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ppt/ink/ink2.xml" ContentType="application/inkml+xml"/>
  <Override PartName="/ppt/ink/ink3.xml" ContentType="application/inkml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6" r:id="rId4"/>
  </p:sldMasterIdLst>
  <p:notesMasterIdLst>
    <p:notesMasterId r:id="rId51"/>
  </p:notesMasterIdLst>
  <p:handoutMasterIdLst>
    <p:handoutMasterId r:id="rId52"/>
  </p:handoutMasterIdLst>
  <p:sldIdLst>
    <p:sldId id="296" r:id="rId5"/>
    <p:sldId id="995" r:id="rId6"/>
    <p:sldId id="996" r:id="rId7"/>
    <p:sldId id="997" r:id="rId8"/>
    <p:sldId id="256" r:id="rId9"/>
    <p:sldId id="295" r:id="rId10"/>
    <p:sldId id="277" r:id="rId11"/>
    <p:sldId id="343" r:id="rId12"/>
    <p:sldId id="1078" r:id="rId13"/>
    <p:sldId id="345" r:id="rId14"/>
    <p:sldId id="348" r:id="rId15"/>
    <p:sldId id="990" r:id="rId16"/>
    <p:sldId id="991" r:id="rId17"/>
    <p:sldId id="992" r:id="rId18"/>
    <p:sldId id="993" r:id="rId19"/>
    <p:sldId id="994" r:id="rId20"/>
    <p:sldId id="300" r:id="rId21"/>
    <p:sldId id="352" r:id="rId22"/>
    <p:sldId id="351" r:id="rId23"/>
    <p:sldId id="959" r:id="rId24"/>
    <p:sldId id="960" r:id="rId25"/>
    <p:sldId id="961" r:id="rId26"/>
    <p:sldId id="963" r:id="rId27"/>
    <p:sldId id="964" r:id="rId28"/>
    <p:sldId id="966" r:id="rId29"/>
    <p:sldId id="967" r:id="rId30"/>
    <p:sldId id="969" r:id="rId31"/>
    <p:sldId id="973" r:id="rId32"/>
    <p:sldId id="989" r:id="rId33"/>
    <p:sldId id="988" r:id="rId34"/>
    <p:sldId id="974" r:id="rId35"/>
    <p:sldId id="975" r:id="rId36"/>
    <p:sldId id="979" r:id="rId37"/>
    <p:sldId id="976" r:id="rId38"/>
    <p:sldId id="978" r:id="rId39"/>
    <p:sldId id="980" r:id="rId40"/>
    <p:sldId id="982" r:id="rId41"/>
    <p:sldId id="981" r:id="rId42"/>
    <p:sldId id="998" r:id="rId43"/>
    <p:sldId id="985" r:id="rId44"/>
    <p:sldId id="983" r:id="rId45"/>
    <p:sldId id="999" r:id="rId46"/>
    <p:sldId id="1000" r:id="rId47"/>
    <p:sldId id="1077" r:id="rId48"/>
    <p:sldId id="344" r:id="rId49"/>
    <p:sldId id="1079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6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E9639D4-E3E2-4D34-9284-5A2195B3D0D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298" y="51"/>
      </p:cViewPr>
      <p:guideLst>
        <p:guide orient="horz" pos="33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commentAuthors" Target="commentAuthors.xml"/><Relationship Id="rId58" Type="http://schemas.microsoft.com/office/2018/10/relationships/authors" Target="author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F6ED8B-CF52-4A64-BACC-61D9C1041E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7022B2-02C5-4E03-99BC-0BA3C57AC4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52A77B-D33C-49B3-A83C-450AA2ED72B3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3FEE8C-8D38-4F2A-950E-071C6823E2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567A6D-959B-4552-AB8D-4CCA819CAA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F9A36D-7FAC-478F-9944-F324014F6F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4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9-09T19:04:48.372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13874 9509 36 0,'0'0'13'0,"0"0"14"0,0 0 15 0,0 0-27 0,17 18 42 0,-17 2-44 0,20-20 1 0,-20 19 0 0,0-19-1 0,0 17 27 0,0 4-26 0,17-21 25 0,-17 20-11 0,20-20 4 0,-20 17-8 0,0-17-18 0,0 0 9 16,0 0-11-16,0 0 1 0,0 0 7 0,0-17-6 15,0 17-1-15,0 0 0 0,0 0 6 0,0 0 1 16,20 0 25 0,-20 37-23-16,23-17-4 15,11 151 18-15,-34-76-22 0,0-76-4 0,0 75 4 16,0-18-5-16,0-37-1 0,-20 17 2 0,6 2-1 16,-9-1-2-16,3-20 1 0,20-18 2 15,-20-19-7-15,3 0-4 0,-40-38-64 16,37 38 54-16,-14-75-35 0,11 37 20 0,3-20 5 15,3 40 12-15,17-39-16 0,-20-1-7 0,20 20-12 16,0 20 23-16,0-97-112 0,20 95 120 16,-20-37-33-16</inkml:trace>
  <inkml:trace contextRef="#ctx0" brushRef="#br0" timeOffset="181.78">13991 9015 64 0,'-43'115'410'0,"23"-115"-408"16,20 17 1-16,-17-17-4 0,17 0-1 0,0 0-5 16,-20 0-86-16,20 0-8 0,0-17-83 15,0 17 98-15</inkml:trace>
  <inkml:trace contextRef="#ctx0" brushRef="#br0" timeOffset="648.34">14310 9375 58 0,'0'0'45'0,"0"0"79"15,0 0-47-15,0 0-53 0,-20 0-2 16,20 0-10-16,0 0-6 0,0 20 3 0,0-3-3 16,0-17-3-16,0 41 4 0,0-41-4 0,0 56 3 15,0-38-4-15,0 59 1 16,0-57-2-16,0-20-3 0,20 37 12 47,74-115 47-47,-94 42-50 0,23 36-4 0,-23-20 3 0,17 2-6 0,0-20-1 15,3-1 6-15,-20 39-5 0,0-20 1 16,20 3-1-16,-3 17 3 0,-17 0-3 16,20 58 6-16,-20-40-5 15,0 38 2-15,0-17 0 16,0-22-3-16,17 24 6 0,-17-41-4 0,20 17 1 16,-20-75 6-1,23 41-7-15,-23-22 1 0,17 39-2 0,-17-18-1 0,17-20 2 16,23-1-2-1,-23 39 1-15,-17 0-1 0,20 21 1 0,-3 15-3 16,-17-16 3-16,0 18-2 0,20 39-31 16,-20-40-12-16,20 20-67 0,-20-57 57 15,0 36-137-15,0-14 114 0,0-22 48 0</inkml:trace>
  <inkml:trace contextRef="#ctx0" brushRef="#br0" timeOffset="1048.39">15145 9260 42 0,'0'0'43'0,"0"0"36"0,0 21-24 0,0-21 14 0,0 19-1 16,0 19 0-16,0-19-46 15,0 36-15 32,0 611 6-47,0-569-13 0,0 35-6 16,0-56-6-16,0-18-11 0,0-39 8 0,0 38-39 15,0-40 35-15,0-17-22 0,-17 20-75 16,17-20 83-16,0 0-46 0,0 0 62 0,-20-37-2 16,20 18 13-16,0-1 2 0,0-17-18 0</inkml:trace>
  <inkml:trace contextRef="#ctx0" brushRef="#br0" timeOffset="1231.58">15068 9852 29 0,'0'0'15'0,"0"-20"23"0,0 0-20 15,20 3 33-15,-20-24 9 0,20-15 14 16,0 19-34-16,17-58 32 16,-20 56-41-16,-17 21-18 0,20 18-1 0,20-77 25 0,-40 77-24 0,0-20-1 15,37 20-2-15,-37-17-2 0,37-3 5 0,-37 20-6 16,20 20-2-16,-3-20-3 0,-17 17 2 0,20 24 3 16,3-5 0-16,-23 2-3 0,0 1-4 0,0-22 0 15,-23 4-1-15,3 36 0 0,3-37 0 0,17-3-3 16,-20 3-5-16,-17 38-108 0,17-39 60 0,3-2-14 0,-43 3-250 31</inkml:trace>
  <inkml:trace contextRef="#ctx0" brushRef="#br0" timeOffset="2552.23">17141 8996 35 0,'0'0'9'0,"0"0"53"0,0 0-26 0,0 0 37 0,0 19-61 0,-20-19-2 0,20 0 1 16,0 0-1-16,-17 17 38 0,17-17-27 16,0 0-10-16,-20 0-1 0,20 0 1 0,0 0 6 0,-17 0-8 15,-3-36 37-15,20 36-38 0,-37-39 45 16,19 39-40-16,-24-19 3 47,-69 211 22-47,111-155-39 0,0 0 2 15,0 19-1-15,0-35 1 0,0 36-1 0,17 0 1 16,23 1-2-16,34-2 2 0,-17 1-3 16,0-40 3-16,-57-17-1 0,20 21 0 0,17-21 2 15,5-57 2-15,-27 57-3 0,25-94 4 0,34-99 2 16,-54 42-10-1,2-20 3-15,-22 115 1 0,-22-22 0 0,2 21 0 0,20 21 0 16,-20 15 0-16,20 4-1 0,-17-23 3 0,-20 22-1 0,37 18 0 0,-20-19-1 16,0 19-1-16,5 0-3 0,-7 19-5 15,2-1 0-15,0 22-4 0,3 54-21 16,17 21-22-16,0-79 30 0,17 42-41 0,3-42 21 0,0 21-68 16,-20-37 50-16,37 18 6 0,3 39-44 15</inkml:trace>
  <inkml:trace contextRef="#ctx0" brushRef="#br0" timeOffset="2765.04">17694 9242 120 0,'0'0'54'0,"0"-18"127"0,0 18-146 0,-20 0-19 15,20-20 46-15,0 20-51 0,0 0-2 16,0 0 4-16,0 0-10 0,20 0 5 0,-20 20-6 0,0-20 1 0,17 18-1 15,3 0 1-15,-3 22-1 0,3-2 2 0,3-1-5 16,-6 0 0-16,20 40-14 0,-37-57 4 16,0-2-5-16,20 2-7 0,-20 16-37 0,17 5-60 0,-17-41 73 0,0 17-2 15,0-17-77-15,0 0 101 0,0 0-9 16</inkml:trace>
  <inkml:trace contextRef="#ctx0" brushRef="#br0" timeOffset="2949.06">17882 8996 102 0,'0'0'161'0,"0"0"-119"0,0 0-4 0,-17 0 26 0,17 19-36 15,-20-19 17-15,20 17-26 0,-37 40 24 16,20-37-32-16,-43 75 14 0,3-18-17 0,-20 95 2 16,40-98-7-16,0 3-1 0,17-40-2 0,0 40-3 15,0-58 1-15,3 39-13 0,17-41-2 0,-17 3-35 16,-3 17-329 15,20-54 250-15</inkml:trace>
  <inkml:trace contextRef="#ctx0" brushRef="#br0" timeOffset="3467.38">18717 8825 58 0,'0'0'61'0,"0"0"-30"0,0 0-2 0,0 0-1 0,0 0-3 0,0-21 46 0,0 21-56 0,20-17 33 0,0 17-20 0,17-20 20 16,-17 20-35-16,0 20-8 0,0-3 2 16,-3 23-2-16,-17 17 1 0,0-1 2 15,0-37-6-15,-17 58 0 16,-43 0 1-16,60-40-3 0,-14-19 0 0,-9 1-1 0,3 19 3 0,0 1-2 15,20-20 1-15,-17-19-1 0,-3 18 0 0,20 2 0 0,-57 17 3 16,40-37-2-16,-23 0 6 16,20 0-3-16,3-18 6 0,17-1 4 0,-20-19-4 0,20 38 1 0,0-19-2 15,20-2 12-15,74-35 7 16,-17 76-17 0,3 16-9-16,-66-15-1 0,26-2-2 0,-20-1-1 0,-3-18-3 15,0 20-2-15,3-1-23 0,77 56-281 31,-77-36 40-31</inkml:trace>
  <inkml:trace contextRef="#ctx0" brushRef="#br0" timeOffset="3767.67">19364 8938 72 0,'0'0'34'0,"0"0"46"0,-20 0-51 0,20-20-8 15,0 3 6-15,0 17-17 0,-17-19 13 16,17 19-11-16,0 0-1 0,0-21 14 0,-20 21 2 0,20 0-1 16,-17 0 0-16,17 0-13 0,-20 21-1 0,-34 150 64 15,31-94-62-15,6-22-3 16,-3-16-7-16,20-3 0 0,0-15 0 0,0 16 1 0,0 40 7 0,0-40-11 16,20 20 3-16,-3-19 0 15,6-18 3-15,-23-1-2 0,17-19 6 0,0 0 2 0,-17 0-8 16,40-39 10-16,-3-17-7 0,-37 17-5 0,0 19-2 15,37-54 2-15,-37 17-3 0,23-20-1 16,-6-95-20 0,-57 58-187-16,20 97-44 15,20-2 117-15,0 19 94 0</inkml:trace>
  <inkml:trace contextRef="#ctx0" brushRef="#br0" timeOffset="4481.78">19857 8882 64 0,'0'0'225'0,"-17"0"-141"0,17 0-45 0,0 0-23 0,0-21 14 0,-17 21-17 0,17 0 9 16,0-17-2-16,0 17-2 0,0-19-4 15,0-2 11-15,0 4-17 16,34-23 21-16,-14 40-19 47,20 135 4-47,-60-99-15 0,20-36 4 0,-57 114 7 15,40-57-11-15,-43 1-4 16,60-38 3-16,-14-20 1 16,-9 0 0-16,23 0 3 0,0 0-1 0,0-20 0 0,-20 20 0 15,20-17 2-15,0 17-3 0,20-21 9 16,-20 21-8-16,23 0 0 0,-9 0 0 0,-14 21 1 16,20-21 2-16,0 37-2 0,-20-19-1 0,20 21-2 0,-3-3 2 15,-17 4-1-15,0-22 0 0,0 59-2 16,0-60 0-16,0 3 2 0,-37 57-44 15,37-39-34-15,-20-38 27 0,20 19-11 0,-20-2-87 0,6-17-9 0,14 0 70 16,-23 0 60-16</inkml:trace>
  <inkml:trace contextRef="#ctx0" brushRef="#br0" timeOffset="4948.28">20391 8976 22 0,'0'0'86'0,"0"-19"-27"0,0 19-4 16,0-19 54 0,0 19-95-16,-15 0 10 0,15 0 11 15,-23-20 4-15,23 20-20 0,-19-17-11 0,19 17 1 0,-20 0 14 16,20 0-7-16,-18 0-1 0,-2 0-2 16,20 0-7-16,-17 0 7 0,17 0-7 0,-40 37 10 15,40-37-12-15,-17 58 17 0,0-39-14 0,17 37-1 16,0-38-3-16,-23 60 5 0,23-41-7 0,0 97 6 47,77 17 2-47,-57-151-7 0,-20 0 0 0,37-36 7 0,-19-5-6 15,59-262-7 1,-77 247-1-16,0 18 0 0,19-1 3 0,-19-36-5 0,0 35-2 0,-19-54-79 16,19 74 52-16,0 3-126 0,0-2 15 0,-15 19-46 15</inkml:trace>
  <inkml:trace contextRef="#ctx0" brushRef="#br0" timeOffset="5798.69">21038 8825 46 0,'0'0'56'0,"0"0"5"0,0 0-32 0,0-21-2 0,0 21 55 0,-20-17-53 0,20 17-16 0,0 0-1 0,0 0-1 0,-17 0 19 16,17 0-21-16,0 0-1 0,-18 0 15 0,18 0-11 15,-22 0-7-15,2 38 10 16,3-19 0-16,-3-2-9 0,3 40 5 16,-3-18-6-16,20-20 3 0,-20 20-4 0,20-39-2 15,40 94 6 1,-40-73-6-16,17-4 0 0,3 3-1 0,-3-2 2 0,3 1 3 15,2-19 0-15,13 20 5 0,5-2-2 0,-3-18 1 0,-20 39 4 16,23-2 8 0,-40 20-16-16,0-37-5 0,0 17 1 15,-20 2 1-15,-74 56-3 16,74-78 1-16,-37 4-8 31,-114-116-30-31,171 75 37 0,-17-37 4 0,17-37 0 16,17 74-4-16,23-74 3 0,-3 17-7 15,0 39 2-15,-37 18 1 0,20 2 4 0,17-77 3 0,-15 76-3 16,-4-20 3-16,19-35-1 0,0 17-3 16,-37 57-3-16,0 0 0 0,0-20-3 15,0 20-8-15,-17 20 1 0,17-20-2 0,-20 0-3 0,20 17-26 0,-20-17 17 16,3 21-36-16,17-21 23 0,-18 19-62 0,18-2 39 0,-22 23-133 16,22-23 162-16</inkml:trace>
  <inkml:trace contextRef="#ctx0" brushRef="#br0" timeOffset="6265.59">21454 8861 123 0,'0'0'200'0,"0"0"-154"0,0 0-25 0,-17 0 15 0,17 0-9 0,0 0-16 0,0-17-2 0,0 17 10 0,0 0 10 0,0 0-21 0,17 0 2 15,23 0 5-15,-20 0-10 0,-3 0-3 16,3 0 0-16,0 0 1 0,-3 0 0 0,23 0-2 0,-23-19 1 15,40-2 2-15,-20 4 3 16,-17-3 2 0,3-17-2-16,-23 37-3 0,0 0-2 0,0 0-1 15,0 0 1-15,0 0 0 0,-23 17-1 0,23 3 0 0,-37 0 3 0,-74 150 13 16,88-131-12-16,-14 18 0 0,-20 94-2 16,0-55-3-16,20-1-1 0,17-37 0 0,0 16-1 15,6-35-1-15,-9-1-1 0,23-1-3 0,-20 3-3 0,-17 55-70 16,37-76 22-16,0-19 22 0,-17 0-4 0,17 17-8 15,0-17-80-15,0 0 56 0,0 0 10 0,0 0-14 0</inkml:trace>
  <inkml:trace contextRef="#ctx0" brushRef="#br0" timeOffset="7486.76">22235 8804 41 0,'0'0'37'0,"0"0"-14"0,0 0 29 0,0 0-25 0,0-17 22 0,0 17-28 0,0 0 42 0,0 0-38 16,0-20-4-16,17 0 41 31,-17 3 1-31,-17 17-58 0,17 0 6 16,-17-19 6-16,17 19-13 0,-20 19 6 47,-34 189 12-47,54-170-12 0,0 1-7 0,0-22-1 0,0 22-3 15,14-21 1-15,6-18 6 0,-20 0-5 16,0 0-1-16,40-57 5 16,-6-37 5-16,-34 74-9 0,0 3 1 0,20-23 0 15,-20 23-1-15,0-23 1 0,0 23-1 0,0-3 1 16,0 20-2-16,0 0 0 0,0 58 8 16,0-22-7-16,0-15 5 0,0 73 5 0,0-38-5 0,0 1-6 15,-20 135 1-15,20-116 0 0,0-21 0 0,-17 4-1 0,17-3-1 16,-37 154-20-16,17-152-8 15,20-21-41-15,-20-37 7 0,20 20-123 16,0-40 10-16,20-17 139 0,-20-4-15 0</inkml:trace>
  <inkml:trace contextRef="#ctx0" brushRef="#br0" timeOffset="7834.82">22805 8730 135 0,'0'0'325'0,"-20"0"-281"0,20 0-25 16,0 0-5-16,0 0-7 0,0 0-1 0,0 0 7 0,0 0-7 0,20 0 6 15,-20 17-2-15,0-17-5 0,20 0-1 0,-20 0-2 16,20 20 5-16,-20 0-4 0,0-3 0 0,17 23 0 0,0 17-3 16,-17-40 2-16,0 22 8 0,0 0-6 0,0-20 2 0,-17 19-5 0,-60 151 3 31,0-56-7-31,60-96 3 0,-3-17-1 0,-17 19 1 0,17-1 1 0,3-38-1 15,0 18-2-15,17-18 1 0,-40 0-5 0,20-38 5 16,0 20 3-16,20 0-3 0,20-40 6 16,40-19 9-1,-6 40-9-15,-34 37-4 0,-3 0 2 0,40 0 1 0,40 37-2 16,-60-17 0-16,0 17-5 0,6-37 0 16,-29 37-3-16,26-17-16 0,-20 1 2 0,34 15-83 15,3 2-360 1,-57-38 435-16,0 0 7 15</inkml:trace>
  <inkml:trace contextRef="#ctx0" brushRef="#br0" timeOffset="12417.38">19783 8367 20 0,'0'0'6'0,"0"0"3"0,0 0 5 0,0 0 17 0,0-17-12 0,0 17 26 0,0 0-20 16,0 0 0-16,0-19 13 0,0 19-27 16,0 0 9-16,-20 0-11 0,20 0 10 0,0 0 4 15,0 0-8-15,-14 0-10 0,14 0 11 0,0 0-7 0,0 0-4 16,-23-21 4-16,23 21 2 0,-20 0-1 0,0-20 8 15,3 20-13-15,0 0-1 16,-3-17 0-16,0 17-1 0,20 0-1 16,-20-20 1-16,6 20-2 0,-9 0 4 15,23 0 1-15,-20 0-5 0,20 0 1 16,-20 0 10 0,3 20 0-16,-3-20-10 0,20 17-1 15,0-17-1-15,0 0-1 0,0 0 3 0,0 20 0 16,0-20 0-16,0 0-1 0,0 21-1 15,0-21 0-15,0 0 0 0,0 0 0 0,0 0 2 0,0 19-1 16,0-19-1-16,0 17 0 0,20 40 3 16,-20-20-1-16,0-16 1 0,0-1-1 15,0-3 0-15,0 23-2 0,0 16 1 16,0-18 0-16,0-1 1 0,0 3-3 0,0 17 2 0,0-19-1 16,0-2-1-16,0-36 3 0,0 40-1 0,0-3 0 0,0-18-2 15,0 0 3-15,0 1-3 0,0-20 4 0,0 19 2 0,0-2 1 0,0 22-5 16,0-1-1-16,0 0 1 15,0 0-1-15,0-38 0 0,0 19 1 0,0 1-1 16,0-2 1-16,0 0 1 0,0 3-3 0,0-2 0 16,0 19 3-1,0-1-2-15,0-37 0 0,0 20 0 0,0 17 1 0,0-37 0 0,-20 39-1 0,20-1-1 16,0-38 2-16,-17 18-2 0,17 2 2 31,0 57 2-31,0-40-3 47,0 39 4-47,0-59-2 0,0 5-1 0,0-22 0 0,0 19 0 16,0-19-1-16,0 17 1 0,0-17 0 0,0 0 0 15,0 20 4-15,0 0-4 0,0-20-1 0,0 17 1 16,0-17-2-16,0 0 1 0,0 0 1 0,0 0 2 0,0 0-2 16,0 0 0-16,0 0 1 0,0 0 0 15,0 0 1-15,0 0 1 16,0 20-4-16,0-20 2 0,0 0-1 0,0 0-1 0,0 0 0 0,0 0 2 15,0 0 0-15,0 0 0 0,17 18-1 0,-17-18 2 16,0 0-2-16,0 0-1 0,0 0 2 16,0 0-1-16,0 0 1 0,0 0 0 0,0 0 0 15,0 0-2-15,0 0 1 0,0 0 2 0,0 0 1 16,0 0-2-16,0 0-2 0,0 0 6 0,0 0-3 16,20 0-1-16,-20 0 1 0,0 0 1 0,0 0 0 15,0 0-3-15,0 0 2 0,0 0-2 0,0-18 10 16,0-2-10-16,0 20 2 15,0 0 0 1,17 0-4-16,-17 0 0 0,0 0 4 16,20 0-4-16,-20 0 1 0,0 0 4 0,0 0-4 0,20 0 1 15,-20 0 2 1,0 0-2-16,23 0-1 0,-23 0 1 16,14 0 1-16,-14 0-3 0,20 0 3 15,-20 0-2-15,0 0 0 0,20 0 0 0,-20 0 0 0,20 0-1 16,-3 20 3-16,-17-20-3 15,17 18 2-15,3-18-2 16,-20 0 1-16,20 20 0 0,-20-20 3 0,37 0-3 16,-37 0 0-16,20 0 2 15,0 0 1-15,0 0-3 0,-20 0-1 0,0 0 1 0,0 0 1 16,17 0-3-16,0 0 2 0,3 20 2 31,0-20-1-31,-20 0 0 0,20 0 0 0,-3 0-3 0,-17 0 1 16,20 0 2-16,0 19 0 0,-20-19 1 15,17 0 1-15,6 0-3 16,-23 0-1-16,0 0 1 0,17 0 0 0,20 0 4 31,-37 0-2-31,37 0-5 0,-17 0 3 0,-20 0 2 16,18 0-3-16,-18 0 1 0,19 0 2 0,4 0-1 16,-6 0-2-16,-17 0 1 0,37 0 3 15,-17 0-4-15,-20 0 0 0,37 0 2 16,-37 0-2-16,0 0 0 0,18 0 1 0,-18 0 0 15,20-19-1-15,-1 19 2 0,-19 0 0 0,23 0-1 16,-23 0-1-16,15 0 1 0,-15 0 1 0,19 0 1 0,1 0-3 0,-20 0 1 16,20 0-1-16,-20 0 3 0,17 0-1 0,-17 0-2 0,18 19 1 15,2-19-1-15,0 17 2 16,2-17 0-16,-22 0-1 0,15 0-1 0,5 21-2 0,-20-21 4 16,0 0 1-16,19 0-3 0,-19 18 1 0,0-18-1 0,20 0 2 15,-2 0 1-15,-1 0-2 0,-17 0 1 16,20 0-1-16,-20 0 0 0,40 0-1 15,-23 0 4-15,3 0-1 0,39 18-3 32,-41 2-1-32,56-2 6 15,-74-18-4-15,20 0-2 0,-3 0 6 0,3 0-3 16,20 0-1-16,-3-18 2 16,-17 18-1-16,-3 0 0 0,-17 0-1 0,20 0 2 15,-20 0 0-15,17 0-3 0,3 0 1 0,-20 0-1 0,20 0 0 0,17 0 2 16,3 0-1-16,-40 0 0 0,20 0-2 15,-20 0 2-15,17 0 1 0,20 18 2 16,-17-18-4-16,-20 0 1 0,23 0 1 0,31 20 0 16,20 0 1-1,-74-20-2-15,20 0 0 0,0 0 1 0,-3 0 0 0,3 0-1 16,-20 0 0-16,37 0-1 16,-14 0 3-16,-23 0-1 0,17 0-1 0,0 0 0 0,-17 18 1 15,20-18-1-15,17 0 3 16,-17 0-3-1,-3 0 0-15,3 0 5 0,3 0-4 0,-23 0-1 16,17 0 1-16,0 0-1 0,-17 0 0 0,0 0-1 16,20 0 1-16,-20 0 0 0,20 0 4 0,-20 0-4 15,17 0-1-15,-17 0 0 0,0 0 0 0,20 0 4 0,-20 0-3 16,17 0-1-16,-17 0 1 0,20 0 0 0,-20 0-1 0,0 0 2 16,20 0 2-16,17 0-2 31,23 0-3-31,-60 0 2 0,17 0 0 15,0 0-1-15,3-18 6 0,-20 18-5 0,43 0-1 16,-43 0 1-16,14 0 1 0,-14 0-1 16,20 0-1-16,0-20 0 0,-20 20 1 0,20 0 1 0,-3 0 1 15,0-20-3-15,3 20 2 16,-20 0-2-16,20-18 1 0,0 18 2 0,-3 0-1 16,-17 0-1-16,20 0-1 0,-20 0 0 0,20 0 3 0,-3 0 0 15,-17 0-1-15,23 0-1 0,-23 0 2 0,17 0 1 16,0 0-1-16,3 0-1 15,0 0 2-15,-3 0-2 16,3 0 1-16,0 0-2 0,-20 0-1 16,0 0 0-16,17 0 0 0,-17 0 3 0,23 0 2 15,-23 0-4-15,0 0 1 0,34 0 3 16,-34-20-5-16,0 20 2 0,57-18 2 47,0 18 0-47,-57 0-3 0,20 0 0 0,-20 0 1 0,23 0 1 0,-23 0-2 15,14 0-2-15,-14 0 2 0,20 0 3 0,-20 0-1 16,20 0-4-16,0 18-1 0,-20-18 6 0,17 0-3 16,-17 0 0-16,17 0 2 15,3 0-1-15,-20-18-1 0,20 18 0 0,-20 0 0 16,23 0 0-16,-9-18 0 0,6 18 0 16,-20 0 1-16,0 0-1 0,20 0-1 0,-20 0 2 0,20 0 0 15,-20 0-2-15,17 0 1 0,-17 0 1 0,17 0-1 0,-17 0 1 16,0 0-1-16,40 0 1 0,-40 0-2 15,20 0 1-15,-3 0 0 0,-17 0 1 0,0 0-1 0,20 0 0 16,-20 0-1-16,20 0 0 0,-20 0 1 0,17 0 2 16,6 18-6-16,11-18 6 15,-34 18-3-15,20-18 0 0,-20 0 3 0,20 0 0 16,-20 0-2-16,17 20 0 0,3-20-2 16,-20 18 4-16,20-18-2 0,-20 0 0 0,17 0 1 15,-17 0-1-15,23 20-1 16,-6-20 1-16,0 0-3 15,-17 0 5-15,0 0-2 16,0 0 1-16,20 0-2 0,-20 0 1 0,0 0-1 0,0 0 2 16,0-20-1-16,0 2 0 0,0-2-1 15,0 2 2-15,0 18-3 0,0-18 0 0,0-3 1 16,0 21 0-16,0-17 1 0,0-2-1 0,0 19 0 0,0-95-3 16,0 19 4-1,0 37 1-15,0-74-3 16,0-22 2-16,0 99-1 0,0-42 0 15,0 41 0-15,0-41 4 0,0-73-2 16,0 131-5-16,0-16-1 0,0-41-4 0,0 58 10 0,0 0 2 16,0-18-2-16,0 18 0 0,0-2-1 0,0 4 1 0,0-2-1 15,0-2 1-15,0-36-2 16,0 57 1-16,-20-17-1 0,20-23 0 0,0 40 1 0,0-37 1 16,0 17-1-16,0-54 0 0,0 34 1 15,0-35 0-15,0 55-2 16,0-16 0-16,0 36 2 0,0-21-1 0,0 21-1 15,0-17 0-15,0-2 3 0,0 19-1 0,0 0-1 16,-17 0 0 0,0-21 0-16,17 21 0 15,-23-20 2-15,6 3-2 0,17 17-1 16,-57-20 2-16,17 20-3 0,40 0 1 16,-34-17-1-16,11 17 2 0,6 0 0 0,-23 0-2 15,40 0 0-15,-17 0 2 0,-3 17-2 0,-74 3 1 16,54-3 0-16,26-17 1 15,-29 20 2-15,43-20-3 0,-37 0-1 0,0 21 4 16,17-21-3-16,0 0 1 0,20 0 0 0,-14 0 0 16,-29 19 3-16,23-19-2 0,3 0-2 0,-20 0-3 0,-3 0-1 0,23 0 3 15,-23-19 4-15,3 19-3 0,0 0-1 16,17 0 1-16,-94 0 2 16,94 0-2-16,3 0 2 0,-3 0-1 0,0 19 2 15,-17-19-2-15,20 0 2 0,-23 0-1 0,6 17-1 16,11-17 0-16,-51 0 1 15,54 0-1-15,20 0 0 0,-40 0 0 0,-17-17 0 0,20 17 0 16,0-19 2-16,17 19-1 0,-17-21-4 16,-3 1 3-16,-17 3 0 0,20 17-1 15,37 0 2-15,-54-20 2 0,54 20-4 0,-80 0-1 32,-31 20 2-32,51-3 2 15,46-17-2-15,-9 0 0 0,-17 0-3 0,40 0 4 0,-54 0 0 16,54 0-1-16,-20 0 0 0,0-17 0 0,-37 17-2 15,57 0 2-15,-94-37 2 16,94 37-1-16,-20 0 0 0,-15 0-1 0,13 0-1 16,-15 0 0-16,37 0-1 0,-20 0 3 0,-17 17 1 15,0 3-4-15,-3-3 0 0,40-17 2 16,-17 20 0-16,-3-20 0 0,-17 21-2 0,-3-21 3 16,20 19 0-16,20-19 0 0,-17 0-2 0,-40 0 0 15,22 0 3-15,-45-19-1 16,23 19-1-16,23 0-1 15,11 0 2-15,4 0 0 0,-19 0-1 16,18 19 0-16,3-19-2 0,-3 17 2 0,0-17 0 16,-37 21 1-16,20-4 0 0,37-17-1 15,-37 0 0-15,17 0 0 0,-34 0 1 16,31 0 0-16,-14 0 0 0,0-17-3 0,17 17 2 16,-20-21 2-16,23 21-4 0,-20-17 2 15,-3-2 1-15,3-2-2 16,17 21-1-1,20 0 3-15,-20 0 2 0,20 0-4 0,-17 0 0 0,0-20-1 32,-23 20-39-32,40 0-34 15,0 0 6-15,-20 20-139 0,20 1 58 16,20 15 27-16,0 2 60 0</inkml:trace>
  <inkml:trace contextRef="#ctx0" brushRef="#br0" timeOffset="21504.55">24193 9053 27 0,'0'0'9'0,"0"0"27"0,0-21 87 0,-17 21-90 0,17 0-19 0,0 0-1 0,0 0 9 16,0-17 2-16,-23 17-14 0,23 0 2 0,0 0 8 0,0 0 5 15,-17 0 4-15,17 17 35 16,-20 4-20-16,20-3-24 0,-20 0 3 15,20-18-16-15,-17 20 6 0,17-20 0 0,-20 21-6 16,20-21-1-16,-20 0 4 0,3 17 6 16,0-17-13-16,-6 0 2 0,6 20 16 15,-3-20-19-15,20 0 2 16,-20 18-2-16,20-18-2 0,-17 57 12 16,17-18 0-16,0-2-12 15,0-37 1-15,17 39 3 0,-17-21-2 0,20-18-1 16,40 57 1-16,-43-57-2 15,0 21-2-15,3-3-2 0,0-18-2 0,-20 0-1 0,37 18-42 16,-37-18 22-16,20 0-44 0,-3 0-32 0,6-18-46 16,-6 0-63-16,-17 18 182 0,18-21-1 15</inkml:trace>
  <inkml:trace contextRef="#ctx0" brushRef="#br0" timeOffset="22017.42">24724 8538 32 0,'0'0'21'0,"0"0"50"0,0 0 13 0,0 0-24 0,0 0-16 0,0 0 4 0,0 0-24 0,0 0-14 0,0 0-2 15,0 0-1-15,0 0 7 0,0 0 6 0,0 0-11 16,0 0-2-16,0 0 0 0,20 0-3 16,0 0 1-16,-3 0 1 0,-17 0 1 0,22 0-5 15,-22 0 5-15,18 38 6 16,-18-38-10-16,0 20 0 0,0 17 3 0,0 3-5 0,0-40-1 15,0 38 1-15,-18-2 2 0,18-36-2 0,0 40-1 0,-22-2 0 0,22-38 0 16,-17 57 5-16,17-38-6 0,-20-2 2 16,0 3-1-16,20-20 1 0,0 0-1 0,-17 0 0 0,17 19 2 0,-20-19 0 15,0 0 0-15,20 0 0 0,0 0-2 0,0 0 1 16,0 0 0-16,0 0 1 0,0 0-1 0,20 0 0 16,-20 0-1-16,37 39 12 15,20 18 9-15,-57-21-16 0,22-16 4 16,-4 38 9-16,-1-21-11 0,-17-37-3 0,0 38 3 15,0-20-3-15,0 60 2 32,-131-4-280-32,111-54 143 15,0-20 65-15,20 0 7 0,-20 0 15 0,20 0 17 0,-17 0-13 0</inkml:trace>
  <inkml:trace contextRef="#ctx0" brushRef="#br1" timeOffset="57419.02">19669 10478 65 0,'0'0'124'0,"0"0"-46"0,0 0-24 0,0 0-39 0,0 0-1 0,17 0 35 15,-17 0-39-15,20 20 17 0,-20-20-19 0,0 36 9 16,20-36-13-16,-20 20 7 0,0 1-4 0,0-21-5 0,23 18 4 16,-23 1 1-16,0-19-4 0,14 19 0 0,-14-19 3 0,0 0-4 15,0 0 4-15,20 17 8 16,0-17-8-16,0 0 3 15,-3 21-2-15,0-21-4 0,-17 0-1 0,20 0 6 0,0 18-4 0,0-18-3 16,17 0-1 0,-17 18 8-16,74-18 10 0,-74 20-15 0,-3-20 3 0,97 21 12 31,-57-21-11-31,43-59 11 0,-66 20-14 16,61-16-1-16,-75 37-2 0,17-23 0 0,77-52 5 15,-37 35-3-15,-40 39-2 0,20-19 1 0,97-57 6 16,-97 76-9-1,37 0 5-15,-72 19-3 0,-7 0 0 0,62 0 0 16,-40 0-1-16,20 0 1 0,-37 0 0 0,0 0-1 0,0 0 0 16,74 19-1-16,-77 0 1 0,3-19 1 0,17 0-1 15,-14 20 1-15,11-20-1 0,6 0 0 0,-23 0-1 0,20 18 1 0,-37-18 0 16,20 20 0-16,20-20 1 0,-3 18 0 0,-37 1-1 16,57 1 0-16,-20 36 1 0,6-36-1 15,-29 36 0-15,6-56 0 16,-20 39-1-16,20-22 3 0,0 3-1 0,-20 1-3 0,17 16-2 0,0 20-1 15,3-21 2-15,-20 5 2 0,20 90-1 16,-20-131 0-16,0 39 1 0,0-21 1 16,0 2 1-16,0 18-1 0,0-19 0 15,23-1 1-15,-23-18-2 0,0 0 0 16,0 0 3-16,14 0-3 0,-14 0 1 0,0 0 2 16,0-18-4-16,20-1 2 15,0-1 2-15,17-36-5 31,77-114 13-31,-54 93-4 0,-43 39-2 16,0 38-5-16,3-38 2 0,0 20 0 16,-3 18 0-16,23-41-2 0,-23 41-2 0,-17-17 2 0,57 17 2 15,-37-19-1-15,37 19 0 0,-40 19-1 16,-17-19 2-16,20 0-2 0,0 0 1 0,-20 17 2 0,23-17-1 16,11 20 3-16,6 19-6 15,-23-20 2-15,0-19-2 0,23 36-7 0,-17-15 9 0,-9 15-1 16,6-36 1-16,20 41 1 0,-40-41-2 0,34 37 1 15,63 20 2-15,-37-39-1 16,31 40 2-16,-34-40-4 16,40 2 1-16,-80-2 1 0,60 2-1 0,-20-1 1 0,-17-19-1 15,91 0 0-15,-91 0 0 0,34 0 3 0,-54-19-2 16,111-39-2-16,-54 22 1 0,18-22 0 0,-56 37-1 16,-2-15-1-16,1 17 0 0,4-20 2 0,129-132-33 31,72-76-3-31,-186 209 37 0,-37 38-1 15,57-38-1-15,-38 38 1 0,-21 0 2 0,39-19-1 16,-40 0-1-16,3 19-1 0,17 0 0 16,-37 0-1-16,20-18-12 0,-20-3-98 15,0 21 74-15,0 0-5 0,0 0-60 0,-20 0 42 16,20-18-58-16,-20 18 73 0,3 0-35 16</inkml:trace>
  <inkml:trace contextRef="#ctx0" brushRef="#br1" timeOffset="58420.55">21816 11848 36 0,'0'0'130'0,"0"-20"-16"0,-17 20-68 0,17 0-37 0,0 0-1 0,0 0 19 16,0 0-19-16,0 0-1 0,-17 0-1 0,17 0 12 0,0 0-6 15,0 0-6-15,-23 0 29 0,23 0-22 16,-20 0 0-16,20 20-2 0,0-2-2 16,0 2-3-16,0-20-3 0,0 19 3 0,0 18 5 15,0-37-8-15,0 0-1 0,0 20 7 0,20-2-3 16,-20-18 0-16,0 0-3 0,0 0-1 0,0-18 6 16,0-2-8-16,0 20-1 0,0-19 1 15,0-18 8-15,0 37-8 0,0 0 1 16,23 0 3-16,-6 0 3 0,-17 0 0 0,17 56 9 15,23 1-4-15,-23 20 0 0,3 18-1 16,-3 114 6-16,-17-172-13 0,0 40-1 16,0-58-2-16,0 19-2 0,0-1 3 0,-37 40-1 0,0-39-12 15,37-19 3-15,-37 0-34 0,-3-19-83 16,3-38-32-16,17 0 13 16,20 0 75-16,-17 19 15 0,17-19-13 0</inkml:trace>
  <inkml:trace contextRef="#ctx0" brushRef="#br1" timeOffset="58785.88">22235 12057 38 0,'0'0'49'0,"0"-19"-18"0,0 19 66 0,0-19-70 15,-17 19 35-15,17-20-46 0,-20 20 12 0,0-19-3 0,20 19-15 16,-34 0 13-16,11 0-5 15,23 0-14-15,0 0 4 0,-20 19 3 0,20 1-6 0,0-1 3 16,0 0-4-16,0 0 2 0,0 18 2 0,0-17-3 0,20-2 6 16,-20 2-5-16,23 18 13 0,-23-38-16 0,14 0 8 15,-14 0-6-15,20 0 8 0,0-38 7 16,-20 38-17-16,20-38 4 0,-20 18-4 16,17-36 5-16,0 18 5 0,-17 18-4 15,0 1-4-15,0 19 12 16,0 0-13-16,0 39 21 15,20 132-7-15,-20-152-17 0,0 57-2 16,0-19 1-16,20 18-2 16,-20-56-2-16,0-19-2 0,0 20 1 0,0-2-14 15,0 2-78-15,20-1-9 0,-20-19 0 16,17-19-35-16,-17-1 19 0,0 20 88 0,0-18 9 16</inkml:trace>
  <inkml:trace contextRef="#ctx0" brushRef="#br1" timeOffset="59651.53">22771 11905 83 0,'0'0'147'0,"0"0"-103"0,0 0-6 0,-23 0 76 0,23 0-73 0,-20 0-24 0,20 18-2 0,-57 21 63 16,57-21-73-16,0 1 4 0,-17-19-6 0,-3 58 5 16,20-39-3-16,0 18-3 0,0-37 0 0,-20 77 7 15,20-39-2 1,0-19-3-16,0-19-1 0,20 18 3 0,-20-18-3 0,0 20 0 0,0-20 4 0,20 0-3 15,-20 0 0-15,0-20 3 0,17 2 0 0,3-20-3 16,-3-95 5-16,-17 76-7 0,0 18-1 16,20 21 0-16,-20-21-1 0,0-150-3 15,0 74 6-15,0 77-4 0,0-57 5 47,-20 20 10-47,20 93-12 0,0 1 1 0,0 56 4 16,0 21-3-16,0-58-2 0,20 0-1 0,-20 19 0 0,0-18 0 15,20 18-1-15,-20 18 1 0,23 21-2 0,-23-21 0 0,0 40 2 16,14-59-5-16,-14-36 0 0,0-2-3 0,0 21-21 16,20-19-43-16,-20-2 38 0,0 1-55 0,0-19 32 0,0 0-7 15,0 0-8-15,0 18-138 0,0-18 167 0,20-18-12 0</inkml:trace>
  <inkml:trace contextRef="#ctx0" brushRef="#br1" timeOffset="60054.08">23207 12076 102 0,'0'57'317'0,"0"-57"-311"0,0 18-2 0,17-18 3 0,-17 0-2 16,0 0-3-16,17 0 1 0,-17 0-1 0,0-94 4 31,-17-21 11-31,17 96-11 0,0 1 16 16,0-1-16-16,-17 19 6 0,17-20-5 0,0 20 9 0,0 0-8 15,-23 0 11-15,23 20-1 0,0 17 5 0,-17-37-15 16,17 39 6-16,0-2-4 0,0-17-7 0,0 18 4 16,0-19-3-16,0-1 0 0,0 39 2 0,0 1 0 15,0-2 0-15,17-36-3 0,-17-2-2 16,0 1 1-16,23-19 0 0,-23 0 0 0,17 0 3 0,-17-19-1 16,0-19-4-16,17 20 1 0,3-78 0 15,-20 96-1-15,0-38 1 0,0 1 3 16,0 18-4-16,20 0 0 0,-20 0 5 0,0 19-2 15,0 0-1-15,17 38 4 0,-17 18 11 16,0 40 0-16,0 17-8 0,0-55-2 16,-37 94 5-16,37-96-11 0,-37 59-1 0,20-77 0 0,-23 19 1 15,-17 57-4-15,17-56-13 0,-34-1-60 16,54-57 12-16,0 0 26 0,20 0-4 0,-14 0-61 0,-9-57-23 16,3-57-125-1,20 75 224-15</inkml:trace>
  <inkml:trace contextRef="#ctx0" brushRef="#br1" timeOffset="60385.81">23603 11999 118 0,'0'0'140'0,"0"0"-46"0,0 20-66 0,0-20 13 0,0 19 1 16,0 0-19-16,0 0-19 0,20-19 1 16,-20 18-1-16,0-18-2 0,0 0 0 0,0 0 0 0,37 19 2 15,-37-19-2-15,0 0-2 0,17-19 2 16,6 1 0-16,-6-1 1 15,6-19 5 1,-9 18 0-16,-14 1 15 0,0 1-13 0,0-2 21 16,0 1-3-16,0 1-20 0,0 18 9 0,0 0-11 15,0 0 14-15,-14 0-13 0,14 0-2 0,0 0 7 16,-23 18-2-16,23 1-4 0,-17 1-3 0,17-2 1 0,0 96 6 16,-23-95-8-16,23 1 0 0,0 75-1 15,0-76-1-15,0 19-2 0,23-20 2 0,-23 21-3 0,40-19-7 16,-40-2 1-16,34 1-70 15,-34-19 53-15,40 0-88 0,-40-19 61 0,34-39-237 47,6-36 137-47</inkml:trace>
  <inkml:trace contextRef="#ctx0" brushRef="#br1" timeOffset="60587.48">24193 11296 124 0,'0'0'141'0,"0"0"-81"0,0 0 23 0,0 0-52 0,-17 0-5 0,17 0 18 0,0 0 12 15,-23 0-32 1,23 19-15-16,0-19-5 0,0 19-1 0,-17-1 3 0,17 2-3 16,0 0 3-16,0 74 7 0,0 39-5 15,-20 96-6 1,20-154-3-16,0 21-6 0,-20-21-15 0,20 2-17 0,-17 17-62 16,-3-56 56-16,20-19-6 0,0 21-6 0,-20-3-73 15,20 0 22-15,-17 1 45 0,17-38 44 0</inkml:trace>
  <inkml:trace contextRef="#ctx0" brushRef="#br1" timeOffset="60718.82">23868 12038 91 0,'-54'-210'555'0,"128"230"-491"16,3-2-42-16,-3 21-2 16,-34-21-16-16,17 1 2 0,-17 1-4 0,-5-2 1 0,22 21-2 0,19-20-3 15,-53 0-3-15,51 0-26 0,-39-1-42 0,62 1-220 16,-58-19 183-16,-21 0 9 0,19 20-21 0,-17-20 91 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9-09T19:15:18.512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7183 9224 60 0,'0'0'104'0,"0"0"-85"0,-20-20 14 0,20 20-7 15,0-19 16-15,-17 19-32 0,17 0-1 0,0 0-1 0,0 0 18 0,0 0-18 0,-20 19 41 16,20-19-41-16,-20 20 22 16,20-2-22-16,-17-18 8 0,17 18-8 0,-20-18 4 0,20 21-3 0,-40-2 14 15,23-1-9-15,-3 2-7 0,-74 54 24 16,54-54-25-16,3 19-1 0,-40 17 5 15,60-17-8-15,-3-39 0 0,-17 38 1 16,17-18-1-16,3 17 0 0,-43 39 0 16,60-37-1-16,-17-3 1 0,-3-16-1 0,20 17-2 15,0-17 1-15,0 18 1 0,0-38 0 0,0 39-2 16,20-22 2-16,-3 4-1 0,43 15 3 0,-23-16-5 16,20-2 2-16,0 2 2 0,0-20 2 0,-40 0-3 0,40 0-2 15,-37 0-1-15,23 0 2 0,8 0 1 0,9 0 1 0,-3-20-2 16,-40 20-2-16,80-38-2 0,-40 20-8 15,-40 18-29-15,20-18-140 16,-37 18 36-16,0 0 70 0,0 0 12 16,0 0-13-1</inkml:trace>
  <inkml:trace contextRef="#ctx0" brushRef="#br0" timeOffset="432.6">6915 10934 48 0,'0'-18'413'0,"0"0"-404"0,0 18 22 0,0 0-16 0,0 0-2 0,0 0-5 0,0 0 1 15,0 18 0-15,0-18-5 0,0 0-2 0,0 0 0 0,0 18 1 0,0 2 2 16,0-2-4-16,0 2 0 0,0 36 0 16,0 2 1-16,0-39-2 0,20 133 1 15,-20-57-2 1,0-1 1-16,0-55-1 0,0 56-4 0,0-38-5 0,0-19 3 16,0 1-10-16,0-21 5 0,0 1-1 0,0 1-3 0,0-20-4 0,0 18-33 15,0 1-22-15,-20-19 27 0,20 20-8 0,0-2-63 0,0-18 70 16,-17 20-4-16,17-20 31 0</inkml:trace>
  <inkml:trace contextRef="#ctx0" brushRef="#br0" timeOffset="732.74">6214 12551 43 0,'-20'0'88'0,"6"0"-52"0,14-19 3 0,-23 0 15 16,23 19-23-16,0 0-19 0,0-19 0 0,0 19-1 0,0 0 10 16,0 0-12-16,0 0 0 0,57-20 41 15,-40 20-43-15,-17-18 6 0,23 18-6 0,14 0 7 0,-20 0-3 16,-17 0-6-16,40-20 3 0,111 20 11 16,-77 0-16-16,-54 0-1 15,20 0-1-15,54 0-3 0,-37 0 1 0,-20 0 3 0,23 0 1 16,-43 0-4-16,40 20-1 0,17-2 0 15,-51-18 1-15,71 58-33 0,-77-39 1 16,3 0-15-16,-20-19 17 0,37 18-99 0,-37-18 26 16,23 0 59-16,-23 20-7 0,0-20 28 0</inkml:trace>
  <inkml:trace contextRef="#ctx0" brushRef="#br0" timeOffset="1049.65">6328 11277 103 0,'0'0'134'0,"0"-37"-74"0,0 37-34 0,0-58 57 15,0 39-41-15,57-38-1 16,-57 38-32-16,37-20 8 0,-14 39-10 0,-6-19 0 0,0 1 3 15,23 18-6-15,-23-39 1 0,40 21 6 0,20-20 1 16,-20 20-4-16,97-3 4 16,-80 2-8-16,23 1-1 0,-60 18-3 0,20-21 0 15,-20 21 0-15,0-18 2 0,60-19-1 0,-60 37-1 0,0-18-1 16,20-3-1-16,20 1-6 16,-40 2-15-16,-17 18 1 0,37-39-92 0,-57 39 56 0,40-17-92 0,-40 17 71 15,17-19 16-15,-17 19 21 0,17 0 3 0</inkml:trace>
  <inkml:trace contextRef="#ctx0" brushRef="#br0" timeOffset="1733.02">6328 15061 86 0,'0'-21'364'0,"0"21"-355"0,0 0-1 0,0-17 8 0,0-22 5 0,0 39-15 0,20-38 8 0,-20 19-1 0,17-39 2 15,-17-54 4-15,20 93-17 16,-20-38 4-16,0 37-2 0,0-37 3 0,0 39-3 0,0-22-1 15,17 3-2-15,-17-97 3 0,0 78-3 16,0 18-1-16,0-133 12 0,0 152-9 16,20-20-7-16,-20 20 0 0,0 2-1 0,23-60 6 0,-23 40 0 15,0 16 0-15,0 21 0 0,0-19 0 16,17 2 1-16,-17 17-2 0,0-20 1 0,0 20 2 16,17 0-1-16,3 20 0 0,-20-20-1 0,20 17-1 15,-20-17-1-15,17 40 17 0,-17-3-10 0,37 20-3 16,-17-20-1-16,3-37-1 0,-23 39-1 0,0-39 1 15,34 58-2-15,23 16 0 0,77 117-3 16,-94-153 5-16,34 115 5 16,0-1-11-16,-34-77 2 0,54 152 0 31,-14-112 5-31,-46-38-1 16,-14-40-2-16,-20-17 4 0,20 0-5 0,-20-3 1 0,0-17-1 15,0 20-5-15,0 18-4 0,17-38-3 16,-17 19 3-16,-17-19-39 0,-3 0 3 0,0 0-54 15,3-19 6-15,0 2 39 0,-6 17-4 0,-14-41-42 16,0 4 48-16,-3-20 34 0,23 38 9 0</inkml:trace>
  <inkml:trace contextRef="#ctx0" brushRef="#br0" timeOffset="1932.59">6291 14718 58 0,'0'0'104'0,"0"0"-38"0,0 0-38 0,0 0-1 0,-20 0 82 0,20 0-95 0,0-20 16 0,0 20 1 0,20-17-19 0,-20-3 8 0,37 20-5 16,-17-18-5-16,-20 18-2 0,37-20 2 0,23 20 3 0,14-37-6 15,171 18-1-15,-111 19-19 16,-77 19-16-16,-34-19 4 0,51 37-107 16,-57-37 62-16,20 20-159 0,3-2 188 15,-40-18 12 1</inkml:trace>
  <inkml:trace contextRef="#ctx0" brushRef="#br0" timeOffset="5004.47">8608 9471 47 0,'0'0'16'0,"0"0"22"0,0 0-18 0,-19 0 0 0,19 0 41 0,-38 38 135 31,38-38-187-31,-20 18 22 0,20-18-15 0,-19 0-7 16,19 0-3-16,0 0 7 0,-18 20-10 0,18-20 2 0,0 0 4 15,-17 0-1-15,-3 0 5 0,0 19-8 16,0-19-3-16,20 0 2 0,0 0-4 15,-14 17 0-15,14 4 2 0,0-1-1 0,0-3 0 0,0 3-1 16,14 37-1-16,6-21 2 16,20 5 2-16,-40-41-4 0,35 37 2 0,-16-37 3 15,39 37 1-15,-58-17-3 0,19-20 3 0,-1 0-1 16,-18 0-1-16,22 0 4 0,-5-20-4 16,3 3 0-16,-20 17 0 0,0-98 3 31,-77 5-2-31,58 93-3 0,4-20-2 0,-8 3 1 15,23 17 1-15,-20 0-1 0,20 0-3 16,0 0 1-16,-19 0-1 0,19 57-53 16,0-20 11-16,0-18-19 0,0-2-24 15,19-17 31-15,1 41-123 0,-20-24 142 0,23-17-14 16</inkml:trace>
  <inkml:trace contextRef="#ctx0" brushRef="#br0" timeOffset="5284.04">8931 9566 75 0,'0'0'65'0,"0"0"-5"0,0 0-33 16,0 17-1-16,0-17 17 0,0 21 17 15,-18-1-37-15,18-20-15 0,0 0-2 0,0 17 9 0,-19-17-10 16,19 0-1-16,0 20-3 0,0-20 1 0,0 0-1 16,19 0 6-1,-1 0-6-15,2-20 0 0,-3 20 5 0,25 0-2 16,-42-17-1-16,18 17 1 0,-1 0 2 0,3 0-2 15,17 0 19-15,-17 17-17 16,-20 3-1-16,17 114 10 16,-17-77-15-16,0-40 0 15,0 61-20-15,0-59 7 0,0-19-7 16,0 17-5-16,0-17-48 0,0 0-109 0,0 0 117 0,0-17 17 16,0-2-12-16</inkml:trace>
  <inkml:trace contextRef="#ctx0" brushRef="#br0" timeOffset="5667.22">9749 8918 128 0,'0'0'121'0,"-20"0"-76"15,20 0 18-15,-17-17-41 0,-3 17 23 0,0-19-24 16,3 19-14-16,-23 0 7 0,20 0-11 0,3 19-4 15,-3-2-1-15,3 3 5 0,17-1 0 0,-20 0 0 16,20 1 2-16,-20 37 0 0,-17 150-7 16,20-72 5-16,-6-41-4 0,23-56 0 0,0 1-1 15,0 171-30-15,-17-59-121 32,-3-131 22-32,20-20 120 0,-15-20-12 0,15-18 16 15,0 1 6-15,-22-20 9 0,22-1 15 0,-20 2 21 16,0-98 145-1,3 98-140-15,0 38-11 16,17 18-27-16,0-21 11 0,0 21-9 0,0 0 0 0,0 0-2 0,17 21 2 16,0 15-4-16,-17-36-5 0,97 94 7 31,-3 41-23-31,-74-116-4 0,17 20-37 0,-17-3-33 0,-20-16 30 16,17 0-7-16,26-3-176 0,-43-17 212 0,34 20-3 0</inkml:trace>
  <inkml:trace contextRef="#ctx0" brushRef="#br0" timeOffset="5817.1">9863 9604 116 0,'-20'0'58'0,"20"20"125"0,0-3-121 0,-17 3-17 16,17 0-29-16,0-3-2 0,-17 3 0 0,-6 114 19 47,-34 54-31-47,40-168-38 0,17-20 19 0,0 0-5 0,0-56-116 15,0-1 27-15,0-1 1 0,17 21 70 16,3-78-2-16,-3 59 15 0</inkml:trace>
  <inkml:trace contextRef="#ctx0" brushRef="#br0" timeOffset="5899.91">9937 9167 37 0,'0'0'33'0,"0"0"-14"0,0 0 24 0,0 0-33 0,0 0 4 0,0 18-10 15,0 21-1-15,-17-3-12 16,17-15-16-16,0-2-22 0,0 38-35 0</inkml:trace>
  <inkml:trace contextRef="#ctx0" brushRef="#br0" timeOffset="6202.89">10222 9338 74 0,'0'-20'39'0,"0"20"6"16,0 0-4-16,0 39 29 0,0-39-43 0,0 18-3 0,-17 78 51 15,-3-58-56-15,6 36-3 0,-29 97 13 16,43-130-25-16,0-24 0 0,-20 23 1 0,20-3-1 16,0-37-2-16,0 18-1 0,20-18 4 0,-20 20 2 0,0-20-3 15,43-20 6 16,68-530-3-31,-111 511-8 0,0-55 2 0,17 55-2 16,-17-57 0-16,20-36-5 0,-20 57 12 16,0 54-7-16,0-15 2 0,0 15 0 0,0 4 2 15,0 17-3-15,0 0 1 0,-20 17 0 16,20 4 0-16,0 15 0 0,-17 99 16 16,17-78-12-16,0 57-1 0,0-57-3 0,0 0-2 15,0 0 1-15,0 94 0 0,0-93-1 0,0 19-10 0,0-40-3 16,17 78-71-16,3-79-8 0,0 41-189 15,-3-77 231-15</inkml:trace>
  <inkml:trace contextRef="#ctx0" brushRef="#br0" timeOffset="6666.75">10510 9527 48 0,'0'0'23'0,"0"0"100"0,0 0-92 16,0 20 26-16,0-1-32 0,0-2-5 0,17-17-3 0,-17 21-1 0,0-1-3 16,20-3 11-16,17 40 10 15,3-37-25-15,-40-1 2 0,37-19-7 0,-37 0 4 0,20 0-4 0,-3 0-1 16,20-39 5 15,26-188-6-31,-63 151 1 0,0 38-3 16,0 38 1-16,0 0 0 0,-23 0 0 0,23 0 0 0,-20 0 3 15,20 0-1-15,-37 18 2 0,37-18-2 0,-37 37 2 0,37-17-3 16,-20 19 4-16,0-1-2 0,3 19-3 0,17-40 0 16,-17 41 0-16,17-1-2 0,0-1 0 0,0 22-16 15,0-21-33-15,0-57 31 0,17 18-37 16,0-18 39-16,3 0 0 0,0 0-16 0,-3-38 2 0,3 38 18 15,-3-57-8-15,3 40 16 0,0-41-1 0,17 2 3 0,3-59 7 16,-3 76 0-16,-37 1 8 16,37 2 11-16,-37 15-4 0,20 1 34 0,-20 20-26 15,23 0 61-15,-9 115-29 16,-14-59-53-16,0-35-3 0,-14 56 3 16,14-40-4-16,0 40 3 0,0-40-5 15,0-17 1-15,0-3-2 0,0 3 0 0,0-2 2 0,0 22 1 16,14-40-5-16,-14 0 3 0,60-58 2 47,14-94-4-47,-54 152 1 0,-3 0 2 0,-17 0-1 0,20 17 0 0,-20 24 0 15,17-4 0-15,-17-17-1 0,0-3-1 0,0 41-12 16,0-19-24-16,0 55-181 16,0-76 156-16,0-18-53 0,0 20 56 0,0-20 31 15</inkml:trace>
  <inkml:trace contextRef="#ctx0" brushRef="#br0" timeOffset="6833.14">11439 9015 136 0,'0'0'96'0,"0"0"-59"0,0 0 1 0,0 0 41 0,20 17-18 0,-20 22-26 0,0-21-26 0,0 40 5 0,0 19 0 0,20 74 6 16,-20 1-11-16,0-113-7 0,-20 132 4 15,-17-76-5-15,37-38-3 0,-17-19 0 0,-26 75-27 0,6-75-22 16,37-38 14-16,0 40-8 0,-37-22-140 0,17-18-21 15</inkml:trace>
  <inkml:trace contextRef="#ctx0" brushRef="#br0" timeOffset="6966.96">11251 9718 38 0,'0'0'22'0,"0"-20"49"0,0 3-25 0,-17-81 96 31,17 24 29-31,54 131-147 16,-34-19-17-16,17-1-5 0,-20 3-2 15,80 111 4-15,-77-131-5 0,-3 17-9 16,20 1-4-16,-17 1-37 0,23-1-35 0,-29-20-60 0,6 0 15 15,20-18 69-15,-23 0 36 16</inkml:trace>
  <inkml:trace contextRef="#ctx0" brushRef="#br0" timeOffset="7084.46">11801 9754 57 0,'0'0'33'0,"0"0"10"15,0 0 54-15,-20 58 110 16,20-58-188-16,0 20-5 0,0 37 12 0,-14 1-16 0,14-39-8 16,0-2 2-16,0 4-1 0,-23-3-4 0,23 0 1 0,0 20-3 15,-20-18 1-15,20 18-7 0,-37 1-69 0,37-39 46 16,-17 0-113-16,17 0 84 0,-20-77-123 15</inkml:trace>
  <inkml:trace contextRef="#ctx0" brushRef="#br0" timeOffset="7183.23">11841 9566 78 0,'0'0'44'0,"0"0"44"0,0 17-23 16,0 24-16-16,-23-24-19 0,6 154-14 47,-17-17-282-47,34-137 162 0</inkml:trace>
  <inkml:trace contextRef="#ctx0" brushRef="#br0" timeOffset="7466.43">12032 9737 112 0,'0'0'52'0,"0"17"68"0,-23 24-47 16,3-24-43-16,3 3-22 0,17 0-2 0,-37 17 6 15,37-37-7-15,0 18-2 0,-20 2 1 0,20 0 2 0,-20-1 0 16,20 19-2-16,0-20-2 0,20 20 0 15,0-20-2-15,-3-18 2 0,-17 0-1 0,37 0 1 16,-37 0-1-16,20-18-1 0,20-20 1 0,-23 20-1 0,3-20 2 16,-20 19-1-16,20-39 1 0,34-55 2 15,-54 91 0-15,20-34 21 0,-20 39-18 0,23-3 5 16,-23 20-3-16,0 0 0 0,0 0-5 0,0 0 0 0,0 20-1 16,-23 131 13 15,3 192-24-31,20-306-24 0,0-37 6 0,0 19-4 0,20-19-38 15,-20 0-22-15,23 0 33 0,-6-95-142 0,20 37 155 16</inkml:trace>
  <inkml:trace contextRef="#ctx0" brushRef="#br0" timeOffset="7619.04">12565 8825 76 0,'0'0'42'0,"0"57"141"0,0-38-145 0,0 227 89 15,-23-36-90-15,4-78-15 16,-1 20-8-16,20-75-8 0,-18 74 1 15,1-16-2-15,17-79-3 0,-20 173-25 16,20-154-46-16,0-56 31 0,0 0-6 0,0 1-139 16,0-1 116-16,0-19-27 0,0 0 53 0</inkml:trace>
  <inkml:trace contextRef="#ctx0" brushRef="#br0" timeOffset="7787.1">12865 9927 97 0,'0'39'239'0,"0"-22"-203"0,0 22-10 0,0-39-21 0,0 38 4 15,0-38-6-15,0 38-2 0,-18 0-19 16,18 1-95-16,0-21-39 0,0 1 71 16,0-19 58-16,0 0-6 0</inkml:trace>
  <inkml:trace contextRef="#ctx0" brushRef="#br0" timeOffset="7917.94">12942 9395 68 0,'0'0'74'0,"0"0"-21"0,0 0 27 0,-20 58-51 15,20-2-18-15,0-18-7 0,0 19-4 16,0-20-2-16,0 20-11 0,0-37 3 16,0 16-33-16,20-14-98 0,-3-22 67 0,-17 0 38 15</inkml:trace>
  <inkml:trace contextRef="#ctx0" brushRef="#br0" timeOffset="8067.56">13341 9089 133 0,'0'41'139'0,"0"-24"-117"0,0 3-3 0,0 113 33 0,-20-76-38 16,20 190 32 0,-37 132-6-16,20-322-40 0,-23 134-7 15,20-153-17-15,20-18 3 0,0-2-9 0,-15 1-100 16,15-19 16-16,0 20 62 0,0-20 16 0,0-20-15 15</inkml:trace>
  <inkml:trace contextRef="#ctx0" brushRef="#br0" timeOffset="8216.59">13227 9641 92 0,'0'0'59'0,"0"0"3"0,0-17-14 0,0 17-16 0,0-41 14 0,0 5-23 15,0 36 1-15,0-20 19 0,0 2 4 0,0 18-34 16,0 0 5-16,20 18-11 0,17 59 17 16,77 131 8-16,-57-131-21 15,-37-19-7-15,-3-22 1 0,77 135-7 0,-74-132-14 16,57 94-195-1,-77-133 146-15,0 20-6 0,20-20 1 0,-3 0-33 0,-17 0 79 0,0-20-4 16</inkml:trace>
  <inkml:trace contextRef="#ctx0" brushRef="#br0" timeOffset="8483.44">14065 9812 167 0,'0'20'65'0,"17"55"-61"15,-17-35 0-15,0-21-3 16,17 37 1-16,3-18-2 0,-20-38 0 0,0 18 0 0,20 2 0 15,3-20-1-15,11 20 0 0,-14-20 0 16,17 0 0-16,-37-20 0 0,20 0 1 0,-3 2 0 16,40-76 0-16,-37 75 0 0,17-59 24 15,-37 61-8-15,23-23 22 0,-23 40-22 0,0-17 27 0,0 17-27 16,0 0-2-16,0 17 18 0,-43 118 7 16,6-42-20-16,20-35-9 0,-77 227 23 15,74-208-31-15,-57 227-8 0,3 1-19 16,54-230-24-1,0-19-20-15,0 2-54 0,20-58 78 0,0 19 0 0,0 0-77 16,0-19 98-16,0 0-8 0</inkml:trace>
  <inkml:trace contextRef="#ctx0" brushRef="#br0" timeOffset="10383.28">8229 12094 27 0,'0'0'22'0,"0"0"24"0,0 0-28 0,0 0 40 0,0 0-23 0,0 0-19 0,0 0 26 16,0 0-28-16,0 0-1 0,0 0 2 0,0 0-2 0,0-18 20 16,0 18 1-16,0 0-28 0,0 0 15 15,0 0 16 1,0 37-11-16,0-37-19 0,0 38 5 0,0 1 5 0,0-20-3 15,0 19 3 17,37-20 27-32,-37-36-42 0,57-58 0 15,-40 38 0-15,23-1 0 16,-17 21-3-16,-9-20 1 0,6 38 2 0,-20-19-2 0,20-1 2 16,0 1-2-16,-3 1-1 0,63 18 6 15,-65 18-3-15,4 21 2 16,-1-20 1-16,21 76 4 15,-39-77-9-15,20 40 0 0,-2 18 0 16,-18-39-8-16,0 3-9 0,0-22 4 0,19 1-30 16,-19-19-27-16,0 0 22 0,0 18-12 0,-19-36-177 0,19 18 178 15,0-19 24-15,0 1 3 16</inkml:trace>
  <inkml:trace contextRef="#ctx0" brushRef="#br0" timeOffset="10751.39">8931 11466 105 0,'0'0'104'0,"0"-18"-34"0,-18-19-2 0,18 18-13 15,0-21 9-15,0 40-42 16,0-18-15-16,18 18 15 0,-18-19-7 0,20 38-1 16,-3-19-6-16,3 38 14 0,-20-18-14 0,22 17 1 0,-22-18-4 15,18 19-3-15,-1 19 4 0,-17 0-4 0,20 38 4 0,-20 190-2 16,-20-189-3-16,3-1-6 15,-1-38-2-15,18-20-3 0,-42 78-37 0,25-39-15 16,17-76 40-16,-20 38-49 0,-17-19-28 16,37-19 87-16,0-19 5 0,-20 19 2 15,-15-132 16-15,35 112-4 0,-22-37 12 0,2-19 4 16,3 18 5-16,-3 20-10 0,2-56 60 16,18 74-50-16,0 1-15 0,0 19 0 0,0 0-1 0,18-18 13 15,-18 18-15-15,20 0 9 0,17 0-5 0,2 0-4 16,-39 18-7-16,38-18-1 0,36 39 8 15,-32-1-10-15,33-1-3 0,-38-18-11 0,0 19-45 16,-17 1-58-16,17-39 65 0,-37 19-79 16,40 0-108-1</inkml:trace>
  <inkml:trace contextRef="#ctx0" brushRef="#br0" timeOffset="10967.05">9387 11980 86 0,'0'19'80'0,"0"1"54"0,0-20-113 0,0 19-3 0,0-19 14 15,0 19-20-15,0 0 21 0,0 18-16 0,0-17-3 16,0-2-5-16,0 21-3 0,0-39-1 0,0 19-5 0,0 0 6 16,0 18-8-16,0-37 0 0,0 38 3 15,0-38 0-15,0 19-1 0,0 21 7 0,0-40-4 16,0 18 3-16,0-18-1 0,20-18 9 16,-3 18-4-16,-17-40-7 0,23 21 2 0,14-37 4 0,-20 56-9 15,40-96-6-15,-57 96 1 0,0-18-3 16,20-2-19-16,-3 20 5 0,-17-19-40 0,20 1-23 0,-20-1-14 15,23 19 2-15,-6-19-4 16,-17 19 80-16</inkml:trace>
  <inkml:trace contextRef="#ctx0" brushRef="#br0" timeOffset="11216.96">9712 12057 52 0,'0'0'27'0,"17"37"183"15,-17-18-167-15,37 19-8 31,6-18-20-31,-26-20-8 0,-17 0-2 0,0 0-3 0,17 0 0 0,-17-20 0 16,0 2 1-16,0-2 0 0,0-17-1 16,0 18 7-16,0 0 8 0,-17 0 25 15,-23 19 11 1,40 0-45-16,-37 94 10 16,37-56-10-16,0 1-4 0,0 18 0 15,0-19-7-15,17 19-1 16,-17-19-16-16,43-1-71 0,-26 2-81 15,0-39-25-15,-17 0 158 0,20 0 15 16,-20 0 3-16</inkml:trace>
  <inkml:trace contextRef="#ctx0" brushRef="#br0" timeOffset="11583.23">10222 11466 91 0,'0'0'39'0,"0"0"-8"0,0 0 5 0,0 0-5 0,0 0-15 0,0-18 1 0,0 18 12 0,-17 0-11 0,17 0-5 15,0 0-1 1,0 0-11-16,0 0-1 0,0 0-1 0,0 0-8 16,0 0 4-16,0 18-16 0,0-18 0 15,0 39-151-15,0-39 132 0,0 18-25 0</inkml:trace>
  <inkml:trace contextRef="#ctx0" brushRef="#br0" timeOffset="12868.7">9484 12322 80 0,'0'0'33'0,"0"20"-19"0,-20-20-3 0,20 0 16 0,0 20 19 0,0-20-35 0,20 0-1 0,-3 0 40 16,3 0-40-16,0 0 9 0,-3 0-3 15,3 0 1-15,74-20 50 47,-37-57-23-47,-20 40-25 0,-17-20-1 0,-20 19-10 0,0-1 0 0,0 21-5 16,0-1-2-16,0 0 2 0,0 0 1 15,-20 19-3-15,-17-39 12 16,20 58-3-16,-3-19-3 16,0 39 3-16,3-20-5 0,17 0-3 0,0-1-1 0,-17 1 2 0,17 1 0 15,0-2 2-15,0 2 1 0,0-1 3 0,0 19-2 0,0-1-4 16,0 20 2-16,17 1-1 15,0-2-3-15,3 2-1 0,0-39-1 16,-3 0-1-16,3 0-4 0,-20-19 1 0,17 19-25 0,26-19-122 16,-26 0 21-16,-17-19 54 0,37-38-133 15</inkml:trace>
  <inkml:trace contextRef="#ctx0" brushRef="#br0" timeOffset="13202.03">10091 11923 79 0,'0'0'39'0,"-17"0"205"15,-3 19-180 1,-20 19-22-16,40-38-30 0,-14 19-2 0,14 1-2 16,-23-1-4-16,23-19-1 0,0 38 13 15,0-20-12-15,0 1-2 0,0 1 0 0,0-2 1 16,0-18-1-16,0 20-1 0,23-20-1 0,-9 0 2 16,6-20-1-16,0-18 2 0,0-18-1 15,-20 18-2-15,17-19 2 0,-17 57-1 16,17-20 0-16,-17 1 1 0,20 1 5 15,0 18-1-15,3 57 16 0,11 94 2 16,-34-93-23-16,17-20 3 0,6 115 8 16,-23-98-9-16,0 41 4 0,0-1 0 0,0-57-6 0,0 19 1 15,-40 190 5-15,20-227-7 16,6 37 1-16,-9-20 0 0,3-19-2 0,0-18 1 0,3 39-7 16,-20-39-32-16,37 0 16 0,-40-39-102 15,26 2 2-15,-9-20 21 0,23 0-52 16,0 0 74-16</inkml:trace>
  <inkml:trace contextRef="#ctx0" brushRef="#br0" timeOffset="13633.68">10453 12171 45 0,'0'94'342'0,"0"-94"-284"0,0 0-14 0,0 0-35 0,0 0-2 0,37-18 10 0,-37 18-13 0,20-38-1 0,-20 19-2 0,17-20 3 0,3 39-4 0,-20-18-1 0,17 18 0 0,-17-20-4 16,20 20 0-16,-20-19-2 0,0 19-20 0,23-18 8 0,-23 18-6 16,17 0-36-16,-17-19 21 0,0 19-57 15,17 0-116-15,-17 0 180 0</inkml:trace>
  <inkml:trace contextRef="#ctx0" brushRef="#br0" timeOffset="13785.07">10775 12038 79 0,'0'0'43'0,"0"0"1"0,0 0 51 15,0 0 22-15,0 19-48 16,23 0-15-16,-23-1-25 0,0 1-15 0,14 19 11 16,-14 1-16-16,0-20-6 0,0 19 1 0,0-20-4 15,0 79-1 17,-14-42-355-32,14-110 177 0,0-4 130 0</inkml:trace>
  <inkml:trace contextRef="#ctx0" brushRef="#br0" timeOffset="13933.44">10852 11543 78 0,'0'0'90'0,"0"0"-10"0,0 0-50 0,0 20 34 15,0-20-50-15,0 18 8 0,0 1-6 0,0-19-11 0,0 38 9 16,0-19-14-16,0 19-10 16,0-38-18-16,20 0-34 0,-20-38-133 15,17 38 156-15,-17-38 11 0,37-18-7 16,-37 36 19-16</inkml:trace>
  <inkml:trace contextRef="#ctx0" brushRef="#br0" timeOffset="14233.67">11097 11125 41 0,'0'0'65'0,"0"0"-15"0,0 0 14 16,0 0 50-16,20 19-75 0,-20 0-22 15,0 0-3-15,0 20 8 0,20-2-13 0,-20 57 14 16,17 2-8-16,-17-1 1 0,0-38-9 0,20 209 27 16,-20-170-31-16,0-39-2 0,-20 18 0 15,20 40-1-15,-17-77-4 0,-3 95-145 47,0-151-206-47,20-22 352 0,0-17 3 0,0 39 2 0,-17-96 20 0,17-77 58 16,0 135-40-1,-20-2-10-15,20 21 7 0,0 37-14 0,0 0 3 0,0-20 1 0,0 20-1 0,0 0-1 16,0 0 38-16,0 0-46 0,0 20 13 0,0-2-3 16,20 1-3-16,17 39 16 0,0-21-24 15,-17-37-9-15,-3 57 12 0,3-38-16 0,20 1 3 16,17 37-1-16,-3 0-4 15,23-19-39-15,-57-19-38 16,0-19-83-16,-20-19 79 0,17-1-75 0,-17-18 73 16,20 38 52-16</inkml:trace>
  <inkml:trace contextRef="#ctx0" brushRef="#br0" timeOffset="14356.56">11781 12019 94 0,'77'246'-26'0,"-57"-226"5"0,-3-20-2 16,-17 0 17-16,0 0-12 0</inkml:trace>
  <inkml:trace contextRef="#ctx0" brushRef="#br0" timeOffset="14517.35">12086 11734 45 0,'0'0'60'0,"0"0"62"0,0 0-72 0,0 0-23 0,-20 57 91 16,20-39-98-16,0 1 0 0,-17 76 37 15,-23 1-28-15,20-39-17 0,3 76 6 0,-3-77-9 0,3 96 4 16,-23-75-8-16,3 75-2 0,-97 210-3 16,80-229-8-16,-6-21-10 0,23-15-17 0,-20-22-23 15,37-18-20-15,-17-37-27 0,37-1 39 16,-37-1-174 0</inkml:trace>
  <inkml:trace contextRef="#ctx0" brushRef="#br0" timeOffset="17167.5">8212 14910 75 0,'0'0'31'0,"0"0"31"0,0 0-29 0,0 0-1 0,0 0-16 0,0 0 14 0,0 0-14 0,0 17 13 0,0-17-18 0,0 0 15 15,0 0-20-15,0 19 7 0,0-19-7 0,0 21 10 16,0-21-11-16,17 17 1 0,-17 2-1 0,0 1 0 0,0-20-1 16,0 17-2-16,17 24 7 0,-17-5 4 15,0-36-8-15,20 21 7 0,-20 15 17 16,20-16 3-16,-20-20-22 0,17-20 18 15,3-16-15-15,17-41 14 16,6-38-8 0,-9-35-7-16,-14 129-11 0,-20 3-1 15,20 18-1-15,-20-19-2 0,0 19 1 0,0 0-6 16,0 94-324 0,0-57 90-16,0 4 191 0</inkml:trace>
  <inkml:trace contextRef="#ctx0" brushRef="#br0" timeOffset="17869.04">8913 14738 90 0,'0'0'100'0,"0"0"-50"0,-19 0-6 0,-19 0 69 16,-21 94-37-16,59-74-73 0,0-3 3 0,-17 60 7 15,17-77-10-15,0 21-1 0,0-21 1 0,0 17 3 16,17 2 1-16,3 18-1 0,2-37 5 15,-5 0-6-15,-17 0-1 0,18 0 4 0,-18 0-6 0,39-17 6 16,-39-3-2-16,18-37 5 16,2 21-2-16,-20 16-8 0,17-38 1 15,-17 58 0-15,0-19 1 0,0-19 5 16,0 20-4-16,-17-1 2 0,17 19-1 16,0 19-3-16,0-19 1 0,0 0-2 0,0 18 0 0,0 39 1 15,0-20 0-15,17 4-2 0,3 33 0 16,-20-18 0-16,22-35 0 0,-22-21 0 0,0 37-5 15,0 3-3-15,18-23-17 0,-18 2 7 0,17 1-26 0,-17-1-16 16,20 0-18-16,0 1-134 16,-20-20 159-16,17-20-19 0,3 1 42 0,-20 0 7 0</inkml:trace>
  <inkml:trace contextRef="#ctx0" brushRef="#br0" timeOffset="18017.24">9310 14813 74 0,'0'0'35'0,"0"0"102"0,0 0-74 16,0 56 90-1,0 78-67-15,0-134-80 0,0 58-3 16,0-21-4-16,0-18 0 0,0 2 1 0,0-4-2 16,0 22 2-16,0-1-8 0,0-18-165 15,-17-20 115-15,17-39-193 0,0-19 188 16</inkml:trace>
  <inkml:trace contextRef="#ctx0" brushRef="#br0" timeOffset="18119.45">9350 14302 99 0,'0'0'39'0,"0"0"-13"0,0 0-8 0,0 36-11 16,0 1-5-16,-20 4-4 16,20-24-1-16,0 2-8 0,0 38-102 0,0-38 51 15</inkml:trace>
  <inkml:trace contextRef="#ctx0" brushRef="#br0" timeOffset="18535.16">9977 13425 65 0,'0'0'34'0,"0"57"115"15,0-18-89 1,0-2-9-16,0 40-7 0,0-59-33 0,0 39 9 15,0-19-11-15,0 1-2 0,0-1-2 0,0-1 6 0,0 60 14 0,0-60-12 16,0 0-3-16,0 60 2 0,0 54-4 0,0-113-7 16,0 95 3-16,0 96-2 15,0-58-46 1,-20-56-289-16,20-115 169 16</inkml:trace>
  <inkml:trace contextRef="#ctx0" brushRef="#br0" timeOffset="18850.78">10339 14490 165 0,'0'0'127'0,"0"19"-78"0,0-19-31 0,0 0 1 0,0 19 24 0,-20-1-2 16,20 3 1-16,0-21-31 0,0 19-4 0,-20 18 13 31,-17 38-5-31,37-35-13 0,-17 18-2 0,17-2 1 16,17-18-4-16,3-1 6 15,-3-18 4-15,3-19-6 16,0 0-2-16,-3-19 2 0,3-39 1 16,-20 58-4-16,17-56 4 0,-17 39 0 0,20-41 1 0,-20 18-1 15,23-35 5 1,-23 38-3-16,0 18 13 16,-23 75-8-16,23-36-7 0,0 35 4 15,0 43-4-15,0-62 0 0,0 22-3 16,0 19-7-16,0-4-25 15,0-52 14-15,23-1-33 0,-23-3 21 0,0-17-4 0,0 19-46 0,17-19-95 16,0-77 10-16,-17 60 142 16</inkml:trace>
  <inkml:trace contextRef="#ctx0" brushRef="#br0" timeOffset="19150.8">10564 14110 144 0,'0'0'148'0,"0"20"-114"0,0-2-14 0,-17 1 1 0,17 18 46 15,0-18-56-15,0 1-4 0,0 18 6 0,0 0-4 16,0-19-6-16,0 38 1 0,0-36 0 0,0 72 1 16,0 96-8-16,0-130 3 0,0-41 0 15,37 59-5-15,-14-39-1 0,-23-18 1 16,34-20-1 0,-34 0 6 30,77-153 1-46,57 19 21 0,-114 209-9 0,-40 40-9 16,0-59-4-16,20-35-3 0,-20 56-13 16,-17-4-57-16,-3-52-82 15,40-21 60-15,0-21 29 16,0 21 37-16,0-17 6 0,0 17-5 0,0-20 11 0</inkml:trace>
  <inkml:trace contextRef="#ctx0" brushRef="#br0" timeOffset="19351.54">11020 14852 115 0,'0'0'167'0,"0"17"-50"16,0-17-86-16,0 21 16 0,0-1-12 0,0 16 13 15,0-15-42-15,0-21-2 0,0 17 3 16,0 22 1-16,0-22-1 0,0-17-6 0,0 21 0 0,23 16 0 16,-23-37 0-16,0 19-1 0,0 2-1 0,0-4-13 15,0 22-64-15,0-39 43 0,0 0-7 0,0 0-13 16,0 0-7-16,0-77-247 31</inkml:trace>
  <inkml:trace contextRef="#ctx0" brushRef="#br0" timeOffset="19433.83">11043 14395 94 0,'0'0'102'0,"0"0"-30"0,0 57 25 16,0 37-81-16,0-36-12 0,0-19-6 16,0-1-2-16,0-21-5 0,0 60-128 0,0-77 77 15,0 21-45-15,0-4 37 16</inkml:trace>
  <inkml:trace contextRef="#ctx0" brushRef="#br0" timeOffset="19633.96">11345 13881 257 0,'0'21'111'0,"0"16"-99"16,0-17-2-16,0 188 82 15,17-73-68-15,-17-99-17 0,0 59 6 0,0 18 9 16,0 39-3-16,20-54-20 0,-20-62 0 15,23 213 1 1,-23-213-1-16,0 99-32 0,17 91-155 31,-17-207 153-31,-17 1-48 0,17 1-59 0,0-4 59 16</inkml:trace>
  <inkml:trace contextRef="#ctx0" brushRef="#br0" timeOffset="19953.22">11801 14796 151 0,'0'0'91'0,"0"0"-57"0,0 36 135 31,0-16-146-31,0 18 8 0,0-18-27 0,17-3 7 0,-17 40 4 16,0-57-11-16,0 19-2 0,23 18 6 15,-23 61-5-15,0-62-23 0,0 3-38 16,0-20-66-16,0-19-15 0,-23 0 70 15,23 0 12-15,0-38-22 0</inkml:trace>
  <inkml:trace contextRef="#ctx0" brushRef="#br0" timeOffset="20100.68">11878 14302 261 0,'0'17'132'0,"0"-17"-93"0,0 19-22 0,0 0 21 0,0 19-3 15,0 0-20-15,0 1 4 0,-20 17-6 0,20 39-7 16,0-37-5-16,0-21-4 0,-17 2-5 15,17-21-16-15,0 3-41 0,0-21 6 0,-23-21-30 16,23 3-40-16,0-21 64 0,0 2-24 16,0 17 65-16,0-18 3 0</inkml:trace>
  <inkml:trace contextRef="#ctx0" brushRef="#br0" timeOffset="20317.4">12066 13902 165 0,'0'0'71'0,"0"0"-50"0,0 0-5 0,-17 0 5 0,17 0 3 0,0 0 38 16,0 0-45-16,0 17 8 0,0-17-12 0,0 20-4 0,0-20 2 16,0 20-1-16,17 54 34 0,3 3-24 15,-20-57-14-15,0 73 6 0,20-54-8 0,-20 18-1 0,17 57 2 16,-17-1 0-16,0-55-6 0,20 19 1 0,-20 94-1 16,-20 132-56-1,3-169-33-15,17-56 3 0,-20-5-118 16,-17-35 82-1</inkml:trace>
  <inkml:trace contextRef="#ctx0" brushRef="#br0" timeOffset="20467.34">11915 14796 90 0,'0'0'163'0,"0"-21"-61"0,0 21-78 0,20 0 56 16,-3 0-48-16,20 21-6 0,-37-21-15 0,43 17 5 16,48 39 16-1,23 2-18-15,-57-39-21 16,20 38-247-1,-40-37-32-15,-37-20 243 16</inkml:trace>
  <inkml:trace contextRef="#ctx0" brushRef="#br0" timeOffset="20600.9">12503 14852 230 0,'20'0'93'0,"-20"38"-81"0,0-38-11 15,19 37 17-15,4 3-3 0,-23-23-10 16,15 2 1-16,-15 1-4 0,19-3 1 0,21 24 4 0,-23-24-12 15,3 2 0-15,-2 2-43 0,2-4-38 16,-20-17 31-16,37 0-104 0,-37-17 146 0,20 17-8 0</inkml:trace>
  <inkml:trace contextRef="#ctx0" brushRef="#br0" timeOffset="20755.66">12905 14567 159 0,'0'19'126'0,"0"-1"-111"15,0 21 18-15,0 16 10 0,0-15-22 0,0-3 0 0,0 20-2 0,-20 78 15 0,0-4-4 16,-37 365 34-1,37-400-64-15,3-23 5 0,-60 424 2 16,0-269-40-16,40-115-19 16,-20-37-20-16,57-56 42 0,-38 37-99 15,21-57 70-15,17 17-2 0,-20 2-60 0,0-19 101 16</inkml:trace>
  <inkml:trace contextRef="#ctx0" brushRef="#br1" timeOffset="25684.79">10832 13406 43 0,'0'0'6'0,"0"-19"5"0,0-18 0 0,0 37-6 0,-20-20 3 0,20 1-5 0,0 19 1 0,0-38 5 0,-14 0 25 16,14 19-25-16,0 0 7 0,-23 19-9 0,23-17 0 0,0-4 4 0,-40 3 10 16,23-2-16-16,-3 20 0 0,3 0-1 15,-23-39 3-15,40 39-5 0,-34-18 2 16,-26-1-2-16,23 1-2 0,-20 18 1 0,-3-19 0 15,-71 19 0-15,-248-20 1 16,322 20-2-16,-97-18 0 0,97 18 1 16,0 0-1-16,-77 0 7 0,3 0 3 0,-3 0 1 0,-151 0 6 31,-286 18-3-31,326 2-13 16,-37 17-1-16,88-18 3 0,-17-1 0 0,-14 2-3 15,-100-1 2-15,211 1-2 0,-265 19 2 16,-40-3 28-16,345-36-25 0,-80 19 6 15,-34 19 5-15,128-17-12 0,8-21 0 0,-198 56 9 16,173-38-10-16,-112 39 3 0,130-38-4 0,-164 76 1 16,104-38-8-16,67-18 3 0,-11-1 0 15,-108 95 3-15,0 0 7 0,117-76-5 16,-23-20-1-16,-37 78-2 0,0-20 2 0,-134 208-2 16,211-245-1-16,0 56 2 0,-3 0-2 0,40-56-1 15,-17 55 0-15,17 1 0 0,17-18 0 0,3 17 1 16,-20-72 0-16,37-5-1 0,60 99 0 0,128 36-4 15,-148-134 5-15,0 0 0 0,245 115-4 16,-151-75 1-16,-71-21 4 0,105 21-2 31,1526 397-13-31,-1389-416 13 0,624 113-11 16,-564-114 4-16,188 57 5 0,-193-56 2 16,22-22 0-16,399 42-4 15,-248-42 2-15,-379-36 4 0,-23 0 0 0,3 21 1 16,305-21 3-16,-174 0-3 0,-34-21 0 0,-131 4-1 0,-8 17 1 15,-15-39 1-15,570-170 22 0,-473 115-18 16,-23 16 0-16,97-111 6 16,-151 76-5-16,0-1 0 0,148-228 6 15,-48-41-3-15,-200 212-2 16,-14 2 3-16,-20 92-6 0,0-17 0 0,0-154 11 0,-54 96-9 16,31 57-2-16,3 19 1 0,-54-75 4 0,34 73-6 15,-131-150 9-15,20 94-11 0,-191-94-9 16,248 172 8-16,-23 17 2 0,-91-56-2 0,-37 19-2 15,-100-19 1-15,137 58-4 0,-134-19 1 16,-18 15 0-16,112 41-4 0,-20 0-7 16,117 0 5-16,20 0 1 0,-154 20-5 0,-171 37 1 0,168-19 6 15,-904 210-63 1,1036-229 48-16,-395 133-89 0,286-94 28 16,131-22 43-16,-322 59-68 31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9-09T19:39:39.756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15202 6105 52 0,'0'0'3'0,"0"-19"12"0,0-1 1 0,0 2-2 0,-20-2-6 0,20 1-7 0,0 19 1 0,0-18 0 16,-17 18-1-16,17-19 0 31,0-39-6-31,0 58 3 16,0 0 2-16,0 0 0 0,0 0 0 15,0 21 0-15,-37-3 1 0,-3 1 1 16,40-19-2-16,-20 37 0 0,20-18 1 16,-17 1 0-16,17-20-1 0,0 0 1 0,0 38 5 15,0-38-1-15,57 19 7 16,0-19 0-16,-20 0-1 0,-14 0-5 0,11 0 5 0,-14 0-6 15,0 0-1-15,-3-19 2 0,40 19 5 0,-17-20 2 0,54 2 4 16,-37-21-7-16,-20 39-6 0,120-37 11 16,-123 37-12-16,6-19 0 0,54 19 3 0,-40-18-1 15,63-3 7-15,-20 2-5 0,-6 1 6 16,9-2-4-16,-46 1-4 0,-34 19-3 0,15-17 2 16,-35 17-2-16,20-20 0 0,-1 20 1 0,4 0-1 0,-23 0 1 15,0-20-4-15,0 20 1 0,-97 0-1 16,-77 20 1-1,-34 0 0-15,-268 16 1 32,288-16 1-32,17-20-1 0,57 0-2 0,54 0 1 15,26 0 0-15,-6 18 1 0,40-18-2 0,-34 0 2 0,11 0 0 16,23 0 0 0,0 19 0-16,37-19-1 0,40 0 1 0,0 0 1 15,-40 0-2-15,23 0 0 0,-6 0 0 0,3 0 0 0,94-19 1 0,-74 19 0 16,74-18 0-16,-94-2-1 0,365-36 6 31,-122-2 3-31,-238 58-6 0,-27-19-1 0,-16 19-1 0,19 0 0 16,-21 0 3-16,-17 0-3 0,0 0 0 15,-17 0 0-15,-98 0 0 0,76 0 0 16,-150 19-2-16,-76 0 2 0,168-19 0 0,-54 19 3 16,-117 1 3-16,214-20-6 0,-43 20 0 15,60-20-1-15,-20 17 1 0,20 2-1 0,20 1 0 0,-26-2 0 16,26 1-1-16,17-19 1 0,114 39-15 15,248 17-73 1,-231-56 24-16,-71 19 23 0,108 39-104 31,-145-58 99-31</inkml:trace>
  <inkml:trace contextRef="#ctx0" brushRef="#br0" timeOffset="4183.72">9387 11752 41 0,'0'0'7'0,"0"0"-1"0,0-18 1 0,0 18-3 0,-15-77 15 0,-7 58-15 0,22 19-2 0,0-19 1 15,0 19-2-15,0-19 1 0,-20 19-1 0,20 0 0 0,0-19 1 16,0 19 3-16,-20 0 0 0,20 19 1 0,-17 0 3 16,17-19-8-16,0 19 1 0,0 0-1 0,-17-19 0 15,17 19 3-15,0 0 1 0,17-19-3 16,0 20 2-16,-17-20-1 0,97 19 4 16,-57-19-6-16,-23 0 0 0,3 0 1 0,37 0 2 0,-40 0-2 15,63-19 2-15,11-1 4 0,-34 20-4 0,-17 0 1 16,-3 0 0-16,37-19 9 0,3 19 0 0,37-19 12 15,-57 19-13-15,40 0 15 16,-60-19-13-16,-37 19-10 0,37 0 1 0,20 0 12 16,-34-19-14-16,-6 19-1 0,-17 0 0 15,74-19 6 17,23-18-7-32,-97 17-3 0,-17 0 1 0,-63 2-1 15,23 18 2-15,-20-19-1 0,40-1 1 0,-74 2-1 16,-100 18 1-16,177 0-1 0,-9 18 0 0,6-18 0 0,0 20 0 15,-117 57-1-15,80-21 1 16,74-37 0 0,0-19 0-16,17 19 1 0,3-19 0 0,17 19-2 15,0-19 2-15,117 0-2 0,74-38 1 0,-131 38 0 16,51-38-1-16,-71 38 0 0,251-37 1 16,-180 17-2-16,-14-18 1 0,54-1 2 15,40-16 8-15,-171 16 6 16,-14 39 4-16,-43-20-9 0,0 20-1 0,14 0 11 0,-28-18-13 15,14 18-7-15,-23 0 1 0,-17 0 0 0,-34 0-1 16,-305 58 6-16,-3-2-2 0,248-38-3 16,-168 21 2-16,211-1-3 0,-6-18-1 0,-77 17 1 0,83 1-1 15,11-19 1-15,-108 39-3 0,-43 55-9 32,23-18-56-32,191-38-41 15,17-57 61-15,0 39-97 0,17-39 79 16</inkml:trace>
  <inkml:trace contextRef="#ctx0" brushRef="#br1" timeOffset="43803.51">8874 6048 59 0,'0'0'7'0,"0"0"-6"0,20 0 0 0,-1-20 0 0,-19 20-1 0,18 0 0 0,-18 0 0 0,37-19 2 0,-17 19 0 16,-20 0 0-16,0 0 0 0,22 0 1 0,-22 0 1 15,0 0-1-15,0 0 20 0,0 0-19 16,0 19 5-16,0 1 13 15,0-2-16-15,-42 2 10 16,25-20-13 0,-60 19 13-16,42-19-8 0,-24 0-1 15,-18 0-1-15,22 0-3 0,-4 0-1 0,1 0 0 0,21 0 0 0,-77 0 0 16,0 0-2-16,-57 0 2 0,-57 19-3 16,57-19 3-16,-37 19 3 0,111-19-4 15,-74 0 1-15,97 19-2 0,-3-1 0 0,20-18 0 0,-148 57 0 16,-46-17-1-16,174-40 0 0,-171 18-1 15,60-18 3-15,-3 0 5 0,-245-18 19 16,379 18-21-16,-17 0 1 0,14-20-1 16,-111 20 7-16,77 0-6 0,-1 0-2 0,-113 20 2 15,91-20-3-15,23 18 1 0,37-18-2 16,0 20 0-16,-20-20 1 0,-17 17 2 0,-17 2-1 16,51 2-1-16,-54-4 3 0,-248 41 8 15,248-58-4-15,0 19 0 0,20-19 2 0,37 0-8 16,0 0 0-16,-77 20 3 0,40-3-6 0,17-17 1 15,57 20 1-15,-108 17 0 16,11 40-2 31,20 399-15-47,157-421 12 0,-23-15 1 0,0-3 0 16,60 20 0-16,-40-19 3 0,60 19 3 0,524 211 1 31,-547-231-5-31,97 1 1 0,-97 1 0 0,345 36-2 0,-79-35-1 15,136-23-1-15,-246 3 5 16,261-1-3-16,-223-19-1 16,-23 0 3-16,-154 0 0 0,311-19 3 0,-294 19-3 15,690-95-5-15,-402 55 4 16,-148 3 2-16,152-20-4 0,-155 20 1 0,-134 37 0 16,3-40 2-16,94 23 1 0,-114-3 0 0,0 0-2 0,20 20 1 0,-20-37 0 15,114 0 1-15,-111 16-2 0,-26 2-1 0,422-76 1 16,-319 58 2-16,-103-2-2 0,63 1 0 0,14 1 2 15,-14-20 0-15,111-57 1 16,-170 56-2-16,-56 39 0 0,189-95 3 16,-210 96-4-16,21-2 1 0,93-56-1 47,-90 1 2-47,-42 55-2 0,-22 20 1 0,-15-19 2 0,-1 2 1 15,-39-4-2-15,38 1-1 0,-75 3 1 0,39-3-1 16,-21 0 0-16,-76-36 0 0,-284-40 0 15,191 40-2-15,0 18 1 0,-20-18 1 0,-40-2 2 16,174 39-3-16,-188-19-1 0,-23 0-2 0,0 18 1 16,-380-36 8-16,175 37-12 0,376 19 4 15,-342 0 3-15,228 0-1 0,-151 56-5 16,114 40-10-16,114-21-6 0,134-37 4 0,-23 1-5 16,-71 55-42-16,-189 98-108 0,278-134 91 0</inkml:trace>
  <inkml:trace contextRef="#ctx0" brushRef="#br0" timeOffset="64227.02">15353 9852 45 0,'0'0'55'0,"0"0"1"0,0 0-12 0,0-20-4 0,20 20 0 0,-20-20 43 31,0 20-16-31,0 0-47 0,0 0-9 0,0 0-8 0,0 0 2 16,0 20 9-16,0-20-9 0,0 20 3 0,0-20-5 0,0 17 3 15,0 61 3-15,-20-59-6 0,20 37 2 16,0-38-4-16,0 20 0 0,-17 38 0 16,17-55-1-16,-20 35 0 0,-17 2 3 0,0-1-3 15,-60 57-1-15,80-76-1 0,-43 18-9 16,26-17-7-16,-26-1-8 0,46-38 11 0,-9 17-5 0,-51 4-143 15,54-21 76-15,0 0 47 0,-14 0-66 16,11 0 97-16,23-21 3 0,-20 21 1 16,20 0-14-16</inkml:trace>
  <inkml:trace contextRef="#ctx0" brushRef="#br0" timeOffset="64489.77">14709 10534 26 0,'0'0'6'0,"0"-17"38"0,0 17-33 15,17-39 63 1,-17 2-25-16,20 37-33 0,-20 0-2 0,0-19 10 0,0 19-12 0,0-20-2 0,20 20 12 15,-20 0 4-15,0 39 15 32,-40 74-18-32,23-55-11 0,-20-22-4 15,37-15-5-15,-20 15 13 0,20-16-8 0,-20 1 3 0,3 16 25 16,17-37-29-16,17 0 3 16,3 18-1-16,54-18 1 0,-54 0-7 15,0-18-2-15,17 18 1 0,57 0 0 0,-31-19-5 16,-9 19-39-16,-17 0 14 0,0 0-122 15,-17 0 67-15,-20 0-68 0,20 0 72 0</inkml:trace>
  <inkml:trace contextRef="#ctx0" brushRef="#br0" timeOffset="65073.04">15866 9032 38 0,'0'0'39'0,"0"0"-16"0,0 0 23 0,0 0 39 0,-17 21-49 16,0-21 8-16,-3 0-13 0,20 0-15 0,-20 0-1 15,0 0-5-15,6 0-1 0,14 0-6 0,-43 18 11 16,43-18-13-16,-20 0 3 16,20 0 3-16,0 0-1 0,-34 38 6 31,34 77-2-31,0-97-5 15,0 0-1-15,0-18 0 0,0 21 5 0,17-2 4 16,-17-38-8-16,0-2-1 16,17 3 3-16,-17-20-6 0,20 19 2 15,-20 1-2-15,0 18 0 0,0-20-7 0,-20 3 4 16,20 17 5-16,0-21-1 0,0 21-5 0,-17 0-12 16,17 21 1-16,0-21-8 0,0 17 8 0,0 3-24 15,0 17-15-15,0-37 20 0,0 20-8 0,0-2-8 0,0 21-102 16,17-20 81-16</inkml:trace>
  <inkml:trace contextRef="#ctx0" brushRef="#br0" timeOffset="65288.24">16268 8519 55 0,'0'0'61'0,"0"0"-29"0,0 0 24 16,-57 57 135 15,40 57-164-31,17-17-23 31,-43 225-12-31,43-227-85 0,-17-57 57 0,17-20-7 16,-20 40-128-16,20-58 148 0,0 20 0 0,0-20 16 16,-17 0-2-16,17 0-4 0</inkml:trace>
  <inkml:trace contextRef="#ctx0" brushRef="#br0" timeOffset="65420.71">16040 9089 18 0,'0'0'15'0,"0"-36"37"0,0 15-2 0,0 4-25 0,0 17 1 15,0-19-1-15,0 19-3 0,-17-39 17 0,17 39-8 0,0-39 17 16,0 39-38-16,0 0 10 0,0 0-3 16,0 0-6-16,17 20-8 0,0-20 5 0,-17 0-7 15,20 0 1-15,0 19-2 0,17-19 0 0,0 19-25 16,-37-19-29-16,57 0-153 16,-37-19 120-16,-20 0 63 0,37 19-2 0</inkml:trace>
  <inkml:trace contextRef="#ctx0" brushRef="#br0" timeOffset="65943.83">16533 8424 42 0,'0'0'61'0,"0"0"52"16,0 58-45-16,0-38-41 0,-19-3-16 15,19 40 18-15,0-37-20 0,-20 17 6 0,-35 306 14 32,55-287-22-32,0-35-5 0,0 15-1 15,0-16 0-15,0 1-1 0,0-21 1 0,0 0 0 0,0 17 3 16,0-17-2-16,0 0-1 0,0 0 0 0,37-58-4 15,1 1 4-15,-19 57-2 0,4-36 2 0,12-22-2 16,4 38 1-16,-39 3 1 0,55-2 0 16,-35 38-1-16,-20-19-1 0,0 37 2 15,19-18 2-15,-19 20 0 0,0-3 0 0,18 3-4 16,-18-1 1-16,0-17-1 0,0-4-1 0,0 3-1 0,0-2-2 0,0 1-1 16,0 58-53-16,0-58 43 0,0-19-1 15,0 57-84-15,0-57 80 0,20 0-24 16,-3 0 28-16,-17 0 15 0,20 0 0 15,2-39 0-15,-4 39 3 0,-18-18 1 16,17 18 7-16,-17-19 7 0,20 19-4 0,17-39 93 47,0 39-9-47,-37 0-83 0,20 0 1 0,-20 0-4 0,0 0-1 16,22 0-6-16,-4-18 7 15,-18 18-8-15,17 0-1 0,-17-39 5 16,0 39-6-16,20-18 1 0,-20-2 5 15,0 20-3-15,0-17 10 0,0-4-3 16,0 21-7-16,0 0 0 0,0 0 1 0,0 0-2 0,0 21-1 16,0-21 0-16,0 0 0 0,0 17 2 0,0 3-1 0,0-2-1 15,-20 57 2 1,20-35-4-16,0-22 1 0,0 2 0 0,0-20-1 0,0 19-5 16,0-1 1-16,0-18-3 0,0 20-17 0,0-3-11 15,20 3-68-15,-20-40-115 16,20-17 164-16,-20 37 42 0,0-18 5 0,17 18-10 0</inkml:trace>
  <inkml:trace contextRef="#ctx0" brushRef="#br0" timeOffset="66156.41">17258 9089 38 0,'0'0'115'0,"0"20"-21"0,-20 1-66 0,20 16 46 0,0-19-39 0,0 1-22 0,-20 1 6 0,-15 113 22 47,13-58-21-47,22-54-11 0,0-3-6 0,-20-18-1 0,20 0 1 0,0-18 1 15,0-3-3-15,42-54 4 0,-7-22-4 16,5 4-5-16,-6-21-2 0,28 37 1 16,-62 77 3-16,15-19-9 0,-15 19-1 15,20 0-27-15,0 19-62 0,0-19 56 0,-3 20-65 16,-17-1 56-16,0-2 8 0,17-17 16 0,-17 39-10 0</inkml:trace>
  <inkml:trace contextRef="#ctx0" brushRef="#br0" timeOffset="66688.07">18492 8787 49 0,'0'0'20'0,"0"0"29"0,0 0-25 0,-20 0 24 0,20 0-4 0,0 0-25 0,0 0 15 0,-20 0-6 0,20-20 12 16,0 20-22-16,-17-20 15 15,0 20-1-15,17 0-20 16,0 0 3 0,0 0-2-16,0 20 1 0,0-20-5 0,0 20-4 0,0-20-1 0,0 17-1 0,0-17 0 0,-23 40 0 15,23-2 2-15,0-2-3 0,0-16 0 0,-17-1-1 16,17 0 4-16,0 1-1 0,-20 73 2 16,20-35-28-16,-20 19-37 0,20-41-6 0,-17-15 23 15,17 16-76-15,0-17 48 0,0 17-43 0,0-17 82 0,0-3 7 16</inkml:trace>
  <inkml:trace contextRef="#ctx0" brushRef="#br0" timeOffset="66854.85">18566 9318 69 0,'0'0'42'0,"0"0"48"0,0 0-53 0,0 0-2 0,0 20 111 32,0 17-94-32,-20 20-28 0,20-36-18 15,-17 53 3-15,17-54-9 0,0-20-2 16,-20 19 2-16,20-2-7 0,0-17-2 0,0 0-6 0,0 0-6 0,-17-36-224 15,17 36 185-15,0-38-35 16,0 18 71-16,0 2-8 0</inkml:trace>
  <inkml:trace contextRef="#ctx0" brushRef="#br0" timeOffset="66992.39">18757 8787 27 0,'0'0'12'0,"0"0"6"0,0 0 5 0,23 0 87 16,-23 0-66-16,0 0-24 15,0 0 10-15,0 17-2 0,-23 23-12 0,23-40-13 0,0 38 3 16,-20-19-5-16,20-19 0 0,0 37-1 0,-20-37-6 15,20 19-2-15,0-19-22 0,0 19-54 16,0-77-86-16,0 41 160 0,20-23 1 16,0 23 7-16,-20-23-3 0,23 23 1 0,-23-3-7 0</inkml:trace>
  <inkml:trace contextRef="#ctx0" brushRef="#br0" timeOffset="67156.78">18888 8538 27 0,'0'-19'118'0,"0"2"-93"0,0 17 21 0,20-20-23 0,-20 20 19 16,0 0-8-16,0 0 8 0,0 20-20 0,0 93 27 15,0-55-40 1,0-20-6-16,0 55 5 0,-20 41-2 0,3-57 3 15,17-39-6-15,-17 39-1 0,-3-40-2 0,20-19 1 0,0 21-3 0,-40 55-18 16,26-37-27-16,14-20-2 16,-23-17-16-16,23 1-19 0,-20-3 38 0,0 0-72 15,20-18 107-15,-17-57 3 32,17 20-11-32</inkml:trace>
  <inkml:trace contextRef="#ctx0" brushRef="#br0" timeOffset="67288.84">18680 9185 16 0,'0'0'8'0,"0"-18"-5"15,0 18-2-15,0-20 18 0,0 20-1 0,0 0-6 16,0 0 3-16,0 0 22 0,0 0-2 0,20 0-18 0,-20 0 13 15,0 20 9-15,17-2-8 0,-17 1-22 16,0 1 13-16,0-20-17 0,20 18 0 0,-20-18-1 0,0 18 3 16,0 3-5-16,20-21 1 0,-20 19-6 15,23-1 2-15,-23-18 1 0,0 0 0 0,34 20-110 16,-14-20 38-16,34 0-61 16,-54 0 114-1</inkml:trace>
  <inkml:trace contextRef="#ctx0" brushRef="#br0" timeOffset="67721.22">19059 9395 20 0,'0'0'7'0,"0"17"0"0,0-17 18 0,0 0 9 0,20 20 37 16,-20-20-56-16,0 0 14 0,20 0-16 16,-20 0 12-16,0 0-14 0,20 0 19 15,-3 0-8 1,-17-20-14-16,20 3-3 0,-20-3 6 16,0 20-2-1,0-18 1-15,0-1 2 0,0 19 7 0,0 0-4 0,0 0-8 16,0 0 2-16,0 19-4 0,0-19 0 0,0 0 0 0,0 18-1 0,-20 2 6 15,20-3-3-15,0 3-3 0,0 1 1 16,0-3-4-16,0 0 2 0,0-18 0 0,0 20 7 16,0-2-7-16,20-18-2 0,-20 0 0 15,20 0-1-15,-3 0 0 0,6 0-1 16,-23-18 1-16,0 18 1 0,34-20-3 0,-34 2-4 0,20-21 3 16,-20 2 2-16,20 17-1 0,-3-74 5 15,-17 94-2-15,20-21-1 16,-20 21 1-16,0-18 0 0,0 18 0 0,0 0 1 0,0 0 2 15,0 0-1-15,0 0-2 0,0 0 2 0,-20 18 3 16,20 3-4-16,-17-2 4 0,17 19 0 0,-20-1 0 0,0-17 1 16,3-3-4-16,0 42 4 0,-23 17-2 15,20-40-1-15,20 5-3 0,-37 16-1 16,37-20 1-16,0-18 0 0,0-2-1 16,0-17-1-16,0 41-2 0,0-41-2 0,0 17 0 0,0-17-3 0,0 0-16 15,0 0 8-15,0 0-3 0,0 0-64 16,57-114-232-16,-17 77 275 0,-40 37 17 15</inkml:trace>
  <inkml:trace contextRef="#ctx0" brushRef="#br0" timeOffset="68041.14">19515 9527 30 0,'-17'0'76'0,"17"0"83"0,0-18-122 0,0 18-20 0,0 0 12 0,0 0 3 0,0 0-15 0,0 0-9 16,0 0 8-16,0 0-1 0,0 18 1 15,0-18-8-15,0 20-1 32,57 16 43-32,-34-53-47 15,-23 17-5-15,0-19 0 0,14 19-6 0,6-20-1 0,-20 20-7 16,20-18-37-16,0-2-80 0,-3 20 76 0,20-18-160 16,-37 18 194-16</inkml:trace>
  <inkml:trace contextRef="#ctx0" brushRef="#br0" timeOffset="68387.92">19897 9509 51 0,'0'0'33'0,"0"0"40"0,0 0-42 0,0 0 53 0,-20 0-70 15,20 0 11-15,0 0-15 0,0-20 20 16,-20 20-19-16,20 0-6 0,0 0 3 0,0 0-4 0,-17 0 4 0,17 0-3 16,0 20 3-16,0-20-4 0,-17 18 7 15,-3 21 10 1,20-39-15-16,0 0-2 0,0 17 2 47,0 4 36-47,20-42-14 0,-3-35-14 0,-17 38-10 15,0 18-3-15,17-20-1 0,-17 20 0 0,0 0 1 16,0-18 4-16,0 36-3 0,0-18-1 0,0 20 1 16,0-2 3-16,0 2 0 0,0-1-2 0,0-2-3 0,0 41 6 15,0-18 2-15,0-3 0 0,0 40-5 16,0-60 1-16,0 3-5 15,0 0-1-15,0-20 2 0,0 0-4 16,0 0-1-16,0 0-48 0,20 0 32 0,-20-20-5 0,0-17-88 16,20 18-78-16,0-20 77 15,-20 0 68-15,17 22 33 0</inkml:trace>
  <inkml:trace contextRef="#ctx0" brushRef="#br0" timeOffset="68604.96">20185 8938 61 0,'0'0'63'0,"0"-20"-12"0,0 3-12 16,0-23-1-16,0 23-3 0,0-40 31 47,-23 131 65-47,23-53-125 0,0 54 16 0,-19 0-5 0,19-36-7 16,-18 94-4-16,-2 75 1 15,3-16-10-15,-3-115-9 0,20-40-1 16,-20 57-59-16,3-37-42 15,0-37-20-15,17 18 19 16,-23-38 70-16,6-38 18 0,17 38 23 0,0-37-9 0</inkml:trace>
  <inkml:trace contextRef="#ctx0" brushRef="#br0" timeOffset="69171.31">19974 9281 24 0,'0'-21'85'0,"17"3"-25"0,-17 18-33 0,0 0 39 0,23 0 20 16,-23 18-74-16,17 3 6 0,-17-2-8 15,17 56 23-15,3-38-28 0,-20-17-4 16,20 19 0-16,-3-1-2 0,3 0-8 15,-2-2-35-15,1-36 21 0,-19 21-30 0,40-1-64 16,-40-20 91-16,17 0 2 0,3 0-14 0,-20-20 11 0,20-1 17 16,-20 21 4-16,17-36 2 0,3-2 14 0,-2-18 61 15,-18 15 6-15,0 24-56 0,20-3 49 16,-20 20-39-16,0 0-16 0,-20 37 80 31,-18 78-54-31,38-59-34 0,-17 42 1 16,-3-81-5-16,20 3 0 0,0 38 4 0,0-22-5 15,0-16 0-15,0-20 1 0,0 37 0 0,0-37 0 16,20 0 3-16,-20 0 0 16,17-37 3-16,3 17-7 0,-20 3-1 0,18-2 0 0,-18-3 0 15,20-14-1-15,-20 36 0 0,19-77 2 16,4 60 0-16,-23-3-1 0,15-1-1 0,4 4 3 16,-19 17-3-16,0 17 2 0,0-17-1 0,20 21 3 0,-20-1-4 15,0 17-1-15,0 0 3 0,0-17-2 0,0-1 0 0,0-2-1 16,0 24-2-16,0-4-8 15,0 38-124-15,0-55 10 0,-20-20 19 16,20-20-14-16,0 20 101 0,0-38 2 0,20-94 13 16,-20 132 4-1,20-39 1-15,-3-18 17 0,1 57 26 0,-18-17-17 16,20 17 24-16,-20 0-24 0,0 0 2 0,20 0 32 0,-20 57 67 62,0 94-42-62,22-76-62 0,-22-55-13 0,15-20-9 0,-15 0 2 16,0-20-2-16,20 20 1 0,-1-18-4 0,1-19 1 0,-20 37 0 16,18-20-9-16,-18 20-8 0,37-37-61 15,-17-4 9-15,0 41 1 0,-3-17-57 16,-17 17 78-16,20-19-27 0,-20 19 55 0,20 0 7 16,-20 0-6-16</inkml:trace>
  <inkml:trace contextRef="#ctx0" brushRef="#br0" timeOffset="69688.5">21058 9983 23 0,'0'0'19'0,"0"0"36"0,0 0-31 0,0 0 25 0,0 0 11 0,17 0-28 0,-17 0-19 0,20 0 10 15,-20 0-15-15,0 0 6 0,17 0-3 0,-17 0-4 0,20 0 13 16,0 0-10-16,-20 0-5 0,0-17-2 0,22-22 18 16,-7 1-10-16,-15 18-6 0,0 20 0 0,20-37 4 15,-20 0-5-15,0 18-1 0,0-3-1 0,0 5 2 0,0-22 5 16,0 2 1-16,0 0 0 0,0 37-5 0,0-41 31 15,-20 24-17-15,20 17-4 0,-15 0-9 0,15 0-1 16,-42 0 6-16,42 17-6 0,-20-17 0 0,3 41 4 0,-20-4 4 16,-38 134 11 15,33 95-24-31,42-246-3 0,0-2-3 0,20 21-17 16,2-39 6-16,-4 18-70 0,-1 1 39 15,23 0-190-15,-3 1 89 0,-37-20 98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D8F9A-F5CB-4EF8-A859-ED5E107B9763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9A9E5-4F7F-4A7D-9DE1-8992323292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783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CIA Triad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9A9E5-4F7F-4A7D-9DE1-89923232926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4559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9A9E5-4F7F-4A7D-9DE1-899232329269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275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16040" y="4434840"/>
            <a:ext cx="4941771" cy="1122202"/>
          </a:xfrm>
        </p:spPr>
        <p:txBody>
          <a:bodyPr anchor="b">
            <a:noAutofit/>
          </a:bodyPr>
          <a:lstStyle>
            <a:lvl1pPr algn="l">
              <a:defRPr sz="3600" cap="all" spc="1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04F1E16-9A84-4D0E-9706-79C396AF6AE6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08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3104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3104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47665" y="2776936"/>
            <a:ext cx="2896671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7665" y="3834606"/>
            <a:ext cx="2896671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310515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2238376" cy="24765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066421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066421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189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38B0D13-BD5F-460B-B337-F4A934202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65141" y="2358007"/>
            <a:ext cx="2438400" cy="20193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BE72876B-D3DA-4462-9E24-3354D8D02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00625" y="2531837"/>
            <a:ext cx="2190750" cy="19431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14A539B6-6E3F-41BA-ACE2-76E8BB651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45608" y="2421056"/>
            <a:ext cx="2324100" cy="20574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063855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A066E2EA-C6EA-4A02-818E-33BD582D92E7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475514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97B9C3B0-3522-407C-B662-631E19ECC95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887174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29698" y="4824188"/>
            <a:ext cx="3124093" cy="462927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82D8880F-3EAC-45C9-91F2-19A193791A1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1129698" y="5280763"/>
            <a:ext cx="3124093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26261" y="4824188"/>
            <a:ext cx="3139479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5">
            <a:extLst>
              <a:ext uri="{FF2B5EF4-FFF2-40B4-BE49-F238E27FC236}">
                <a16:creationId xmlns:a16="http://schemas.microsoft.com/office/drawing/2014/main" id="{9019518E-E850-403D-A5B5-4B53F8C4A56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526261" y="5280763"/>
            <a:ext cx="3139479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1pPr>
            <a:lvl2pPr marL="45720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38210" y="4824188"/>
            <a:ext cx="3124093" cy="462927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A8058154-45E5-403E-B714-AC85774F391F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7938210" y="5280763"/>
            <a:ext cx="3124093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619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892177"/>
            <a:ext cx="8421688" cy="1325563"/>
          </a:xfrm>
        </p:spPr>
        <p:txBody>
          <a:bodyPr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76936"/>
            <a:ext cx="3924300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33700" y="3834606"/>
            <a:ext cx="3924300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76936"/>
            <a:ext cx="3943627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10173" y="3834606"/>
            <a:ext cx="3943627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E24E1DB-1F20-4C28-8069-D9219D1F8BBD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9434" t="20278" b="22673"/>
          <a:stretch/>
        </p:blipFill>
        <p:spPr>
          <a:xfrm>
            <a:off x="25785" y="0"/>
            <a:ext cx="4368030" cy="391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740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AE202E03-5C65-4305-B969-65220AD41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8301" r="41825" b="23071"/>
          <a:stretch/>
        </p:blipFill>
        <p:spPr>
          <a:xfrm flipH="1">
            <a:off x="0" y="0"/>
            <a:ext cx="5441888" cy="6858000"/>
          </a:xfrm>
          <a:custGeom>
            <a:avLst/>
            <a:gdLst>
              <a:gd name="connsiteX0" fmla="*/ 5441888 w 5441888"/>
              <a:gd name="connsiteY0" fmla="*/ 0 h 6858000"/>
              <a:gd name="connsiteX1" fmla="*/ 0 w 5441888"/>
              <a:gd name="connsiteY1" fmla="*/ 0 h 6858000"/>
              <a:gd name="connsiteX2" fmla="*/ 0 w 5441888"/>
              <a:gd name="connsiteY2" fmla="*/ 6858000 h 6858000"/>
              <a:gd name="connsiteX3" fmla="*/ 5441888 w 54418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1888" h="6858000">
                <a:moveTo>
                  <a:pt x="5441888" y="0"/>
                </a:moveTo>
                <a:lnTo>
                  <a:pt x="0" y="0"/>
                </a:lnTo>
                <a:lnTo>
                  <a:pt x="0" y="6858000"/>
                </a:lnTo>
                <a:lnTo>
                  <a:pt x="5441888" y="6858000"/>
                </a:lnTo>
                <a:close/>
              </a:path>
            </a:pathLst>
          </a:cu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1E1C8C6D-0530-475B-A7F7-0E00C33AC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3D2778A3-7084-4333-8349-03B1FEB5FE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70ED2545-F96B-400C-B6F4-F1D2D83B72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6" name="Text Placeholder 15">
            <a:extLst>
              <a:ext uri="{FF2B5EF4-FFF2-40B4-BE49-F238E27FC236}">
                <a16:creationId xmlns:a16="http://schemas.microsoft.com/office/drawing/2014/main" id="{4A2FECA2-3808-47DC-84EB-CD3395C205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id="{24393B9A-03C4-45C1-8172-F8B354458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18EC24A5-B4A5-4BAB-AE40-30EB69D6EF7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726F36C0-4E6A-4A10-960D-11D78D04447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933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250D272-9B39-4C2D-B0F5-21010D11E4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8749" y="1361938"/>
            <a:ext cx="6765925" cy="496888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08AF2DB4-A973-4307-B59C-6058A138835C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286002"/>
            <a:ext cx="6094270" cy="3542143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39C283A-EC40-421C-8A0E-F9A3161C88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58125" y="2284624"/>
            <a:ext cx="3147332" cy="306388"/>
          </a:xfrm>
        </p:spPr>
        <p:txBody>
          <a:bodyPr>
            <a:noAutofit/>
          </a:bodyPr>
          <a:lstStyle>
            <a:lvl1pPr marL="0" indent="0">
              <a:buNone/>
              <a:defRPr sz="1400" cap="all" spc="15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305CA2B1-D510-4949-A638-C1A064DA41A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858125" y="2779713"/>
            <a:ext cx="3148013" cy="3095625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003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46070C-E825-43D0-99F4-8B4614131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057683"/>
            <a:ext cx="12191998" cy="2010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E4E92FC5-6FC2-45C2-9200-3244F9EA69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354712"/>
            <a:ext cx="731520" cy="457200"/>
          </a:xfrm>
        </p:spPr>
        <p:txBody>
          <a:bodyPr anchor="ctr"/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Year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4D75C136-D6C3-4431-8776-997070627AA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FD15D323-BFE3-4ACE-9A2E-C9EB69458B1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3B520767-B49F-4503-8120-B66E411F33E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0C2F5A0-E03E-4C89-B9EB-8D48889F5F9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9D3CBFE-13C8-4DB1-A831-9393264923E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2385A0A-C61D-4BBD-AC77-D7642F895E2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FED89FCE-7507-4C8C-923F-92229058946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2A9276DB-F427-4F8E-8E4C-466600F390F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79023948-0C1E-4DAB-B885-1C713409AA0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2F73935-BF53-4510-8B8F-EDB1CD56A1B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4AB6A03C-6180-41ED-A88D-ECBB80D160F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45AD645-55F0-41A9-AC53-ED30BF1340B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B3645A3-D681-45BF-B195-452D000802C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92468"/>
            <a:ext cx="731520" cy="457200"/>
          </a:xfrm>
        </p:spPr>
        <p:txBody>
          <a:bodyPr anchor="ctr"/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Year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C39F248D-01B4-40EE-B483-E8E81806DF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1D0F1859-7A34-42DF-873E-2CF864E4C4B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6EB397AF-B5C1-40FE-86D4-BA660E4C6E4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AF1343D5-DC0F-4C7E-967F-CFC300A2C80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9AD688A5-D2DF-4FC3-8171-FAEA8C4F556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EA05A5D4-01B0-4932-B03E-571986E282E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72A84601-CD4F-49ED-8D51-CEF03236305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DFC05EC7-9D6C-486B-9E2F-D3612013C0A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98F455FB-241B-4E1F-B581-FA6CBA23954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C49FB196-753D-4A12-9460-57D8AB4B540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9E38664A-8108-4E24-800B-3C32ADA4397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2908458B-A3ED-4855-9E08-108D7C4A8D3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FA35437-CCDE-4D92-B879-F23B329C8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9640" y="4034785"/>
            <a:ext cx="10332720" cy="4571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Date Placeholder 2">
            <a:extLst>
              <a:ext uri="{FF2B5EF4-FFF2-40B4-BE49-F238E27FC236}">
                <a16:creationId xmlns:a16="http://schemas.microsoft.com/office/drawing/2014/main" id="{1CDC588F-73BC-4108-974B-0EAAB8213C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noProof="0" dirty="0"/>
              <a:t>20XX</a:t>
            </a:r>
          </a:p>
        </p:txBody>
      </p:sp>
      <p:sp>
        <p:nvSpPr>
          <p:cNvPr id="37" name="Footer Placeholder 3">
            <a:extLst>
              <a:ext uri="{FF2B5EF4-FFF2-40B4-BE49-F238E27FC236}">
                <a16:creationId xmlns:a16="http://schemas.microsoft.com/office/drawing/2014/main" id="{B2AC1EB2-9B8F-4077-8B66-64F9549F2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noProof="0" dirty="0"/>
              <a:t>Pitch Deck</a:t>
            </a:r>
          </a:p>
        </p:txBody>
      </p:sp>
      <p:sp>
        <p:nvSpPr>
          <p:cNvPr id="38" name="Slide Number Placeholder 4">
            <a:extLst>
              <a:ext uri="{FF2B5EF4-FFF2-40B4-BE49-F238E27FC236}">
                <a16:creationId xmlns:a16="http://schemas.microsoft.com/office/drawing/2014/main" id="{28DE3E33-346A-45AF-B164-CB5DF04FA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563234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6988B2D-0240-4256-8268-4B9FF1E723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0" y="0"/>
            <a:ext cx="2590800" cy="76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8EEAAE1-3D04-41C3-B2D2-B3BEF34C3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704850" cy="10279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4CE0E97-85AE-BE9D-BB93-C4A7A78A64A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38200" y="2138363"/>
            <a:ext cx="10515600" cy="3695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43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 4 Peop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780" y="-3935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E4B72DA-52CB-4D39-A342-8857B4D95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7334250" y="0"/>
            <a:ext cx="4857750" cy="76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1D9BCDA-DFB7-41A4-A7C7-CEE86CED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487150" y="0"/>
            <a:ext cx="704850" cy="17240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0"/>
            <a:ext cx="2743200" cy="365125"/>
          </a:xfrm>
        </p:spPr>
        <p:txBody>
          <a:bodyPr/>
          <a:lstStyle>
            <a:lvl1pPr>
              <a:defRPr sz="14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372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936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Slide 8 Peo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7176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0168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390120" y="3782039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26270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49262" y="3669060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739214" y="3796721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1693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339926" y="3669060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217963" y="3796721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3681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759806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634432" y="3782039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5" name="Picture Placeholder 10">
            <a:extLst>
              <a:ext uri="{FF2B5EF4-FFF2-40B4-BE49-F238E27FC236}">
                <a16:creationId xmlns:a16="http://schemas.microsoft.com/office/drawing/2014/main" id="{1EBAEB1D-A7F9-4F90-B642-4277D3802BA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877176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22930C5B-603C-494E-A467-8B394D01D406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500168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540C455F-A23B-493F-B95E-AB485D91DA6A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1390120" y="5640875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6" name="Picture Placeholder 10">
            <a:extLst>
              <a:ext uri="{FF2B5EF4-FFF2-40B4-BE49-F238E27FC236}">
                <a16:creationId xmlns:a16="http://schemas.microsoft.com/office/drawing/2014/main" id="{9461A69E-14C8-4325-89AF-D4257C1C05B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226270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6D1C374C-DAF7-40EF-B279-4EC7A2AFE6A2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849262" y="552789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421FF438-E4E8-4643-BCB3-4A1C12429042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739214" y="5655557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7" name="Picture Placeholder 10">
            <a:extLst>
              <a:ext uri="{FF2B5EF4-FFF2-40B4-BE49-F238E27FC236}">
                <a16:creationId xmlns:a16="http://schemas.microsoft.com/office/drawing/2014/main" id="{0FB38616-82FB-4DAD-A82E-3777ACB4114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71693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D4FEDD19-A7BA-45BB-93A0-F1E896C9F26D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339926" y="552789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A12F0175-7AEE-46B1-9590-D4A427680DC7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229878" y="5655557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8" name="Picture Placeholder 10">
            <a:extLst>
              <a:ext uri="{FF2B5EF4-FFF2-40B4-BE49-F238E27FC236}">
                <a16:creationId xmlns:a16="http://schemas.microsoft.com/office/drawing/2014/main" id="{622ED9F4-EB9B-4588-8501-BFECB846EE7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13681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5026D39F-46AB-4680-9A52-F367344A3531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759806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04E11FE2-6320-4E8C-A5B3-8104AF329ADA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8634432" y="5640875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B0DFD584-E5CF-41EF-B51E-679CE22DD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E5C02DDF-25A6-42C7-9525-F279CE209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95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1328057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790950" cy="8921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19EE98D-9541-4F21-8952-3026DEF75EC4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1075447" y="2118642"/>
            <a:ext cx="1856232" cy="1664208"/>
          </a:xfrm>
        </p:spPr>
        <p:txBody>
          <a:bodyPr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3788813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43D2F47-FAF2-42C2-967D-251DD4B940D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38200" y="4464810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5120722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10">
            <a:extLst>
              <a:ext uri="{FF2B5EF4-FFF2-40B4-BE49-F238E27FC236}">
                <a16:creationId xmlns:a16="http://schemas.microsoft.com/office/drawing/2014/main" id="{AB843230-A4E3-4E21-AA93-998E28EB9018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811391" y="2118642"/>
            <a:ext cx="1856232" cy="1664208"/>
          </a:xfrm>
        </p:spPr>
        <p:txBody>
          <a:bodyPr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562665" y="3788813"/>
            <a:ext cx="2342205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3322C250-87FC-4F14-A42C-FFDA120D0D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62665" y="4464810"/>
            <a:ext cx="2342205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562665" y="5120722"/>
            <a:ext cx="2342205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Content Placeholder 10">
            <a:extLst>
              <a:ext uri="{FF2B5EF4-FFF2-40B4-BE49-F238E27FC236}">
                <a16:creationId xmlns:a16="http://schemas.microsoft.com/office/drawing/2014/main" id="{3AE0369E-A275-4E5A-AE0F-B1F9A54DEDFC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524377" y="2118642"/>
            <a:ext cx="1856232" cy="1664208"/>
          </a:xfrm>
        </p:spPr>
        <p:txBody>
          <a:bodyPr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98609" y="3788813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D3C675D6-83FA-4036-B516-098EDCAF2506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98609" y="4464810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98609" y="5120722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10">
            <a:extLst>
              <a:ext uri="{FF2B5EF4-FFF2-40B4-BE49-F238E27FC236}">
                <a16:creationId xmlns:a16="http://schemas.microsoft.com/office/drawing/2014/main" id="{CCA3A81E-171B-4946-B8BA-B2F406CF0939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260321" y="2118642"/>
            <a:ext cx="1856232" cy="1664208"/>
          </a:xfrm>
        </p:spPr>
        <p:txBody>
          <a:bodyPr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4A1E92D-A5BF-4268-BFF3-1418A1F03589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023074" y="3788457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B6439AAC-8A96-4015-8A87-ED8DF7027B6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9023074" y="4464454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492F9083-A886-4EEB-94D6-1FAE6DC3300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9023074" y="5120366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696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514C6BF-376E-43E8-881D-2E767426990A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8301" r="28341" b="23071"/>
          <a:stretch/>
        </p:blipFill>
        <p:spPr>
          <a:xfrm>
            <a:off x="5488815" y="0"/>
            <a:ext cx="670318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020445"/>
            <a:ext cx="3171825" cy="1325563"/>
          </a:xfrm>
        </p:spPr>
        <p:txBody>
          <a:bodyPr anchor="b">
            <a:normAutofit/>
          </a:bodyPr>
          <a:lstStyle>
            <a:lvl1pPr>
              <a:defRPr sz="28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499" y="2924175"/>
            <a:ext cx="3171825" cy="2519363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1pPr>
            <a:lvl2pPr marL="45720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2pPr>
            <a:lvl3pPr marL="91440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3pPr>
            <a:lvl4pPr marL="137160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4pPr>
            <a:lvl5pPr marL="182880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F5093-3C53-4152-B8FE-0522E079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33500" y="6356350"/>
            <a:ext cx="9851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9886" y="6356349"/>
            <a:ext cx="24828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2703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76875" y="3682546"/>
            <a:ext cx="5111750" cy="1525588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>
            <a:cxnSpLocks/>
          </p:cNvCxnSpPr>
          <p:nvPr/>
        </p:nvCxnSpPr>
        <p:spPr>
          <a:xfrm flipH="1" flipV="1">
            <a:off x="0" y="876300"/>
            <a:ext cx="4762500" cy="16287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68C87F-B9C3-4DFF-8454-F3F52CE4346B}"/>
              </a:ext>
            </a:extLst>
          </p:cNvPr>
          <p:cNvCxnSpPr>
            <a:cxnSpLocks/>
          </p:cNvCxnSpPr>
          <p:nvPr/>
        </p:nvCxnSpPr>
        <p:spPr>
          <a:xfrm flipH="1" flipV="1">
            <a:off x="2638425" y="0"/>
            <a:ext cx="2124076" cy="51863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316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anchor="b">
            <a:noAutofit/>
          </a:bodyPr>
          <a:lstStyle>
            <a:lvl1pPr algn="l">
              <a:defRPr sz="32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2004161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4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D3361C9-310A-4255-A94E-B77588962D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BF358517-D7B7-40D0-A9D0-B650C808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7200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721" y="6356350"/>
            <a:ext cx="26615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5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10">
            <a:extLst>
              <a:ext uri="{FF2B5EF4-FFF2-40B4-BE49-F238E27FC236}">
                <a16:creationId xmlns:a16="http://schemas.microsoft.com/office/drawing/2014/main" id="{9D2AF524-D4B4-4A3A-9CE4-EDAFE1D5A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13884" y="0"/>
            <a:ext cx="10078116" cy="6858000"/>
          </a:xfrm>
          <a:custGeom>
            <a:avLst/>
            <a:gdLst>
              <a:gd name="connsiteX0" fmla="*/ 3793236 w 10078116"/>
              <a:gd name="connsiteY0" fmla="*/ 6858000 h 6858000"/>
              <a:gd name="connsiteX1" fmla="*/ 0 w 10078116"/>
              <a:gd name="connsiteY1" fmla="*/ 0 h 6858000"/>
              <a:gd name="connsiteX2" fmla="*/ 10078116 w 10078116"/>
              <a:gd name="connsiteY2" fmla="*/ 0 h 6858000"/>
              <a:gd name="connsiteX3" fmla="*/ 10078116 w 1007811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78116" h="6858000">
                <a:moveTo>
                  <a:pt x="3793236" y="6858000"/>
                </a:moveTo>
                <a:lnTo>
                  <a:pt x="0" y="0"/>
                </a:lnTo>
                <a:lnTo>
                  <a:pt x="10078116" y="0"/>
                </a:lnTo>
                <a:lnTo>
                  <a:pt x="10078116" y="685800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3987A5-99A6-4B33-BAAF-5315963538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09419"/>
            <a:ext cx="4082142" cy="585788"/>
          </a:xfrm>
        </p:spPr>
        <p:txBody>
          <a:bodyPr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BABF6CA-407C-4BF0-8234-1321A676E7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318" y="1481138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76D8129B-5B68-421C-968C-3663C86EFC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4375" y="2557463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6C741DCA-8EBD-44F5-9D38-E938A628AD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20800" y="3633788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5C43C6B1-A1BD-4A90-8B4B-F361C1BEDD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05000" y="4710114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5">
            <a:extLst>
              <a:ext uri="{FF2B5EF4-FFF2-40B4-BE49-F238E27FC236}">
                <a16:creationId xmlns:a16="http://schemas.microsoft.com/office/drawing/2014/main" id="{0C66E1BD-33F0-4B94-BF94-CD4698F85C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1535" y="1594478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2D4661B1-6559-407A-9AEC-A46A0570AE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6028" y="2673328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6" name="Text Placeholder 15">
            <a:extLst>
              <a:ext uri="{FF2B5EF4-FFF2-40B4-BE49-F238E27FC236}">
                <a16:creationId xmlns:a16="http://schemas.microsoft.com/office/drawing/2014/main" id="{DCC983F7-6A25-42C0-811C-EA32138C5B8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76937" y="3755394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7" name="Text Placeholder 15">
            <a:extLst>
              <a:ext uri="{FF2B5EF4-FFF2-40B4-BE49-F238E27FC236}">
                <a16:creationId xmlns:a16="http://schemas.microsoft.com/office/drawing/2014/main" id="{E83DA0EB-27DD-416A-8DA5-4AFDC8587E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5279" y="4824430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3795F91-C721-4363-956D-756673AE7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353515" y="5023933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AC14461-E27D-413D-B31A-47B74646A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759917" y="3948451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D6AEA4C-7710-4829-BA87-8DD77F1593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173453" y="2872686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BD473E-6203-491C-87AC-54AC0AB23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586263" y="1796083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DC36F-5D3E-439D-80B5-32633FC34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710A8A-CEC9-4787-A745-C28DD965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75279" y="6356350"/>
            <a:ext cx="1808712" cy="365125"/>
          </a:xfrm>
        </p:spPr>
        <p:txBody>
          <a:bodyPr/>
          <a:lstStyle>
            <a:lvl1pPr>
              <a:defRPr sz="900"/>
            </a:lvl1pPr>
          </a:lstStyle>
          <a:p>
            <a:pPr algn="l"/>
            <a:r>
              <a:rPr lang="en-US" dirty="0"/>
              <a:t>Pitch Deck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62BD04-8F01-472A-9456-4702A2218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812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Colum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5900" y="2563123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5664" y="3070348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1" name="Text Placeholder 15">
            <a:extLst>
              <a:ext uri="{FF2B5EF4-FFF2-40B4-BE49-F238E27FC236}">
                <a16:creationId xmlns:a16="http://schemas.microsoft.com/office/drawing/2014/main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73004" y="2563123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73143" y="3070348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3" name="Text Placeholder 15">
            <a:extLst>
              <a:ext uri="{FF2B5EF4-FFF2-40B4-BE49-F238E27FC236}">
                <a16:creationId xmlns:a16="http://schemas.microsoft.com/office/drawing/2014/main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85899" y="4319431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86412" y="4826656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B05E19C-DF33-4515-AC52-F95850810E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72630" y="4319431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C0EBC62D-442C-45D3-B66B-C6578FBB337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73143" y="4826656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298DCF7-7DC1-4618-8133-F63847B0A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88388" y="0"/>
            <a:ext cx="3503612" cy="2352957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53A6567-233D-4A3B-B52B-DE7E5E35A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20943" y="0"/>
            <a:ext cx="2471057" cy="269903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1487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8760" y="4156405"/>
            <a:ext cx="3139440" cy="1325563"/>
          </a:xfrm>
        </p:spPr>
        <p:txBody>
          <a:bodyPr anchor="b">
            <a:normAutofit/>
          </a:bodyPr>
          <a:lstStyle>
            <a:lvl1pPr algn="l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153063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186006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7D6A00C-D56B-4E8B-B992-7DA51D3C726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263043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DA90DA32-7E6A-4713-BDC9-73910E2A0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295985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D7E57261-C874-4DFD-AF7D-F9EC50B3BFD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373022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843F77CE-098F-4777-8C30-5CEE7954D14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05965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4CAE269A-B6AB-42A6-9575-6057FA25A29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20106" y="4830024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46866A49-A3A8-4869-961C-EB41F6BC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19680" y="5159449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D8D9106-8780-461D-9091-E074B0A3C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9434" t="20278" b="22673"/>
          <a:stretch/>
        </p:blipFill>
        <p:spPr>
          <a:xfrm>
            <a:off x="-4696" y="-1"/>
            <a:ext cx="4896735" cy="43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950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3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8728"/>
            <a:ext cx="12192000" cy="1325563"/>
          </a:xfrm>
        </p:spPr>
        <p:txBody>
          <a:bodyPr anchor="b"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Exercise #1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153063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186006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7D6A00C-D56B-4E8B-B992-7DA51D3C726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263043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DA90DA32-7E6A-4713-BDC9-73910E2A0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295985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D7E57261-C874-4DFD-AF7D-F9EC50B3BFD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373022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843F77CE-098F-4777-8C30-5CEE7954D14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05965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4CAE269A-B6AB-42A6-9575-6057FA25A29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20106" y="4830024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46866A49-A3A8-4869-961C-EB41F6BC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19680" y="5159449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880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rodu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20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2075" y="3660774"/>
            <a:ext cx="5111750" cy="152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FBD260-5143-4B12-B9F8-33E48D548909}"/>
              </a:ext>
            </a:extLst>
          </p:cNvPr>
          <p:cNvCxnSpPr/>
          <p:nvPr/>
        </p:nvCxnSpPr>
        <p:spPr>
          <a:xfrm>
            <a:off x="9096375" y="1497012"/>
            <a:ext cx="30956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/>
          <p:nvPr/>
        </p:nvCxnSpPr>
        <p:spPr>
          <a:xfrm flipH="1">
            <a:off x="6953250" y="-25401"/>
            <a:ext cx="3790950" cy="69024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70146B66-4F07-44BE-8AAB-48EA5170DA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3A927BE5-2F4C-4EBD-9093-C4ED6E302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24463" y="6356350"/>
            <a:ext cx="1743075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C4C1336B-CF5E-42FF-80E8-7D33A2D64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27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2571235"/>
            <a:ext cx="4179570" cy="1715531"/>
          </a:xfrm>
        </p:spPr>
        <p:txBody>
          <a:bodyPr anchor="ctr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05D2CCB-CCFC-4A8A-ADA9-C1E4D13B96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668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AEE644D4-F9A4-4237-BD5C-4B97ABA933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5581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FF67A8-55FA-435D-A18C-96D63D22B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DAC7E4E-FE06-4E90-8107-6B543E5515ED}"/>
              </a:ext>
            </a:extLst>
          </p:cNvPr>
          <p:cNvCxnSpPr/>
          <p:nvPr/>
        </p:nvCxnSpPr>
        <p:spPr>
          <a:xfrm flipV="1">
            <a:off x="2209800" y="0"/>
            <a:ext cx="243840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3864668D-D640-4ABF-BB9A-D60176660F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2E289D5A-B06B-43D4-A3CA-3B06C4D49F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1DCC2995-DE17-436D-82AE-6E107865CB7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7E70A65-1FB1-4F42-854B-8213ED73F79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45657994-DC61-4DEB-BB2B-65DFCA997A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8397EE2-60CD-47FD-AF8F-83A5324D9D1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7" name="Date Placeholder 2">
            <a:extLst>
              <a:ext uri="{FF2B5EF4-FFF2-40B4-BE49-F238E27FC236}">
                <a16:creationId xmlns:a16="http://schemas.microsoft.com/office/drawing/2014/main" id="{1E25EFF1-65C7-4F93-8740-46885C6BEA57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C16D80BF-B599-4FC0-ABD5-98777872FE5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F64421B1-FF90-4939-90BD-8206DE5036D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98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452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70" r:id="rId3"/>
    <p:sldLayoutId id="2147483688" r:id="rId4"/>
    <p:sldLayoutId id="2147483694" r:id="rId5"/>
    <p:sldLayoutId id="2147483701" r:id="rId6"/>
    <p:sldLayoutId id="2147483697" r:id="rId7"/>
    <p:sldLayoutId id="2147483673" r:id="rId8"/>
    <p:sldLayoutId id="2147483676" r:id="rId9"/>
    <p:sldLayoutId id="2147483672" r:id="rId10"/>
    <p:sldLayoutId id="2147483699" r:id="rId11"/>
    <p:sldLayoutId id="2147483671" r:id="rId12"/>
    <p:sldLayoutId id="2147483700" r:id="rId13"/>
    <p:sldLayoutId id="2147483679" r:id="rId14"/>
    <p:sldLayoutId id="2147483692" r:id="rId15"/>
    <p:sldLayoutId id="2147483681" r:id="rId16"/>
    <p:sldLayoutId id="2147483674" r:id="rId17"/>
    <p:sldLayoutId id="2147483675" r:id="rId18"/>
    <p:sldLayoutId id="2147483696" r:id="rId19"/>
    <p:sldLayoutId id="2147483677" r:id="rId20"/>
    <p:sldLayoutId id="2147483678" r:id="rId2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2.svg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5.png"/><Relationship Id="rId4" Type="http://schemas.openxmlformats.org/officeDocument/2006/relationships/customXml" Target="../ink/ink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5.png"/><Relationship Id="rId5" Type="http://schemas.microsoft.com/office/2007/relationships/hdphoto" Target="../media/hdphoto3.wdp"/><Relationship Id="rId4" Type="http://schemas.openxmlformats.org/officeDocument/2006/relationships/image" Target="../media/image34.png"/><Relationship Id="rId9" Type="http://schemas.microsoft.com/office/2007/relationships/hdphoto" Target="../media/hdphoto5.wdp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slide1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9C1FF-4CEC-9147-967D-0BDB8A1AC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4786"/>
            <a:ext cx="12192000" cy="557951"/>
          </a:xfrm>
        </p:spPr>
        <p:txBody>
          <a:bodyPr>
            <a:normAutofit/>
          </a:bodyPr>
          <a:lstStyle/>
          <a:p>
            <a:r>
              <a:t>Exercise 7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9392F4E-CF18-2798-A0E9-113D6411105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73FBC6E-908B-4525-4A20-17B2F2482BE9}"/>
              </a:ext>
            </a:extLst>
          </p:cNvPr>
          <p:cNvSpPr txBox="1">
            <a:spLocks/>
          </p:cNvSpPr>
          <p:nvPr/>
        </p:nvSpPr>
        <p:spPr>
          <a:xfrm>
            <a:off x="0" y="459710"/>
            <a:ext cx="12192000" cy="5579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 i="1" dirty="0"/>
              <a:t>Memory Attack Review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2E091EF-9DC4-1B0A-87B3-766DB9DB570A}"/>
              </a:ext>
            </a:extLst>
          </p:cNvPr>
          <p:cNvCxnSpPr>
            <a:cxnSpLocks/>
          </p:cNvCxnSpPr>
          <p:nvPr/>
        </p:nvCxnSpPr>
        <p:spPr>
          <a:xfrm>
            <a:off x="363747" y="566473"/>
            <a:ext cx="11464506" cy="859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FE1E8CEC-C565-16C4-6EA4-22057F24E1C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50413" y="1085997"/>
                <a:ext cx="9967520" cy="682932"/>
              </a:xfrm>
              <a:prstGeom prst="rect">
                <a:avLst/>
              </a:prstGeom>
            </p:spPr>
            <p:txBody>
              <a:bodyPr>
                <a:normAutofit fontScale="92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b="1" dirty="0"/>
                  <a:t>Is return-oriented programming impacted by the W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⊗</m:t>
                    </m:r>
                  </m:oMath>
                </a14:m>
                <a:r>
                  <a:rPr lang="en-US" b="1" dirty="0"/>
                  <a:t>X protection? Why or why not?</a:t>
                </a:r>
                <a:endParaRPr lang="en-US" dirty="0"/>
              </a:p>
            </p:txBody>
          </p:sp>
        </mc:Choice>
        <mc:Fallback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FE1E8CEC-C565-16C4-6EA4-22057F24E1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413" y="1085997"/>
                <a:ext cx="9967520" cy="682932"/>
              </a:xfrm>
              <a:prstGeom prst="rect">
                <a:avLst/>
              </a:prstGeom>
              <a:blipFill>
                <a:blip r:embed="rId2"/>
                <a:stretch>
                  <a:fillRect l="-1101" t="-24107" r="-612" b="-196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515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</p:sld>
</file>

<file path=ppt/slides/slide10.xml><?xml version="1.0" encoding="utf-8"?>
<p:sld xmlns:a16="http://schemas.microsoft.com/office/drawing/2014/main" xmlns:asvg="http://schemas.microsoft.com/office/drawing/2016/SVG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4B21-296C-EF5B-1D5C-E9B85C56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COMPUTATIONAL POWER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D1693C3-03FC-DC5E-FBE5-AEA8B52B8304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Decidability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CC56EF-211D-80FD-8EDF-6EB2AB8EE1BE}"/>
              </a:ext>
            </a:extLst>
          </p:cNvPr>
          <p:cNvSpPr txBox="1"/>
          <p:nvPr/>
        </p:nvSpPr>
        <p:spPr>
          <a:xfrm>
            <a:off x="453082" y="1300660"/>
            <a:ext cx="5351728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600" b="1" i="0" dirty="0">
                <a:solidFill>
                  <a:srgbClr val="333333"/>
                </a:solidFill>
                <a:effectLst/>
                <a:latin typeface="halyard-text"/>
              </a:rPr>
              <a:t>What is a program?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33333"/>
                </a:solidFill>
                <a:latin typeface="halyard-text"/>
              </a:rPr>
              <a:t>A set of executable instructions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33333"/>
                </a:solidFill>
                <a:latin typeface="halyard-text"/>
              </a:rPr>
              <a:t>Instructions modify memory</a:t>
            </a:r>
          </a:p>
          <a:p>
            <a:pPr marL="342900" indent="-342900" algn="l">
              <a:buFontTx/>
              <a:buChar char="-"/>
            </a:pPr>
            <a:endParaRPr lang="en-US" sz="2000" b="1" i="0" dirty="0">
              <a:solidFill>
                <a:srgbClr val="333333"/>
              </a:solidFill>
              <a:effectLst/>
              <a:latin typeface="halyard-text"/>
            </a:endParaRPr>
          </a:p>
          <a:p>
            <a:pPr algn="l"/>
            <a:r>
              <a:rPr lang="en-US" sz="2600" b="1" i="0" dirty="0">
                <a:solidFill>
                  <a:srgbClr val="333333"/>
                </a:solidFill>
                <a:effectLst/>
                <a:latin typeface="halyard-text"/>
              </a:rPr>
              <a:t>There are many formats for programs</a:t>
            </a:r>
            <a:endParaRPr lang="en-US" sz="2600" b="1" dirty="0">
              <a:solidFill>
                <a:srgbClr val="333333"/>
              </a:solidFill>
              <a:latin typeface="halyard-text"/>
            </a:endParaRPr>
          </a:p>
          <a:p>
            <a:r>
              <a:rPr lang="en-US" sz="2000" i="1" dirty="0">
                <a:solidFill>
                  <a:srgbClr val="333333"/>
                </a:solidFill>
                <a:latin typeface="halyard-text"/>
              </a:rPr>
              <a:t>i.e. programming languages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33333"/>
                </a:solidFill>
                <a:latin typeface="halyard-text"/>
              </a:rPr>
              <a:t>Does the language of the analysis target limit it’s computational power?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33333"/>
                </a:solidFill>
                <a:latin typeface="halyard-text"/>
              </a:rPr>
              <a:t>Does the language of the analysis engine limit its computational power?</a:t>
            </a:r>
            <a:endParaRPr lang="en-US" sz="2000" b="1" i="0" dirty="0">
              <a:solidFill>
                <a:srgbClr val="333333"/>
              </a:solidFill>
              <a:effectLst/>
              <a:latin typeface="halyard-text"/>
            </a:endParaRPr>
          </a:p>
        </p:txBody>
      </p:sp>
      <p:pic>
        <p:nvPicPr>
          <p:cNvPr id="8" name="Picture 7" descr="A logo of a ruby&#10;&#10;Description automatically generated">
            <a:extLst>
              <a:ext uri="{FF2B5EF4-FFF2-40B4-BE49-F238E27FC236}">
                <a16:creationId xmlns:a16="http://schemas.microsoft.com/office/drawing/2014/main" id="{46472156-EAD5-77F6-8900-EC334075C2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4810" y="3615233"/>
            <a:ext cx="3048006" cy="2346965"/>
          </a:xfrm>
          <a:prstGeom prst="rect">
            <a:avLst/>
          </a:prstGeom>
        </p:spPr>
      </p:pic>
      <p:pic>
        <p:nvPicPr>
          <p:cNvPr id="10" name="Picture 9" descr="A yellow and black logo&#10;&#10;Description automatically generated">
            <a:extLst>
              <a:ext uri="{FF2B5EF4-FFF2-40B4-BE49-F238E27FC236}">
                <a16:creationId xmlns:a16="http://schemas.microsoft.com/office/drawing/2014/main" id="{90F19FA7-87B7-788D-DA97-BD71798EFF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7192" y="1230188"/>
            <a:ext cx="2143125" cy="2143125"/>
          </a:xfrm>
          <a:prstGeom prst="rect">
            <a:avLst/>
          </a:prstGeom>
        </p:spPr>
      </p:pic>
      <p:pic>
        <p:nvPicPr>
          <p:cNvPr id="12" name="Picture 11" descr="A black numbers on a white background&#10;&#10;Description automatically generated">
            <a:extLst>
              <a:ext uri="{FF2B5EF4-FFF2-40B4-BE49-F238E27FC236}">
                <a16:creationId xmlns:a16="http://schemas.microsoft.com/office/drawing/2014/main" id="{2729B68B-8327-313B-66F5-F183A00D7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5032" y="3373313"/>
            <a:ext cx="2947086" cy="1539852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4DA4ED5E-C140-1810-1C56-0193443607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28453" y="761485"/>
            <a:ext cx="2307257" cy="2550126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6B03975-A295-6BAA-C0D2-81DE53714E9E}"/>
              </a:ext>
            </a:extLst>
          </p:cNvPr>
          <p:cNvGrpSpPr/>
          <p:nvPr/>
        </p:nvGrpSpPr>
        <p:grpSpPr>
          <a:xfrm>
            <a:off x="135770" y="3323489"/>
            <a:ext cx="3431786" cy="2446302"/>
            <a:chOff x="135770" y="3323489"/>
            <a:chExt cx="3431786" cy="244630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59DC1BB-9726-3D39-B961-56BEE03111B5}"/>
                </a:ext>
              </a:extLst>
            </p:cNvPr>
            <p:cNvSpPr txBox="1"/>
            <p:nvPr/>
          </p:nvSpPr>
          <p:spPr>
            <a:xfrm>
              <a:off x="1859973" y="5123460"/>
              <a:ext cx="170758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Good(?) news: </a:t>
              </a:r>
            </a:p>
            <a:p>
              <a:pPr algn="ctr"/>
              <a:r>
                <a:rPr lang="en-US" b="1" dirty="0">
                  <a:solidFill>
                    <a:schemeClr val="accent2"/>
                  </a:solidFill>
                </a:rPr>
                <a:t>It does not!</a:t>
              </a: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DB11C73-D0D4-44C9-BFF1-8B008A8AF3A0}"/>
                </a:ext>
              </a:extLst>
            </p:cNvPr>
            <p:cNvSpPr/>
            <p:nvPr/>
          </p:nvSpPr>
          <p:spPr>
            <a:xfrm>
              <a:off x="135770" y="3952875"/>
              <a:ext cx="1762425" cy="1798235"/>
            </a:xfrm>
            <a:custGeom>
              <a:avLst/>
              <a:gdLst>
                <a:gd name="csX0" fmla="*/ 1693032 w 1693032"/>
                <a:gd name="csY0" fmla="*/ 1615044 h 1784750"/>
                <a:gd name="csX1" fmla="*/ 1039889 w 1693032"/>
                <a:gd name="csY1" fmla="*/ 1769424 h 1784750"/>
                <a:gd name="csX2" fmla="*/ 873635 w 1693032"/>
                <a:gd name="csY2" fmla="*/ 1282535 h 1784750"/>
                <a:gd name="csX3" fmla="*/ 42362 w 1693032"/>
                <a:gd name="csY3" fmla="*/ 647205 h 1784750"/>
                <a:gd name="csX4" fmla="*/ 196741 w 1693032"/>
                <a:gd name="csY4" fmla="*/ 0 h 17847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693032" h="1784750">
                  <a:moveTo>
                    <a:pt x="1693032" y="1615044"/>
                  </a:moveTo>
                  <a:cubicBezTo>
                    <a:pt x="1434743" y="1719943"/>
                    <a:pt x="1176455" y="1824842"/>
                    <a:pt x="1039889" y="1769424"/>
                  </a:cubicBezTo>
                  <a:cubicBezTo>
                    <a:pt x="903323" y="1714006"/>
                    <a:pt x="1039889" y="1469571"/>
                    <a:pt x="873635" y="1282535"/>
                  </a:cubicBezTo>
                  <a:cubicBezTo>
                    <a:pt x="707381" y="1095499"/>
                    <a:pt x="155178" y="860961"/>
                    <a:pt x="42362" y="647205"/>
                  </a:cubicBezTo>
                  <a:cubicBezTo>
                    <a:pt x="-70454" y="433449"/>
                    <a:pt x="63143" y="216724"/>
                    <a:pt x="196741" y="0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Left Brace 6">
              <a:extLst>
                <a:ext uri="{FF2B5EF4-FFF2-40B4-BE49-F238E27FC236}">
                  <a16:creationId xmlns:a16="http://schemas.microsoft.com/office/drawing/2014/main" id="{A5607233-F17C-33D8-971A-B612CC1DF6EC}"/>
                </a:ext>
              </a:extLst>
            </p:cNvPr>
            <p:cNvSpPr/>
            <p:nvPr/>
          </p:nvSpPr>
          <p:spPr>
            <a:xfrm>
              <a:off x="326572" y="3323489"/>
              <a:ext cx="253538" cy="1278202"/>
            </a:xfrm>
            <a:prstGeom prst="leftBrac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1077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16="http://schemas.microsoft.com/office/drawing/2014/main" xmlns:a14="http://schemas.microsoft.com/office/drawing/2010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yellow arm with a fist raised&#10;&#10;Description automatically generated">
            <a:extLst>
              <a:ext uri="{FF2B5EF4-FFF2-40B4-BE49-F238E27FC236}">
                <a16:creationId xmlns:a16="http://schemas.microsoft.com/office/drawing/2014/main" id="{D1A59C4B-45AA-BD23-B616-1D6B9C41EF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987" b="89991" l="9457" r="93696">
                        <a14:foregroundMark x1="9891" y1="56221" x2="9457" y2="73246"/>
                        <a14:foregroundMark x1="9457" y1="73246" x2="9674" y2="73527"/>
                        <a14:foregroundMark x1="67826" y1="5987" x2="75109" y2="9729"/>
                        <a14:foregroundMark x1="75109" y1="9729" x2="75109" y2="9822"/>
                        <a14:foregroundMark x1="61630" y1="6268" x2="68804" y2="5987"/>
                        <a14:foregroundMark x1="91630" y1="53227" x2="93696" y2="7315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59603" y="3509319"/>
            <a:ext cx="2516817" cy="2924432"/>
          </a:xfrm>
          <a:prstGeom prst="rect">
            <a:avLst/>
          </a:prstGeom>
        </p:spPr>
      </p:pic>
      <p:pic>
        <p:nvPicPr>
          <p:cNvPr id="14" name="Picture 13" descr="A yellow arm with a fist raised&#10;&#10;Description automatically generated">
            <a:extLst>
              <a:ext uri="{FF2B5EF4-FFF2-40B4-BE49-F238E27FC236}">
                <a16:creationId xmlns:a16="http://schemas.microsoft.com/office/drawing/2014/main" id="{DED59357-69F5-781C-53A9-AE77672630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987" b="89991" l="9457" r="93696">
                        <a14:foregroundMark x1="9891" y1="56221" x2="9457" y2="73246"/>
                        <a14:foregroundMark x1="9457" y1="73246" x2="9674" y2="73527"/>
                        <a14:foregroundMark x1="67826" y1="5987" x2="75109" y2="9729"/>
                        <a14:foregroundMark x1="75109" y1="9729" x2="75109" y2="9822"/>
                        <a14:foregroundMark x1="61630" y1="6268" x2="68804" y2="5987"/>
                        <a14:foregroundMark x1="91630" y1="53227" x2="93696" y2="7315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662499" y="3453714"/>
            <a:ext cx="2516817" cy="29244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40C4B21-296C-EF5B-1D5C-E9B85C56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Church-Turing Thesis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D1693C3-03FC-DC5E-FBE5-AEA8B52B8304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Decidability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CC56EF-211D-80FD-8EDF-6EB2AB8EE1BE}"/>
              </a:ext>
            </a:extLst>
          </p:cNvPr>
          <p:cNvSpPr txBox="1"/>
          <p:nvPr/>
        </p:nvSpPr>
        <p:spPr>
          <a:xfrm>
            <a:off x="679622" y="1409764"/>
            <a:ext cx="10832756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600" b="1" i="0" dirty="0">
                <a:solidFill>
                  <a:srgbClr val="333333"/>
                </a:solidFill>
                <a:effectLst/>
                <a:latin typeface="halyard-text"/>
              </a:rPr>
              <a:t>Roughly:</a:t>
            </a:r>
            <a:r>
              <a:rPr lang="en-US" sz="2600" i="0" dirty="0">
                <a:solidFill>
                  <a:srgbClr val="333333"/>
                </a:solidFill>
                <a:effectLst/>
                <a:latin typeface="halyard-text"/>
              </a:rPr>
              <a:t> a function on the natural numbers can be calculated if and only if it is computable by a </a:t>
            </a:r>
            <a:r>
              <a:rPr lang="en-US" sz="2600" dirty="0">
                <a:solidFill>
                  <a:srgbClr val="333333"/>
                </a:solidFill>
                <a:latin typeface="halyard-text"/>
              </a:rPr>
              <a:t>T</a:t>
            </a:r>
            <a:r>
              <a:rPr lang="en-US" sz="2600" i="0" dirty="0">
                <a:solidFill>
                  <a:srgbClr val="333333"/>
                </a:solidFill>
                <a:effectLst/>
                <a:latin typeface="halyard-text"/>
              </a:rPr>
              <a:t>uring machine</a:t>
            </a:r>
          </a:p>
          <a:p>
            <a:pPr algn="l"/>
            <a:endParaRPr lang="en-US" sz="2600" dirty="0">
              <a:solidFill>
                <a:srgbClr val="333333"/>
              </a:solidFill>
              <a:latin typeface="halyard-text"/>
            </a:endParaRPr>
          </a:p>
          <a:p>
            <a:pPr algn="l"/>
            <a:r>
              <a:rPr lang="en-US" sz="2600" b="1" i="0" dirty="0">
                <a:solidFill>
                  <a:srgbClr val="333333"/>
                </a:solidFill>
                <a:effectLst/>
                <a:latin typeface="halyard-text"/>
              </a:rPr>
              <a:t>Practical Upshot:</a:t>
            </a:r>
            <a:r>
              <a:rPr lang="en-US" sz="2600" i="0" dirty="0">
                <a:solidFill>
                  <a:srgbClr val="333333"/>
                </a:solidFill>
                <a:effectLst/>
                <a:latin typeface="halyard-text"/>
              </a:rPr>
              <a:t> Language choice doesn’t matter beyond Turing completeness</a:t>
            </a:r>
            <a:endParaRPr lang="en-US" sz="2000" i="0" dirty="0">
              <a:solidFill>
                <a:srgbClr val="333333"/>
              </a:solidFill>
              <a:effectLst/>
              <a:latin typeface="halyard-tex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634AA4-07C8-A167-4AE7-6FC395B10CDB}"/>
              </a:ext>
            </a:extLst>
          </p:cNvPr>
          <p:cNvSpPr txBox="1"/>
          <p:nvPr/>
        </p:nvSpPr>
        <p:spPr>
          <a:xfrm>
            <a:off x="4867422" y="4843849"/>
            <a:ext cx="2004075" cy="13234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4000" dirty="0">
                <a:latin typeface="Impact" panose="020B0806030902050204" pitchFamily="34" charset="0"/>
              </a:rPr>
              <a:t>Turing</a:t>
            </a:r>
          </a:p>
          <a:p>
            <a:r>
              <a:rPr lang="en-US" sz="4000" dirty="0">
                <a:latin typeface="Impact" panose="020B0806030902050204" pitchFamily="34" charset="0"/>
              </a:rPr>
              <a:t>Machine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E4D63D-FB22-54B3-9A01-5EAEA0676049}"/>
              </a:ext>
            </a:extLst>
          </p:cNvPr>
          <p:cNvSpPr txBox="1"/>
          <p:nvPr/>
        </p:nvSpPr>
        <p:spPr>
          <a:xfrm>
            <a:off x="1306351" y="3023759"/>
            <a:ext cx="97577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i="1" dirty="0">
                <a:solidFill>
                  <a:schemeClr val="accent2"/>
                </a:solidFill>
                <a:latin typeface="Cavolini" panose="020B0502040204020203" pitchFamily="66" charset="0"/>
                <a:cs typeface="Cavolini" panose="020B0502040204020203" pitchFamily="66" charset="0"/>
              </a:rPr>
              <a:t>(It is sufficient to model the analysis engine and analysis target as Turing machines)</a:t>
            </a:r>
          </a:p>
        </p:txBody>
      </p:sp>
    </p:spTree>
    <p:extLst>
      <p:ext uri="{BB962C8B-B14F-4D97-AF65-F5344CB8AC3E}">
        <p14:creationId xmlns:p14="http://schemas.microsoft.com/office/powerpoint/2010/main" val="594083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2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0070B-DBFE-DE5C-8A59-183D85276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9C710-D018-AB9E-C8C1-4E65604E5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Averting Disaster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B140852-D6A7-D7F3-F48F-D8F8A9F3B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3688B958-51AB-664F-4EE9-C053CEDACE85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Decidability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C4734D-01AC-3C34-25E0-5F175918ED04}"/>
              </a:ext>
            </a:extLst>
          </p:cNvPr>
          <p:cNvSpPr txBox="1"/>
          <p:nvPr/>
        </p:nvSpPr>
        <p:spPr>
          <a:xfrm>
            <a:off x="453081" y="1923507"/>
            <a:ext cx="587498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600" b="1" i="0" dirty="0">
                <a:solidFill>
                  <a:srgbClr val="333333"/>
                </a:solidFill>
                <a:effectLst/>
                <a:latin typeface="halyard-text"/>
              </a:rPr>
              <a:t>Software Security is all about avoidance</a:t>
            </a:r>
            <a:endParaRPr lang="en-US" sz="2000" dirty="0">
              <a:solidFill>
                <a:srgbClr val="333333"/>
              </a:solidFill>
              <a:latin typeface="halyard-tex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33333"/>
                </a:solidFill>
                <a:latin typeface="halyard-text"/>
              </a:rPr>
              <a:t>Avert a flaw before it is exploited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33333"/>
                </a:solidFill>
                <a:latin typeface="halyard-text"/>
              </a:rPr>
              <a:t>Squash a bug before it bites</a:t>
            </a:r>
            <a:endParaRPr lang="en-US" sz="2000" b="1" i="0" dirty="0">
              <a:solidFill>
                <a:srgbClr val="333333"/>
              </a:solidFill>
              <a:effectLst/>
              <a:latin typeface="halyard-text"/>
            </a:endParaRPr>
          </a:p>
        </p:txBody>
      </p:sp>
      <p:pic>
        <p:nvPicPr>
          <p:cNvPr id="5" name="Picture 4" descr="A hand holding scissors to a bomb&#10;&#10;AI-generated content may be incorrect.">
            <a:extLst>
              <a:ext uri="{FF2B5EF4-FFF2-40B4-BE49-F238E27FC236}">
                <a16:creationId xmlns:a16="http://schemas.microsoft.com/office/drawing/2014/main" id="{F9A9F7F3-E187-1266-1157-2F81F1D5F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6856" y="2145290"/>
            <a:ext cx="4412950" cy="312290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26675A5-86D9-97FB-96EA-27194A3FCB3E}"/>
                  </a:ext>
                </a:extLst>
              </p14:cNvPr>
              <p14:cNvContentPartPr/>
              <p14:nvPr/>
            </p14:nvContentPartPr>
            <p14:xfrm>
              <a:off x="1176840" y="3163320"/>
              <a:ext cx="4228560" cy="30463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26675A5-86D9-97FB-96EA-27194A3FCB3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67480" y="3153960"/>
                <a:ext cx="4247280" cy="3065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5148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</p:sld>
</file>

<file path=ppt/slides/slide13.xml><?xml version="1.0" encoding="utf-8"?>
<p:sld xmlns:a16="http://schemas.microsoft.com/office/drawing/2014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84095-0FD9-2F68-09E4-BDA216557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1980E-A163-9EB5-B776-EAF16FC38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Averting Disaster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E867662-E1C9-1C0C-6B25-3736AB32D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22900B8-2552-F752-FCEA-2E1357DEE778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Decidability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34BC7D-3A92-D5AF-3508-0CB0BE11BCC7}"/>
              </a:ext>
            </a:extLst>
          </p:cNvPr>
          <p:cNvSpPr txBox="1"/>
          <p:nvPr/>
        </p:nvSpPr>
        <p:spPr>
          <a:xfrm>
            <a:off x="453081" y="1923507"/>
            <a:ext cx="587498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600" b="1" i="0" dirty="0">
                <a:solidFill>
                  <a:srgbClr val="333333"/>
                </a:solidFill>
                <a:effectLst/>
                <a:latin typeface="halyard-text"/>
              </a:rPr>
              <a:t>How do we know a disaster is imminent?</a:t>
            </a:r>
            <a:endParaRPr lang="en-US" sz="2000" dirty="0">
              <a:solidFill>
                <a:srgbClr val="333333"/>
              </a:solidFill>
              <a:latin typeface="halyard-text"/>
            </a:endParaRPr>
          </a:p>
          <a:p>
            <a:pPr algn="l"/>
            <a:r>
              <a:rPr lang="en-US" sz="2000" dirty="0">
                <a:solidFill>
                  <a:srgbClr val="333333"/>
                </a:solidFill>
                <a:latin typeface="halyard-text"/>
              </a:rPr>
              <a:t>Is this code “disastrous”?</a:t>
            </a:r>
          </a:p>
        </p:txBody>
      </p:sp>
      <p:pic>
        <p:nvPicPr>
          <p:cNvPr id="7" name="Picture 6" descr="A cartoon of a blindfolded person walking on a cliff edge&#10;&#10;AI-generated content may be incorrect.">
            <a:extLst>
              <a:ext uri="{FF2B5EF4-FFF2-40B4-BE49-F238E27FC236}">
                <a16:creationId xmlns:a16="http://schemas.microsoft.com/office/drawing/2014/main" id="{858362E7-4E1F-9070-1F0E-3AF23E7F3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7923" y="2323616"/>
            <a:ext cx="4010996" cy="26739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4E6B7DC-2F30-5C7A-8D7E-E4B729507AD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6940" b="49676"/>
          <a:stretch>
            <a:fillRect/>
          </a:stretch>
        </p:blipFill>
        <p:spPr>
          <a:xfrm>
            <a:off x="540291" y="3938154"/>
            <a:ext cx="2705171" cy="39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409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</p:sld>
</file>

<file path=ppt/slides/slide14.xml><?xml version="1.0" encoding="utf-8"?>
<p:sld xmlns:a16="http://schemas.microsoft.com/office/drawing/2014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4B3536-7C6F-1003-9F9D-561D9D90B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D276C-7083-1D4F-43F2-2E6E6E469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Averting Disaster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6F055AA-1CEF-4606-D364-129C690A0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98FAC960-8679-1483-16B7-058A16044D2E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Decidability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AEE8F1-4450-2268-DBB8-3E4B174FF4AF}"/>
              </a:ext>
            </a:extLst>
          </p:cNvPr>
          <p:cNvSpPr txBox="1"/>
          <p:nvPr/>
        </p:nvSpPr>
        <p:spPr>
          <a:xfrm>
            <a:off x="453081" y="1923507"/>
            <a:ext cx="587498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600" b="1" i="0" dirty="0">
                <a:solidFill>
                  <a:srgbClr val="333333"/>
                </a:solidFill>
                <a:effectLst/>
                <a:latin typeface="halyard-text"/>
              </a:rPr>
              <a:t>How do we know a disaster is imminent?</a:t>
            </a:r>
            <a:endParaRPr lang="en-US" sz="2000" dirty="0">
              <a:solidFill>
                <a:srgbClr val="333333"/>
              </a:solidFill>
              <a:latin typeface="halyard-text"/>
            </a:endParaRPr>
          </a:p>
          <a:p>
            <a:pPr algn="l"/>
            <a:r>
              <a:rPr lang="en-US" sz="2000" dirty="0">
                <a:solidFill>
                  <a:srgbClr val="333333"/>
                </a:solidFill>
                <a:latin typeface="halyard-text"/>
              </a:rPr>
              <a:t>Is this code “disastrous”?</a:t>
            </a:r>
          </a:p>
        </p:txBody>
      </p:sp>
      <p:pic>
        <p:nvPicPr>
          <p:cNvPr id="7" name="Picture 6" descr="A cartoon of a blindfolded person walking on a cliff edge&#10;&#10;AI-generated content may be incorrect.">
            <a:extLst>
              <a:ext uri="{FF2B5EF4-FFF2-40B4-BE49-F238E27FC236}">
                <a16:creationId xmlns:a16="http://schemas.microsoft.com/office/drawing/2014/main" id="{D05194F6-9527-E703-7997-44667A0CEE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7923" y="2323616"/>
            <a:ext cx="4010996" cy="26739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9854118-E9E5-8278-A865-27DC14B9D6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6940" b="49676"/>
          <a:stretch>
            <a:fillRect/>
          </a:stretch>
        </p:blipFill>
        <p:spPr>
          <a:xfrm>
            <a:off x="540291" y="3938154"/>
            <a:ext cx="2705171" cy="39485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99A2A70-B7CD-9A8D-AEB0-A03DC482F0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680" b="31889"/>
          <a:stretch>
            <a:fillRect/>
          </a:stretch>
        </p:blipFill>
        <p:spPr>
          <a:xfrm>
            <a:off x="540291" y="3428999"/>
            <a:ext cx="2705171" cy="1428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384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</p:sld>
</file>

<file path=ppt/slides/slide15.xml><?xml version="1.0" encoding="utf-8"?>
<p:sld xmlns:a16="http://schemas.microsoft.com/office/drawing/2014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2A33A-B228-52F8-D225-B6B6F38D1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038A9-70F2-9318-84BF-006CC85B9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Averting Disaster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538E244-2604-AD7B-460C-FC9123738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36ABDFA-A9B6-A9FF-196B-A8F328329CE7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Decidability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C3E104-8962-6065-8033-BA653B1F9271}"/>
              </a:ext>
            </a:extLst>
          </p:cNvPr>
          <p:cNvSpPr txBox="1"/>
          <p:nvPr/>
        </p:nvSpPr>
        <p:spPr>
          <a:xfrm>
            <a:off x="453081" y="1923507"/>
            <a:ext cx="587498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600" b="1" i="0" dirty="0">
                <a:solidFill>
                  <a:srgbClr val="333333"/>
                </a:solidFill>
                <a:effectLst/>
                <a:latin typeface="halyard-text"/>
              </a:rPr>
              <a:t>How do we know a disaster is imminent?</a:t>
            </a:r>
            <a:endParaRPr lang="en-US" sz="2000" dirty="0">
              <a:solidFill>
                <a:srgbClr val="333333"/>
              </a:solidFill>
              <a:latin typeface="halyard-text"/>
            </a:endParaRPr>
          </a:p>
          <a:p>
            <a:pPr algn="l"/>
            <a:r>
              <a:rPr lang="en-US" sz="2000" dirty="0">
                <a:solidFill>
                  <a:srgbClr val="333333"/>
                </a:solidFill>
                <a:latin typeface="halyard-text"/>
              </a:rPr>
              <a:t>Is this code “disastrous”?</a:t>
            </a:r>
          </a:p>
        </p:txBody>
      </p:sp>
      <p:pic>
        <p:nvPicPr>
          <p:cNvPr id="7" name="Picture 6" descr="A cartoon of a blindfolded person walking on a cliff edge&#10;&#10;AI-generated content may be incorrect.">
            <a:extLst>
              <a:ext uri="{FF2B5EF4-FFF2-40B4-BE49-F238E27FC236}">
                <a16:creationId xmlns:a16="http://schemas.microsoft.com/office/drawing/2014/main" id="{7BCCCA86-E1BA-ECAF-E46B-892A93225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7923" y="2323616"/>
            <a:ext cx="4010996" cy="26739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65CFD24-ABC1-1841-520E-46B2276399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6940" b="49676"/>
          <a:stretch>
            <a:fillRect/>
          </a:stretch>
        </p:blipFill>
        <p:spPr>
          <a:xfrm>
            <a:off x="540291" y="3938154"/>
            <a:ext cx="2705171" cy="39485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CD08288-4706-197B-F0F1-148499DC00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680" b="31889"/>
          <a:stretch>
            <a:fillRect/>
          </a:stretch>
        </p:blipFill>
        <p:spPr>
          <a:xfrm>
            <a:off x="540291" y="3428999"/>
            <a:ext cx="2705171" cy="1428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9B8228F-B388-A56E-5793-B3EE09660D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4317"/>
          <a:stretch>
            <a:fillRect/>
          </a:stretch>
        </p:blipFill>
        <p:spPr>
          <a:xfrm>
            <a:off x="540291" y="2848417"/>
            <a:ext cx="2705171" cy="223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898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</p:sld>
</file>

<file path=ppt/slides/slide16.xml><?xml version="1.0" encoding="utf-8"?>
<p:sld xmlns:a16="http://schemas.microsoft.com/office/drawing/2014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66FA5B-FD6E-2CCC-6B87-EFD69B760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5D838-CD61-0A4D-6BE9-75663AA03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Averting Disaster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CCE4BF-49D8-3139-B1E0-6A209845F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C0FCBE9-7DE3-55C1-AF8D-17CA51DB1DDE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Decidability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0973F7-1603-F94D-00DC-E7D33A6E6D45}"/>
              </a:ext>
            </a:extLst>
          </p:cNvPr>
          <p:cNvSpPr txBox="1"/>
          <p:nvPr/>
        </p:nvSpPr>
        <p:spPr>
          <a:xfrm>
            <a:off x="453081" y="1923507"/>
            <a:ext cx="587498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600" b="1" i="0" dirty="0">
                <a:solidFill>
                  <a:srgbClr val="333333"/>
                </a:solidFill>
                <a:effectLst/>
                <a:latin typeface="halyard-text"/>
              </a:rPr>
              <a:t>How do we know a disaster is imminent?</a:t>
            </a:r>
            <a:endParaRPr lang="en-US" sz="2000" dirty="0">
              <a:solidFill>
                <a:srgbClr val="333333"/>
              </a:solidFill>
              <a:latin typeface="halyard-text"/>
            </a:endParaRPr>
          </a:p>
          <a:p>
            <a:pPr algn="l"/>
            <a:r>
              <a:rPr lang="en-US" sz="2000" dirty="0">
                <a:solidFill>
                  <a:srgbClr val="333333"/>
                </a:solidFill>
                <a:latin typeface="halyard-text"/>
              </a:rPr>
              <a:t>Is this code “disastrous”?</a:t>
            </a:r>
          </a:p>
        </p:txBody>
      </p:sp>
      <p:pic>
        <p:nvPicPr>
          <p:cNvPr id="7" name="Picture 6" descr="A cartoon of a blindfolded person walking on a cliff edge&#10;&#10;AI-generated content may be incorrect.">
            <a:extLst>
              <a:ext uri="{FF2B5EF4-FFF2-40B4-BE49-F238E27FC236}">
                <a16:creationId xmlns:a16="http://schemas.microsoft.com/office/drawing/2014/main" id="{1734ADF8-B50D-FA1F-9F34-11340C361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7923" y="2323616"/>
            <a:ext cx="4010996" cy="26739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E595EB6-C469-6383-B88A-B6B72194B4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6940" b="49676"/>
          <a:stretch>
            <a:fillRect/>
          </a:stretch>
        </p:blipFill>
        <p:spPr>
          <a:xfrm>
            <a:off x="540291" y="3938154"/>
            <a:ext cx="2705171" cy="39485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0B9BE5A-8BCF-80E2-0331-53BDF46D69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680" b="31889"/>
          <a:stretch>
            <a:fillRect/>
          </a:stretch>
        </p:blipFill>
        <p:spPr>
          <a:xfrm>
            <a:off x="540291" y="3428999"/>
            <a:ext cx="2705171" cy="1428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F408E2E-0ABB-F2A3-ACCF-6FFD5BC734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4317"/>
          <a:stretch>
            <a:fillRect/>
          </a:stretch>
        </p:blipFill>
        <p:spPr>
          <a:xfrm>
            <a:off x="540291" y="2848417"/>
            <a:ext cx="2705171" cy="223273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EF3DABF-5D31-E819-25D9-42CD22A83E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291" y="2848417"/>
            <a:ext cx="2705171" cy="295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573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</p:sld>
</file>

<file path=ppt/slides/slide17.xml><?xml version="1.0" encoding="utf-8"?>
<p:sld xmlns:a16="http://schemas.microsoft.com/office/drawing/2014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4B21-296C-EF5B-1D5C-E9B85C56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Decision PROCEDURES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D1693C3-03FC-DC5E-FBE5-AEA8B52B8304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Decidability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CC56EF-211D-80FD-8EDF-6EB2AB8EE1BE}"/>
              </a:ext>
            </a:extLst>
          </p:cNvPr>
          <p:cNvSpPr txBox="1"/>
          <p:nvPr/>
        </p:nvSpPr>
        <p:spPr>
          <a:xfrm>
            <a:off x="453081" y="1742271"/>
            <a:ext cx="11121081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000" b="0" i="0" dirty="0">
                <a:solidFill>
                  <a:srgbClr val="333333"/>
                </a:solidFill>
                <a:effectLst/>
                <a:latin typeface="halyard-text"/>
              </a:rPr>
              <a:t>A little vocabulary: </a:t>
            </a:r>
          </a:p>
          <a:p>
            <a:pPr algn="l"/>
            <a:endParaRPr lang="en-US" sz="2000" dirty="0">
              <a:solidFill>
                <a:srgbClr val="333333"/>
              </a:solidFill>
              <a:latin typeface="halyard-text"/>
            </a:endParaRPr>
          </a:p>
          <a:p>
            <a:pPr algn="l"/>
            <a:r>
              <a:rPr lang="en-US" sz="2000" dirty="0">
                <a:solidFill>
                  <a:srgbClr val="333333"/>
                </a:solidFill>
                <a:latin typeface="halyard-text"/>
              </a:rPr>
              <a:t>A </a:t>
            </a:r>
            <a:r>
              <a:rPr lang="en-US" sz="2000" b="1" dirty="0">
                <a:solidFill>
                  <a:srgbClr val="333333"/>
                </a:solidFill>
                <a:latin typeface="halyard-text"/>
              </a:rPr>
              <a:t>decision problem </a:t>
            </a:r>
            <a:r>
              <a:rPr lang="en-US" sz="2000" dirty="0">
                <a:solidFill>
                  <a:srgbClr val="333333"/>
                </a:solidFill>
                <a:latin typeface="halyard-text"/>
              </a:rPr>
              <a:t>is a computational question that can be solved with either a yes or a no. </a:t>
            </a:r>
            <a:r>
              <a:rPr lang="en-US" sz="2000" i="1" dirty="0">
                <a:solidFill>
                  <a:srgbClr val="333333"/>
                </a:solidFill>
                <a:latin typeface="halyard-text"/>
              </a:rPr>
              <a:t>Frequently, we consider decision problems as detection of a property in a program</a:t>
            </a:r>
          </a:p>
          <a:p>
            <a:pPr algn="l"/>
            <a:endParaRPr lang="en-US" sz="2000" dirty="0">
              <a:solidFill>
                <a:srgbClr val="333333"/>
              </a:solidFill>
              <a:latin typeface="halyard-text"/>
            </a:endParaRPr>
          </a:p>
          <a:p>
            <a:pPr algn="l"/>
            <a:r>
              <a:rPr lang="en-US" sz="2000" b="0" i="0" dirty="0">
                <a:solidFill>
                  <a:srgbClr val="333333"/>
                </a:solidFill>
                <a:effectLst/>
                <a:latin typeface="halyard-text"/>
              </a:rPr>
              <a:t>A </a:t>
            </a:r>
            <a:r>
              <a:rPr lang="en-US" sz="2000" b="1" i="0" dirty="0">
                <a:solidFill>
                  <a:srgbClr val="333333"/>
                </a:solidFill>
                <a:effectLst/>
                <a:latin typeface="halyard-text"/>
              </a:rPr>
              <a:t>decision procedure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halyard-text"/>
              </a:rPr>
              <a:t> is a method for solving a decision problem that always yields the correct answer</a:t>
            </a:r>
          </a:p>
          <a:p>
            <a:pPr algn="l"/>
            <a:endParaRPr lang="en-US" sz="2000" dirty="0">
              <a:solidFill>
                <a:srgbClr val="333333"/>
              </a:solidFill>
              <a:latin typeface="halyard-text"/>
            </a:endParaRPr>
          </a:p>
          <a:p>
            <a:pPr algn="l"/>
            <a:r>
              <a:rPr lang="en-US" sz="2000" b="0" i="0" dirty="0">
                <a:solidFill>
                  <a:srgbClr val="333333"/>
                </a:solidFill>
                <a:effectLst/>
                <a:latin typeface="halyard-text"/>
              </a:rPr>
              <a:t>If ther</a:t>
            </a:r>
            <a:r>
              <a:rPr lang="en-US" sz="2000" dirty="0">
                <a:solidFill>
                  <a:srgbClr val="333333"/>
                </a:solidFill>
                <a:latin typeface="halyard-text"/>
              </a:rPr>
              <a:t>e is no decision procedure for a given decision problem, that decision problem is called </a:t>
            </a:r>
            <a:r>
              <a:rPr lang="en-US" sz="2000" b="1" dirty="0">
                <a:solidFill>
                  <a:srgbClr val="333333"/>
                </a:solidFill>
                <a:latin typeface="halyard-text"/>
              </a:rPr>
              <a:t>undecidable</a:t>
            </a:r>
            <a:endParaRPr lang="en-US" sz="2000" b="1" i="0" dirty="0">
              <a:solidFill>
                <a:srgbClr val="333333"/>
              </a:solidFill>
              <a:effectLst/>
              <a:latin typeface="halyard-text"/>
            </a:endParaRPr>
          </a:p>
        </p:txBody>
      </p:sp>
    </p:spTree>
    <p:extLst>
      <p:ext uri="{BB962C8B-B14F-4D97-AF65-F5344CB8AC3E}">
        <p14:creationId xmlns:p14="http://schemas.microsoft.com/office/powerpoint/2010/main" val="881797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</p:sld>
</file>

<file path=ppt/slides/slide18.xml><?xml version="1.0" encoding="utf-8"?>
<p:sld xmlns:a16="http://schemas.microsoft.com/office/drawing/2014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4B21-296C-EF5B-1D5C-E9B85C56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3096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Program Analysis </a:t>
            </a:r>
            <a:br>
              <a:rPr lang="en-US" sz="3400" b="1" dirty="0"/>
            </a:br>
            <a:r>
              <a:rPr lang="en-US" sz="3400" b="1" dirty="0"/>
              <a:t>as Decision PROCEDURE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D1693C3-03FC-DC5E-FBE5-AEA8B52B8304}"/>
              </a:ext>
            </a:extLst>
          </p:cNvPr>
          <p:cNvSpPr txBox="1">
            <a:spLocks/>
          </p:cNvSpPr>
          <p:nvPr/>
        </p:nvSpPr>
        <p:spPr>
          <a:xfrm>
            <a:off x="7588" y="514477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Decidability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CC56EF-211D-80FD-8EDF-6EB2AB8EE1BE}"/>
              </a:ext>
            </a:extLst>
          </p:cNvPr>
          <p:cNvSpPr txBox="1"/>
          <p:nvPr/>
        </p:nvSpPr>
        <p:spPr>
          <a:xfrm>
            <a:off x="453081" y="1742271"/>
            <a:ext cx="593094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000" b="0" i="0" dirty="0">
                <a:solidFill>
                  <a:srgbClr val="333333"/>
                </a:solidFill>
                <a:effectLst/>
                <a:latin typeface="halyard-text"/>
              </a:rPr>
              <a:t>Since a program is just a list of instructions, it is valid input to a decision procedure</a:t>
            </a:r>
            <a:endParaRPr lang="en-US" sz="2000" b="1" i="0" dirty="0">
              <a:solidFill>
                <a:srgbClr val="333333"/>
              </a:solidFill>
              <a:effectLst/>
              <a:latin typeface="halyard-tex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201593-4531-E314-884E-3DAEAD66AFAC}"/>
              </a:ext>
            </a:extLst>
          </p:cNvPr>
          <p:cNvSpPr/>
          <p:nvPr/>
        </p:nvSpPr>
        <p:spPr>
          <a:xfrm>
            <a:off x="8271544" y="3682767"/>
            <a:ext cx="2181137" cy="91440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Analysis Engine</a:t>
            </a:r>
          </a:p>
          <a:p>
            <a:pPr algn="ctr"/>
            <a:r>
              <a:rPr lang="en-US" dirty="0"/>
              <a:t>(property detector program)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E25113-817F-A857-58F4-E2E060402E0D}"/>
              </a:ext>
            </a:extLst>
          </p:cNvPr>
          <p:cNvSpPr/>
          <p:nvPr/>
        </p:nvSpPr>
        <p:spPr>
          <a:xfrm>
            <a:off x="8271544" y="2265334"/>
            <a:ext cx="2181137" cy="91440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Analysis Target</a:t>
            </a:r>
          </a:p>
          <a:p>
            <a:pPr algn="ctr"/>
            <a:r>
              <a:rPr lang="en-US" dirty="0"/>
              <a:t>(arbitrary program)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2E41A38-0ECE-3D9A-56BF-7AFC268804F7}"/>
              </a:ext>
            </a:extLst>
          </p:cNvPr>
          <p:cNvCxnSpPr>
            <a:cxnSpLocks/>
            <a:stCxn id="4" idx="2"/>
            <a:endCxn id="12" idx="0"/>
          </p:cNvCxnSpPr>
          <p:nvPr/>
        </p:nvCxnSpPr>
        <p:spPr>
          <a:xfrm flipH="1">
            <a:off x="8120544" y="4597167"/>
            <a:ext cx="1241569" cy="7717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8099534-71D7-01ED-2A9F-3C9D7C782D24}"/>
              </a:ext>
            </a:extLst>
          </p:cNvPr>
          <p:cNvCxnSpPr>
            <a:cxnSpLocks/>
            <a:stCxn id="4" idx="2"/>
            <a:endCxn id="13" idx="0"/>
          </p:cNvCxnSpPr>
          <p:nvPr/>
        </p:nvCxnSpPr>
        <p:spPr>
          <a:xfrm>
            <a:off x="9362113" y="4597167"/>
            <a:ext cx="1384184" cy="7717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063E4469-B3EE-30DE-26D6-68A45B49716F}"/>
              </a:ext>
            </a:extLst>
          </p:cNvPr>
          <p:cNvSpPr/>
          <p:nvPr/>
        </p:nvSpPr>
        <p:spPr>
          <a:xfrm>
            <a:off x="7281645" y="5368954"/>
            <a:ext cx="1677798" cy="9144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Yes</a:t>
            </a:r>
          </a:p>
          <a:p>
            <a:pPr algn="ctr"/>
            <a:r>
              <a:rPr lang="en-US" dirty="0"/>
              <a:t>(property present)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FD3D989-9C14-B300-B76B-B0665B9A984D}"/>
              </a:ext>
            </a:extLst>
          </p:cNvPr>
          <p:cNvSpPr/>
          <p:nvPr/>
        </p:nvSpPr>
        <p:spPr>
          <a:xfrm>
            <a:off x="9907398" y="5368954"/>
            <a:ext cx="1677798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No</a:t>
            </a:r>
          </a:p>
          <a:p>
            <a:pPr algn="ctr"/>
            <a:r>
              <a:rPr lang="en-US" dirty="0"/>
              <a:t>(property is not present)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FE41A50-A52A-A204-4B4F-84AF7700D394}"/>
              </a:ext>
            </a:extLst>
          </p:cNvPr>
          <p:cNvCxnSpPr>
            <a:cxnSpLocks/>
            <a:stCxn id="5" idx="2"/>
            <a:endCxn id="4" idx="0"/>
          </p:cNvCxnSpPr>
          <p:nvPr/>
        </p:nvCxnSpPr>
        <p:spPr>
          <a:xfrm>
            <a:off x="9362113" y="3179734"/>
            <a:ext cx="0" cy="5030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3881594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</p:sld>
</file>

<file path=ppt/slides/slide19.xml><?xml version="1.0" encoding="utf-8"?>
<p:sld xmlns:a16="http://schemas.microsoft.com/office/drawing/2014/main" xmlns:a14="http://schemas.microsoft.com/office/drawing/2010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4B21-296C-EF5B-1D5C-E9B85C56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Strong Guarantees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D1693C3-03FC-DC5E-FBE5-AEA8B52B8304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Decidability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CC56EF-211D-80FD-8EDF-6EB2AB8EE1BE}"/>
              </a:ext>
            </a:extLst>
          </p:cNvPr>
          <p:cNvSpPr txBox="1"/>
          <p:nvPr/>
        </p:nvSpPr>
        <p:spPr>
          <a:xfrm>
            <a:off x="453081" y="1742271"/>
            <a:ext cx="5830273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000" b="0" i="0" dirty="0">
                <a:solidFill>
                  <a:srgbClr val="333333"/>
                </a:solidFill>
                <a:effectLst/>
                <a:latin typeface="halyard-text"/>
              </a:rPr>
              <a:t>A decision procedure is a high bar</a:t>
            </a:r>
          </a:p>
          <a:p>
            <a:pPr algn="l"/>
            <a:endParaRPr lang="en-US" sz="2000" dirty="0">
              <a:solidFill>
                <a:srgbClr val="333333"/>
              </a:solidFill>
              <a:latin typeface="halyard-text"/>
            </a:endParaRPr>
          </a:p>
          <a:p>
            <a:pPr algn="l"/>
            <a:r>
              <a:rPr lang="en-US" sz="2000" i="0" dirty="0">
                <a:solidFill>
                  <a:srgbClr val="333333"/>
                </a:solidFill>
                <a:effectLst/>
                <a:latin typeface="halyard-text"/>
              </a:rPr>
              <a:t>Guarantee that: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33333"/>
                </a:solidFill>
                <a:latin typeface="halyard-text"/>
              </a:rPr>
              <a:t>T</a:t>
            </a:r>
            <a:r>
              <a:rPr lang="en-US" sz="2000" i="0" dirty="0">
                <a:solidFill>
                  <a:srgbClr val="333333"/>
                </a:solidFill>
                <a:effectLst/>
                <a:latin typeface="halyard-text"/>
              </a:rPr>
              <a:t>he analysis engine accepts every program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33333"/>
                </a:solidFill>
                <a:latin typeface="halyard-text"/>
              </a:rPr>
              <a:t>The analysis engine always returns an answer</a:t>
            </a:r>
            <a:endParaRPr lang="en-US" sz="2000" i="0" dirty="0">
              <a:solidFill>
                <a:srgbClr val="333333"/>
              </a:solidFill>
              <a:effectLst/>
              <a:latin typeface="halyard-tex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i="0" dirty="0">
                <a:solidFill>
                  <a:srgbClr val="333333"/>
                </a:solidFill>
                <a:effectLst/>
                <a:latin typeface="halyard-text"/>
              </a:rPr>
              <a:t>The answer returned is always correct</a:t>
            </a:r>
          </a:p>
        </p:txBody>
      </p:sp>
      <p:pic>
        <p:nvPicPr>
          <p:cNvPr id="4098" name="Picture 2" descr="When a Guarantee Is Meaningless, Trust Diminishes">
            <a:extLst>
              <a:ext uri="{FF2B5EF4-FFF2-40B4-BE49-F238E27FC236}">
                <a16:creationId xmlns:a16="http://schemas.microsoft.com/office/drawing/2014/main" id="{DFA02873-72ED-ADB2-F879-4BDB4C837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467" y="3429000"/>
            <a:ext cx="1636356" cy="1636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68379DE-D288-DD60-83D8-BE978BD71218}"/>
              </a:ext>
            </a:extLst>
          </p:cNvPr>
          <p:cNvSpPr/>
          <p:nvPr/>
        </p:nvSpPr>
        <p:spPr>
          <a:xfrm>
            <a:off x="8271544" y="3682767"/>
            <a:ext cx="2181137" cy="91440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Analysis Engine</a:t>
            </a:r>
          </a:p>
          <a:p>
            <a:pPr algn="ctr"/>
            <a:r>
              <a:rPr lang="en-US" dirty="0"/>
              <a:t>(property detector program)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0A0381D-9023-C7C5-E43E-B37CF51F3318}"/>
              </a:ext>
            </a:extLst>
          </p:cNvPr>
          <p:cNvSpPr/>
          <p:nvPr/>
        </p:nvSpPr>
        <p:spPr>
          <a:xfrm>
            <a:off x="8271544" y="2265334"/>
            <a:ext cx="2181137" cy="91440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Analysis Target</a:t>
            </a:r>
          </a:p>
          <a:p>
            <a:pPr algn="ctr"/>
            <a:r>
              <a:rPr lang="en-US" dirty="0"/>
              <a:t>(arbitrary program)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4563006-B35F-1D9E-24D3-C2D4B7706E33}"/>
              </a:ext>
            </a:extLst>
          </p:cNvPr>
          <p:cNvCxnSpPr>
            <a:cxnSpLocks/>
            <a:stCxn id="4" idx="2"/>
            <a:endCxn id="9" idx="0"/>
          </p:cNvCxnSpPr>
          <p:nvPr/>
        </p:nvCxnSpPr>
        <p:spPr>
          <a:xfrm flipH="1">
            <a:off x="8120544" y="4597167"/>
            <a:ext cx="1241569" cy="7717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C7EA506-31CC-A584-ECF5-71AB7C5ACB30}"/>
              </a:ext>
            </a:extLst>
          </p:cNvPr>
          <p:cNvCxnSpPr>
            <a:cxnSpLocks/>
            <a:stCxn id="4" idx="2"/>
            <a:endCxn id="10" idx="0"/>
          </p:cNvCxnSpPr>
          <p:nvPr/>
        </p:nvCxnSpPr>
        <p:spPr>
          <a:xfrm>
            <a:off x="9362113" y="4597167"/>
            <a:ext cx="1384184" cy="7717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DAB17CF0-5426-7826-27C7-C2CD306C92C1}"/>
              </a:ext>
            </a:extLst>
          </p:cNvPr>
          <p:cNvSpPr/>
          <p:nvPr/>
        </p:nvSpPr>
        <p:spPr>
          <a:xfrm>
            <a:off x="7281645" y="5368954"/>
            <a:ext cx="1677798" cy="9144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Yes</a:t>
            </a:r>
          </a:p>
          <a:p>
            <a:pPr algn="ctr"/>
            <a:r>
              <a:rPr lang="en-US" dirty="0"/>
              <a:t>(property present)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113F1A-FE46-4883-0E7C-44AD147A3417}"/>
              </a:ext>
            </a:extLst>
          </p:cNvPr>
          <p:cNvSpPr/>
          <p:nvPr/>
        </p:nvSpPr>
        <p:spPr>
          <a:xfrm>
            <a:off x="9907398" y="5368954"/>
            <a:ext cx="1677798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No</a:t>
            </a:r>
          </a:p>
          <a:p>
            <a:pPr algn="ctr"/>
            <a:r>
              <a:rPr lang="en-US" dirty="0"/>
              <a:t>(property is not present)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1F5D677-336E-7285-C897-0D91A2C279A8}"/>
              </a:ext>
            </a:extLst>
          </p:cNvPr>
          <p:cNvCxnSpPr>
            <a:cxnSpLocks/>
            <a:stCxn id="5" idx="2"/>
            <a:endCxn id="4" idx="0"/>
          </p:cNvCxnSpPr>
          <p:nvPr/>
        </p:nvCxnSpPr>
        <p:spPr>
          <a:xfrm>
            <a:off x="9362113" y="3179734"/>
            <a:ext cx="0" cy="5030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B1C29A3-63D3-4E54-B99D-CA74ABCDDF96}"/>
              </a:ext>
            </a:extLst>
          </p:cNvPr>
          <p:cNvGrpSpPr/>
          <p:nvPr/>
        </p:nvGrpSpPr>
        <p:grpSpPr>
          <a:xfrm>
            <a:off x="2021747" y="4102217"/>
            <a:ext cx="2747929" cy="2164359"/>
            <a:chOff x="2021747" y="4102217"/>
            <a:chExt cx="2747929" cy="2164359"/>
          </a:xfrm>
        </p:grpSpPr>
        <p:pic>
          <p:nvPicPr>
            <p:cNvPr id="4100" name="Picture 4" descr="Dark Storm Clouds Over A Dirt Road Stock Photo - Download Image Now - Storm  Cloud, Storm, Thunderstorm - iStock">
              <a:extLst>
                <a:ext uri="{FF2B5EF4-FFF2-40B4-BE49-F238E27FC236}">
                  <a16:creationId xmlns:a16="http://schemas.microsoft.com/office/drawing/2014/main" id="{32C9A33E-3207-E06B-5FB6-06A0FD4C4C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8049" y="4438825"/>
              <a:ext cx="2741627" cy="18277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8D26A8A-9182-62F9-9333-DADC265AC482}"/>
                </a:ext>
              </a:extLst>
            </p:cNvPr>
            <p:cNvSpPr txBox="1"/>
            <p:nvPr/>
          </p:nvSpPr>
          <p:spPr>
            <a:xfrm>
              <a:off x="2021747" y="4102217"/>
              <a:ext cx="17194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/>
                <a:t>Rice’s Theorem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657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16="http://schemas.microsoft.com/office/drawing/2014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21DEAD-6436-0851-32AF-9F37FAF5A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6BA5A-656A-D7A6-0830-6E72CFB5C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4786"/>
            <a:ext cx="12192000" cy="557951"/>
          </a:xfrm>
        </p:spPr>
        <p:txBody>
          <a:bodyPr>
            <a:normAutofit/>
          </a:bodyPr>
          <a:lstStyle/>
          <a:p>
            <a:r>
              <a:t>Exercise 7 Solution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A1252545-4C97-0130-E0B0-7C521891533D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06EC2EB-071F-9783-3DD1-E329737A7988}"/>
              </a:ext>
            </a:extLst>
          </p:cNvPr>
          <p:cNvSpPr txBox="1">
            <a:spLocks/>
          </p:cNvSpPr>
          <p:nvPr/>
        </p:nvSpPr>
        <p:spPr>
          <a:xfrm>
            <a:off x="0" y="459710"/>
            <a:ext cx="12192000" cy="5579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 i="1" dirty="0"/>
              <a:t>Memory Attack Review</a:t>
            </a:r>
          </a:p>
        </p:txBody>
      </p:sp>
    </p:spTree>
    <p:extLst>
      <p:ext uri="{BB962C8B-B14F-4D97-AF65-F5344CB8AC3E}">
        <p14:creationId xmlns:p14="http://schemas.microsoft.com/office/powerpoint/2010/main" val="43141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</p:sld>
</file>

<file path=ppt/slides/slide20.xml><?xml version="1.0" encoding="utf-8"?>
<p:sld xmlns:a16="http://schemas.microsoft.com/office/drawing/2014/main" xmlns:adec="http://schemas.microsoft.com/office/drawing/2017/decorative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225" y="1020445"/>
            <a:ext cx="5094733" cy="1325563"/>
          </a:xfrm>
        </p:spPr>
        <p:txBody>
          <a:bodyPr>
            <a:noAutofit/>
          </a:bodyPr>
          <a:lstStyle/>
          <a:p>
            <a:r>
              <a:rPr lang="en-US" sz="3800" b="1" u="sng" dirty="0"/>
              <a:t>Today’s Roadmap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4D9D521-5948-D2D7-CA1A-70169ECBC9A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224" y="2368759"/>
            <a:ext cx="4680124" cy="2649571"/>
          </a:xfrm>
        </p:spPr>
        <p:txBody>
          <a:bodyPr wrap="square">
            <a:spAutoFit/>
          </a:bodyPr>
          <a:lstStyle/>
          <a:p>
            <a:r>
              <a:rPr lang="en-US" sz="3000" dirty="0"/>
              <a:t>Decidability</a:t>
            </a:r>
          </a:p>
          <a:p>
            <a:r>
              <a:rPr lang="en-US" sz="3000" dirty="0"/>
              <a:t>The Halting Problem</a:t>
            </a:r>
          </a:p>
          <a:p>
            <a:r>
              <a:rPr lang="en-US" sz="3000" dirty="0"/>
              <a:t>Type I/Type II Errors</a:t>
            </a:r>
          </a:p>
          <a:p>
            <a:r>
              <a:rPr lang="en-US" sz="3000" dirty="0"/>
              <a:t>Soundness / Completeness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7EEEB32-7979-667B-6CC3-35465C4437B0}"/>
              </a:ext>
            </a:extLst>
          </p:cNvPr>
          <p:cNvSpPr/>
          <p:nvPr/>
        </p:nvSpPr>
        <p:spPr>
          <a:xfrm>
            <a:off x="813449" y="3123376"/>
            <a:ext cx="3864219" cy="545001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82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</p:sld>
</file>

<file path=ppt/slides/slide21.xml><?xml version="1.0" encoding="utf-8"?>
<p:sld xmlns:a16="http://schemas.microsoft.com/office/drawing/2014/main" xmlns:a14="http://schemas.microsoft.com/office/drawing/2010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4B21-296C-EF5B-1D5C-E9B85C56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Stating The Problem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D1693C3-03FC-DC5E-FBE5-AEA8B52B8304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The Halting Problem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9E602E5-10A5-3931-A19D-961DA1B9DEC5}"/>
              </a:ext>
            </a:extLst>
          </p:cNvPr>
          <p:cNvSpPr/>
          <p:nvPr/>
        </p:nvSpPr>
        <p:spPr>
          <a:xfrm>
            <a:off x="4922728" y="1962428"/>
            <a:ext cx="4934286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i="1" dirty="0">
                <a:solidFill>
                  <a:srgbClr val="222222"/>
                </a:solidFill>
                <a:latin typeface="Arial" panose="020B0604020202020204" pitchFamily="34" charset="0"/>
              </a:rPr>
              <a:t>Given a description of a Turing machine and its initial input, determine whether the program, when executed on this input, ever halts (completes). The alternative is that it runs forever without halting</a:t>
            </a:r>
            <a:endParaRPr lang="en-US" sz="2600" dirty="0"/>
          </a:p>
        </p:txBody>
      </p:sp>
      <p:pic>
        <p:nvPicPr>
          <p:cNvPr id="15" name="Picture 2" descr="There is a season...: April 2013">
            <a:extLst>
              <a:ext uri="{FF2B5EF4-FFF2-40B4-BE49-F238E27FC236}">
                <a16:creationId xmlns:a16="http://schemas.microsoft.com/office/drawing/2014/main" id="{4B64E906-4191-2449-A8C8-7E875F95D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729" y="1845884"/>
            <a:ext cx="2823966" cy="3526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699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</p:sld>
</file>

<file path=ppt/slides/slide22.xml><?xml version="1.0" encoding="utf-8"?>
<p:sld xmlns:a16="http://schemas.microsoft.com/office/drawing/2014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4B21-296C-EF5B-1D5C-E9B85C56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A Halting Detector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D1693C3-03FC-DC5E-FBE5-AEA8B52B8304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The Halting Problem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9E602E5-10A5-3931-A19D-961DA1B9DEC5}"/>
              </a:ext>
            </a:extLst>
          </p:cNvPr>
          <p:cNvSpPr/>
          <p:nvPr/>
        </p:nvSpPr>
        <p:spPr>
          <a:xfrm>
            <a:off x="1074228" y="191316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i="1" dirty="0">
                <a:solidFill>
                  <a:srgbClr val="222222"/>
                </a:solidFill>
                <a:latin typeface="Arial" panose="020B0604020202020204" pitchFamily="34" charset="0"/>
              </a:rPr>
              <a:t>Given a description of a Turing machine and its initial input, determine whether the program, when executed on this input, ever halts (completes). The alternative is that it runs forever without halting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8A0ED46-0FC9-63A6-8433-60071583DD45}"/>
              </a:ext>
            </a:extLst>
          </p:cNvPr>
          <p:cNvSpPr txBox="1"/>
          <p:nvPr/>
        </p:nvSpPr>
        <p:spPr>
          <a:xfrm>
            <a:off x="570883" y="3785817"/>
            <a:ext cx="63080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/>
              <a:t>Is there a decision procedure for the halting problem?</a:t>
            </a:r>
          </a:p>
          <a:p>
            <a:pPr marL="342900" indent="-342900">
              <a:buFontTx/>
              <a:buChar char="-"/>
            </a:pPr>
            <a:r>
              <a:rPr lang="en-US" sz="2200" dirty="0"/>
              <a:t>We’ll sketch the proof outline that there is NOT</a:t>
            </a:r>
          </a:p>
          <a:p>
            <a:pPr marL="342900" indent="-342900">
              <a:buFontTx/>
              <a:buChar char="-"/>
            </a:pPr>
            <a:r>
              <a:rPr lang="en-US" sz="2200" dirty="0"/>
              <a:t>Relies on a proof by contradiction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A902C42-79D3-470E-D521-5196586291E5}"/>
              </a:ext>
            </a:extLst>
          </p:cNvPr>
          <p:cNvSpPr/>
          <p:nvPr/>
        </p:nvSpPr>
        <p:spPr>
          <a:xfrm>
            <a:off x="8271544" y="2969702"/>
            <a:ext cx="2181137" cy="91440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Halting Detector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077DC49-2F85-6747-3706-5A64DD8AF394}"/>
              </a:ext>
            </a:extLst>
          </p:cNvPr>
          <p:cNvSpPr/>
          <p:nvPr/>
        </p:nvSpPr>
        <p:spPr>
          <a:xfrm>
            <a:off x="8271544" y="1552269"/>
            <a:ext cx="2181137" cy="91440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Analysis Target</a:t>
            </a:r>
          </a:p>
          <a:p>
            <a:pPr algn="ctr"/>
            <a:r>
              <a:rPr lang="en-US" dirty="0"/>
              <a:t>+ Input</a:t>
            </a:r>
          </a:p>
          <a:p>
            <a:pPr algn="ctr"/>
            <a:r>
              <a:rPr lang="en-US" dirty="0"/>
              <a:t>(arbitrary program)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049F2B1-D336-1FA0-C4F7-6DC37F8B4E0C}"/>
              </a:ext>
            </a:extLst>
          </p:cNvPr>
          <p:cNvCxnSpPr>
            <a:cxnSpLocks/>
            <a:stCxn id="19" idx="2"/>
            <a:endCxn id="23" idx="0"/>
          </p:cNvCxnSpPr>
          <p:nvPr/>
        </p:nvCxnSpPr>
        <p:spPr>
          <a:xfrm flipH="1">
            <a:off x="8120544" y="3884102"/>
            <a:ext cx="1241569" cy="7717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BC20ED1-B115-D500-45F4-AF7D3E055E4E}"/>
              </a:ext>
            </a:extLst>
          </p:cNvPr>
          <p:cNvCxnSpPr>
            <a:cxnSpLocks/>
            <a:stCxn id="19" idx="2"/>
            <a:endCxn id="24" idx="0"/>
          </p:cNvCxnSpPr>
          <p:nvPr/>
        </p:nvCxnSpPr>
        <p:spPr>
          <a:xfrm>
            <a:off x="9362113" y="3884102"/>
            <a:ext cx="1384184" cy="7717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C64E05EE-48BA-ED75-8231-5231DD1E7055}"/>
              </a:ext>
            </a:extLst>
          </p:cNvPr>
          <p:cNvSpPr/>
          <p:nvPr/>
        </p:nvSpPr>
        <p:spPr>
          <a:xfrm>
            <a:off x="7281645" y="4655889"/>
            <a:ext cx="1677798" cy="9144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Yes</a:t>
            </a:r>
          </a:p>
          <a:p>
            <a:pPr algn="ctr"/>
            <a:r>
              <a:rPr lang="en-US" dirty="0"/>
              <a:t>(target halts)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ED49ACE-0AAF-9074-D8E4-D7AA81317DFA}"/>
              </a:ext>
            </a:extLst>
          </p:cNvPr>
          <p:cNvSpPr/>
          <p:nvPr/>
        </p:nvSpPr>
        <p:spPr>
          <a:xfrm>
            <a:off x="9907398" y="4655889"/>
            <a:ext cx="1677798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No</a:t>
            </a:r>
          </a:p>
          <a:p>
            <a:pPr algn="ctr"/>
            <a:r>
              <a:rPr lang="en-US" dirty="0"/>
              <a:t>(target spins)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BE8240B-DEEA-1386-8E66-96100F1AF012}"/>
              </a:ext>
            </a:extLst>
          </p:cNvPr>
          <p:cNvCxnSpPr>
            <a:cxnSpLocks/>
            <a:stCxn id="20" idx="2"/>
            <a:endCxn id="19" idx="0"/>
          </p:cNvCxnSpPr>
          <p:nvPr/>
        </p:nvCxnSpPr>
        <p:spPr>
          <a:xfrm>
            <a:off x="9362113" y="2466669"/>
            <a:ext cx="0" cy="5030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71085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</p:sld>
</file>

<file path=ppt/slides/slide23.xml><?xml version="1.0" encoding="utf-8"?>
<p:sld xmlns:a16="http://schemas.microsoft.com/office/drawing/2014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6575A7C0-23D3-6DF3-6135-F79A65D31164}"/>
              </a:ext>
            </a:extLst>
          </p:cNvPr>
          <p:cNvSpPr/>
          <p:nvPr/>
        </p:nvSpPr>
        <p:spPr>
          <a:xfrm>
            <a:off x="243712" y="2910871"/>
            <a:ext cx="3942393" cy="3397650"/>
          </a:xfrm>
          <a:prstGeom prst="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0C4B21-296C-EF5B-1D5C-E9B85C56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Proof By Contradiction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D1693C3-03FC-DC5E-FBE5-AEA8B52B8304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The Halting Problem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9E602E5-10A5-3931-A19D-961DA1B9DEC5}"/>
              </a:ext>
            </a:extLst>
          </p:cNvPr>
          <p:cNvSpPr/>
          <p:nvPr/>
        </p:nvSpPr>
        <p:spPr>
          <a:xfrm>
            <a:off x="1074227" y="1258824"/>
            <a:ext cx="101921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1" dirty="0">
                <a:solidFill>
                  <a:srgbClr val="000000"/>
                </a:solidFill>
                <a:effectLst/>
                <a:latin typeface="Linux Libertine"/>
              </a:rPr>
              <a:t>Reductio ad absurdum – </a:t>
            </a:r>
            <a:r>
              <a:rPr lang="en-US" b="0" dirty="0">
                <a:solidFill>
                  <a:srgbClr val="000000"/>
                </a:solidFill>
                <a:effectLst/>
                <a:latin typeface="Linux Libertine"/>
              </a:rPr>
              <a:t>Assuming the premise has obviously incorrect consequences</a:t>
            </a:r>
            <a:endParaRPr lang="en-US" b="0" i="0" dirty="0">
              <a:solidFill>
                <a:srgbClr val="000000"/>
              </a:solidFill>
              <a:effectLst/>
              <a:latin typeface="Linux Libertine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8A0ED46-0FC9-63A6-8433-60071583DD45}"/>
              </a:ext>
            </a:extLst>
          </p:cNvPr>
          <p:cNvSpPr txBox="1"/>
          <p:nvPr/>
        </p:nvSpPr>
        <p:spPr>
          <a:xfrm>
            <a:off x="1158113" y="1579510"/>
            <a:ext cx="63080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Here: assume there is a halting detector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FFFB8B-CE03-3AD9-074B-B886753D962C}"/>
              </a:ext>
            </a:extLst>
          </p:cNvPr>
          <p:cNvSpPr/>
          <p:nvPr/>
        </p:nvSpPr>
        <p:spPr>
          <a:xfrm>
            <a:off x="1526797" y="3389153"/>
            <a:ext cx="1048624" cy="545285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Halting Detector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1687CCB-4B8B-9E78-A25C-D30E2F01FA55}"/>
              </a:ext>
            </a:extLst>
          </p:cNvPr>
          <p:cNvCxnSpPr>
            <a:cxnSpLocks/>
            <a:stCxn id="4" idx="2"/>
            <a:endCxn id="7" idx="0"/>
          </p:cNvCxnSpPr>
          <p:nvPr/>
        </p:nvCxnSpPr>
        <p:spPr>
          <a:xfrm flipH="1">
            <a:off x="1497437" y="3934438"/>
            <a:ext cx="553672" cy="4362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05AD78B-E536-A773-80D7-935299A56A94}"/>
              </a:ext>
            </a:extLst>
          </p:cNvPr>
          <p:cNvCxnSpPr>
            <a:cxnSpLocks/>
            <a:stCxn id="4" idx="2"/>
            <a:endCxn id="8" idx="0"/>
          </p:cNvCxnSpPr>
          <p:nvPr/>
        </p:nvCxnSpPr>
        <p:spPr>
          <a:xfrm>
            <a:off x="2051109" y="3934438"/>
            <a:ext cx="473976" cy="4362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87BB109C-E17F-5F9D-AEC5-7706C2813FC6}"/>
              </a:ext>
            </a:extLst>
          </p:cNvPr>
          <p:cNvSpPr/>
          <p:nvPr/>
        </p:nvSpPr>
        <p:spPr>
          <a:xfrm>
            <a:off x="1040238" y="4370664"/>
            <a:ext cx="914398" cy="9144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Yes</a:t>
            </a:r>
          </a:p>
          <a:p>
            <a:pPr algn="ctr"/>
            <a:r>
              <a:rPr lang="en-US" dirty="0"/>
              <a:t>(target halts)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5CD8D6-C278-01FC-B4C3-F08AF6144913}"/>
              </a:ext>
            </a:extLst>
          </p:cNvPr>
          <p:cNvSpPr/>
          <p:nvPr/>
        </p:nvSpPr>
        <p:spPr>
          <a:xfrm>
            <a:off x="2067886" y="4370664"/>
            <a:ext cx="914398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No</a:t>
            </a:r>
          </a:p>
          <a:p>
            <a:pPr algn="ctr"/>
            <a:r>
              <a:rPr lang="en-US" dirty="0"/>
              <a:t>(target spins)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88EB027-2B88-C857-66AE-9C4105D1B931}"/>
              </a:ext>
            </a:extLst>
          </p:cNvPr>
          <p:cNvSpPr txBox="1"/>
          <p:nvPr/>
        </p:nvSpPr>
        <p:spPr>
          <a:xfrm>
            <a:off x="411059" y="5771625"/>
            <a:ext cx="36407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halts(ANY ARBITRARY PROGRAM)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B39346B-A434-29B1-151A-1D0FCE95664D}"/>
              </a:ext>
            </a:extLst>
          </p:cNvPr>
          <p:cNvSpPr txBox="1"/>
          <p:nvPr/>
        </p:nvSpPr>
        <p:spPr>
          <a:xfrm>
            <a:off x="4555440" y="3429000"/>
            <a:ext cx="351731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black_magic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if (halts(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black_magic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){ 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while(true){} //Spin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}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//Halt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2822C71-A58D-D9FF-052E-118B021993C8}"/>
              </a:ext>
            </a:extLst>
          </p:cNvPr>
          <p:cNvSpPr txBox="1"/>
          <p:nvPr/>
        </p:nvSpPr>
        <p:spPr>
          <a:xfrm>
            <a:off x="164566" y="2562513"/>
            <a:ext cx="1372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Assumption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95EF0ACC-97A3-BC21-4446-81A9C953BC4B}"/>
              </a:ext>
            </a:extLst>
          </p:cNvPr>
          <p:cNvSpPr/>
          <p:nvPr/>
        </p:nvSpPr>
        <p:spPr>
          <a:xfrm>
            <a:off x="8514310" y="2711492"/>
            <a:ext cx="3289000" cy="3597029"/>
          </a:xfrm>
          <a:prstGeom prst="roundRect">
            <a:avLst>
              <a:gd name="adj" fmla="val 9588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err="1"/>
              <a:t>Black_magic</a:t>
            </a:r>
            <a:endParaRPr lang="en-US" dirty="0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88DAEE44-65DD-AF92-FBE1-6BE6BFBCF944}"/>
              </a:ext>
            </a:extLst>
          </p:cNvPr>
          <p:cNvSpPr/>
          <p:nvPr/>
        </p:nvSpPr>
        <p:spPr>
          <a:xfrm>
            <a:off x="8585196" y="3126162"/>
            <a:ext cx="3101164" cy="2984017"/>
          </a:xfrm>
          <a:prstGeom prst="roundRect">
            <a:avLst>
              <a:gd name="adj" fmla="val 8921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839AEE99-9FD4-4DBE-6AA5-CB9C8BD9DBAC}"/>
              </a:ext>
            </a:extLst>
          </p:cNvPr>
          <p:cNvSpPr/>
          <p:nvPr/>
        </p:nvSpPr>
        <p:spPr>
          <a:xfrm>
            <a:off x="9076888" y="4950449"/>
            <a:ext cx="1127870" cy="52944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black_magic</a:t>
            </a:r>
            <a:r>
              <a:rPr lang="en-US" sz="1200" dirty="0"/>
              <a:t> halts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60912530-EDA4-8668-2221-9AE5D33C60EB}"/>
              </a:ext>
            </a:extLst>
          </p:cNvPr>
          <p:cNvSpPr/>
          <p:nvPr/>
        </p:nvSpPr>
        <p:spPr>
          <a:xfrm>
            <a:off x="10328935" y="4950450"/>
            <a:ext cx="1123291" cy="52944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Black_magic</a:t>
            </a:r>
            <a:r>
              <a:rPr lang="en-US" sz="1200" dirty="0"/>
              <a:t> spins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5F1998D5-DD57-8E2F-5914-30042C177315}"/>
              </a:ext>
            </a:extLst>
          </p:cNvPr>
          <p:cNvCxnSpPr>
            <a:cxnSpLocks/>
            <a:stCxn id="35" idx="2"/>
            <a:endCxn id="38" idx="0"/>
          </p:cNvCxnSpPr>
          <p:nvPr/>
        </p:nvCxnSpPr>
        <p:spPr>
          <a:xfrm flipH="1">
            <a:off x="9638533" y="5479898"/>
            <a:ext cx="2290" cy="26316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11EC2588-D334-42EC-7D0D-B492CBFD1282}"/>
              </a:ext>
            </a:extLst>
          </p:cNvPr>
          <p:cNvSpPr txBox="1"/>
          <p:nvPr/>
        </p:nvSpPr>
        <p:spPr>
          <a:xfrm>
            <a:off x="9395518" y="5743060"/>
            <a:ext cx="4860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spin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2CF3015-CFE8-017D-E13E-B0588F933A3B}"/>
              </a:ext>
            </a:extLst>
          </p:cNvPr>
          <p:cNvCxnSpPr>
            <a:cxnSpLocks/>
            <a:stCxn id="36" idx="2"/>
            <a:endCxn id="40" idx="0"/>
          </p:cNvCxnSpPr>
          <p:nvPr/>
        </p:nvCxnSpPr>
        <p:spPr>
          <a:xfrm>
            <a:off x="10890581" y="5479898"/>
            <a:ext cx="1007" cy="2767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E4735264-2C3D-7765-9EAE-4E3D80AF029E}"/>
              </a:ext>
            </a:extLst>
          </p:cNvPr>
          <p:cNvSpPr txBox="1"/>
          <p:nvPr/>
        </p:nvSpPr>
        <p:spPr>
          <a:xfrm>
            <a:off x="10646970" y="5756648"/>
            <a:ext cx="4892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halt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0D1A5D3F-100E-BD32-4035-545188EE8AB9}"/>
              </a:ext>
            </a:extLst>
          </p:cNvPr>
          <p:cNvCxnSpPr>
            <a:cxnSpLocks/>
            <a:stCxn id="45" idx="2"/>
            <a:endCxn id="35" idx="0"/>
          </p:cNvCxnSpPr>
          <p:nvPr/>
        </p:nvCxnSpPr>
        <p:spPr>
          <a:xfrm flipH="1">
            <a:off x="9640823" y="4479723"/>
            <a:ext cx="656214" cy="4707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63F5566D-A1FB-0374-22FD-ACDFC3258BFE}"/>
              </a:ext>
            </a:extLst>
          </p:cNvPr>
          <p:cNvCxnSpPr>
            <a:cxnSpLocks/>
            <a:stCxn id="45" idx="2"/>
            <a:endCxn id="36" idx="0"/>
          </p:cNvCxnSpPr>
          <p:nvPr/>
        </p:nvCxnSpPr>
        <p:spPr>
          <a:xfrm>
            <a:off x="10297037" y="4479723"/>
            <a:ext cx="593544" cy="4707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12489451-04C3-6C80-2B33-B6F3FCD58098}"/>
              </a:ext>
            </a:extLst>
          </p:cNvPr>
          <p:cNvSpPr/>
          <p:nvPr/>
        </p:nvSpPr>
        <p:spPr>
          <a:xfrm>
            <a:off x="9575797" y="3263783"/>
            <a:ext cx="1506275" cy="492205"/>
          </a:xfrm>
          <a:prstGeom prst="roundRect">
            <a:avLst>
              <a:gd name="adj" fmla="val 9588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err="1"/>
              <a:t>Black_magic</a:t>
            </a:r>
            <a:endParaRPr lang="en-US" dirty="0"/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A93AE07E-E019-EF20-47B9-CD987AA51FF2}"/>
              </a:ext>
            </a:extLst>
          </p:cNvPr>
          <p:cNvCxnSpPr>
            <a:cxnSpLocks/>
          </p:cNvCxnSpPr>
          <p:nvPr/>
        </p:nvCxnSpPr>
        <p:spPr>
          <a:xfrm>
            <a:off x="10275772" y="3739627"/>
            <a:ext cx="0" cy="15949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D96B6658-62BD-2249-383D-A7E09CD63D5F}"/>
              </a:ext>
            </a:extLst>
          </p:cNvPr>
          <p:cNvSpPr/>
          <p:nvPr/>
        </p:nvSpPr>
        <p:spPr>
          <a:xfrm>
            <a:off x="9772725" y="3934438"/>
            <a:ext cx="1048624" cy="545285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Halting Detector</a:t>
            </a:r>
          </a:p>
        </p:txBody>
      </p:sp>
    </p:spTree>
    <p:extLst>
      <p:ext uri="{BB962C8B-B14F-4D97-AF65-F5344CB8AC3E}">
        <p14:creationId xmlns:p14="http://schemas.microsoft.com/office/powerpoint/2010/main" val="1936428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4" grpId="0" animBg="1"/>
      <p:bldP spid="7" grpId="0" animBg="1"/>
      <p:bldP spid="8" grpId="0" animBg="1"/>
      <p:bldP spid="28" grpId="0"/>
      <p:bldP spid="29" grpId="0"/>
      <p:bldP spid="31" grpId="0"/>
      <p:bldP spid="32" grpId="0" animBg="1"/>
      <p:bldP spid="33" grpId="0" animBg="1"/>
      <p:bldP spid="35" grpId="0" animBg="1"/>
      <p:bldP spid="36" grpId="0" animBg="1"/>
      <p:bldP spid="38" grpId="0"/>
      <p:bldP spid="40" grpId="0"/>
      <p:bldP spid="43" grpId="0" animBg="1"/>
      <p:bldP spid="45" grpId="0" animBg="1"/>
    </p:bldLst>
  </p:timing>
</p:sld>
</file>

<file path=ppt/slides/slide24.xml><?xml version="1.0" encoding="utf-8"?>
<p:sld xmlns:a16="http://schemas.microsoft.com/office/drawing/2014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4B21-296C-EF5B-1D5C-E9B85C56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Who Cares?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D1693C3-03FC-DC5E-FBE5-AEA8B52B8304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The Halting Problem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8A0ED46-0FC9-63A6-8433-60071583DD45}"/>
              </a:ext>
            </a:extLst>
          </p:cNvPr>
          <p:cNvSpPr txBox="1"/>
          <p:nvPr/>
        </p:nvSpPr>
        <p:spPr>
          <a:xfrm>
            <a:off x="1158112" y="1579510"/>
            <a:ext cx="1034319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No halting decision procedure means no reachability decision procedure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1DC260-28BA-77DE-B49A-84A810DD5C0F}"/>
              </a:ext>
            </a:extLst>
          </p:cNvPr>
          <p:cNvSpPr txBox="1"/>
          <p:nvPr/>
        </p:nvSpPr>
        <p:spPr>
          <a:xfrm>
            <a:off x="916011" y="3005395"/>
            <a:ext cx="586229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1. int main(){</a:t>
            </a:r>
          </a:p>
          <a:p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2.    if (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my_function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()){</a:t>
            </a:r>
          </a:p>
          <a:p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3.       int * a = 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nullptr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4.       *a = 1;</a:t>
            </a:r>
          </a:p>
          <a:p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5.    }</a:t>
            </a:r>
            <a:b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6. }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989CAA7-D20F-F2C1-20B1-A314E0D1E35B}"/>
              </a:ext>
            </a:extLst>
          </p:cNvPr>
          <p:cNvSpPr/>
          <p:nvPr/>
        </p:nvSpPr>
        <p:spPr>
          <a:xfrm>
            <a:off x="3003257" y="3816991"/>
            <a:ext cx="2508308" cy="430887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black_magic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8EE508-9927-00E2-28E1-8913A86F938E}"/>
              </a:ext>
            </a:extLst>
          </p:cNvPr>
          <p:cNvSpPr txBox="1"/>
          <p:nvPr/>
        </p:nvSpPr>
        <p:spPr>
          <a:xfrm>
            <a:off x="6618913" y="3458401"/>
            <a:ext cx="53133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This program crashes if and only if it reaches line 4,</a:t>
            </a:r>
          </a:p>
          <a:p>
            <a:r>
              <a:rPr lang="en-US" dirty="0"/>
              <a:t>which depends on the result of a function call being</a:t>
            </a:r>
          </a:p>
          <a:p>
            <a:r>
              <a:rPr lang="en-US" dirty="0"/>
              <a:t>true</a:t>
            </a:r>
          </a:p>
        </p:txBody>
      </p:sp>
    </p:spTree>
    <p:extLst>
      <p:ext uri="{BB962C8B-B14F-4D97-AF65-F5344CB8AC3E}">
        <p14:creationId xmlns:p14="http://schemas.microsoft.com/office/powerpoint/2010/main" val="2528578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5.xml><?xml version="1.0" encoding="utf-8"?>
<p:sld xmlns:a16="http://schemas.microsoft.com/office/drawing/2014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4B21-296C-EF5B-1D5C-E9B85C56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Rice’s Theorem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D1693C3-03FC-DC5E-FBE5-AEA8B52B8304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The Halting Problem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8A0ED46-0FC9-63A6-8433-60071583DD45}"/>
              </a:ext>
            </a:extLst>
          </p:cNvPr>
          <p:cNvSpPr txBox="1"/>
          <p:nvPr/>
        </p:nvSpPr>
        <p:spPr>
          <a:xfrm>
            <a:off x="1158112" y="1579510"/>
            <a:ext cx="1034319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No halting decision procedure means no reachability decision procedure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1DC260-28BA-77DE-B49A-84A810DD5C0F}"/>
              </a:ext>
            </a:extLst>
          </p:cNvPr>
          <p:cNvSpPr txBox="1"/>
          <p:nvPr/>
        </p:nvSpPr>
        <p:spPr>
          <a:xfrm>
            <a:off x="916011" y="3005395"/>
            <a:ext cx="586229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1. int main(){</a:t>
            </a:r>
          </a:p>
          <a:p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2.    if (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my_function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()){</a:t>
            </a:r>
          </a:p>
          <a:p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3.       int * a = 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nullptr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4.       *a = 1;</a:t>
            </a:r>
          </a:p>
          <a:p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5.    }</a:t>
            </a:r>
            <a:b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6. }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989CAA7-D20F-F2C1-20B1-A314E0D1E35B}"/>
              </a:ext>
            </a:extLst>
          </p:cNvPr>
          <p:cNvSpPr/>
          <p:nvPr/>
        </p:nvSpPr>
        <p:spPr>
          <a:xfrm>
            <a:off x="3003257" y="3816991"/>
            <a:ext cx="2508308" cy="430887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black_magic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8EE508-9927-00E2-28E1-8913A86F938E}"/>
              </a:ext>
            </a:extLst>
          </p:cNvPr>
          <p:cNvSpPr txBox="1"/>
          <p:nvPr/>
        </p:nvSpPr>
        <p:spPr>
          <a:xfrm>
            <a:off x="6618913" y="3458401"/>
            <a:ext cx="53133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This program crashes if and only if it reaches line 4,</a:t>
            </a:r>
          </a:p>
          <a:p>
            <a:r>
              <a:rPr lang="en-US" dirty="0"/>
              <a:t>which depends on the result of a function call being</a:t>
            </a:r>
          </a:p>
          <a:p>
            <a:r>
              <a:rPr lang="en-US" dirty="0"/>
              <a:t>true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3B1FAB-FC4A-370C-AF28-68B3C390D898}"/>
              </a:ext>
            </a:extLst>
          </p:cNvPr>
          <p:cNvSpPr txBox="1"/>
          <p:nvPr/>
        </p:nvSpPr>
        <p:spPr>
          <a:xfrm>
            <a:off x="6853806" y="3112317"/>
            <a:ext cx="3826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Exhibits the behavior you care about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E48266B-AB30-66FE-A026-6F6E22A94411}"/>
              </a:ext>
            </a:extLst>
          </p:cNvPr>
          <p:cNvCxnSpPr/>
          <p:nvPr/>
        </p:nvCxnSpPr>
        <p:spPr>
          <a:xfrm>
            <a:off x="8070209" y="3657600"/>
            <a:ext cx="81373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983D970-61EB-C198-E712-3ACDA564E651}"/>
              </a:ext>
            </a:extLst>
          </p:cNvPr>
          <p:cNvCxnSpPr>
            <a:cxnSpLocks/>
          </p:cNvCxnSpPr>
          <p:nvPr/>
        </p:nvCxnSpPr>
        <p:spPr>
          <a:xfrm>
            <a:off x="2769765" y="4841846"/>
            <a:ext cx="139956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BBC45A3-7383-EB23-6E48-C3A0CE24A961}"/>
              </a:ext>
            </a:extLst>
          </p:cNvPr>
          <p:cNvSpPr txBox="1"/>
          <p:nvPr/>
        </p:nvSpPr>
        <p:spPr>
          <a:xfrm>
            <a:off x="3029824" y="5000839"/>
            <a:ext cx="26001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behavior you care about</a:t>
            </a:r>
          </a:p>
        </p:txBody>
      </p:sp>
    </p:spTree>
    <p:extLst>
      <p:ext uri="{BB962C8B-B14F-4D97-AF65-F5344CB8AC3E}">
        <p14:creationId xmlns:p14="http://schemas.microsoft.com/office/powerpoint/2010/main" val="48490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6.xml><?xml version="1.0" encoding="utf-8"?>
<p:sld xmlns:a16="http://schemas.microsoft.com/office/drawing/2014/main" xmlns:p14="http://schemas.microsoft.com/office/powerpoint/2010/main" xmlns:a14="http://schemas.microsoft.com/office/drawing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4B21-296C-EF5B-1D5C-E9B85C56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Rice’s Theorem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D1693C3-03FC-DC5E-FBE5-AEA8B52B8304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The Halting Problem</a:t>
            </a:r>
          </a:p>
        </p:txBody>
      </p:sp>
      <p:pic>
        <p:nvPicPr>
          <p:cNvPr id="5" name="sadTrombone">
            <a:hlinkClick r:id="" action="ppaction://media"/>
            <a:extLst>
              <a:ext uri="{FF2B5EF4-FFF2-40B4-BE49-F238E27FC236}">
                <a16:creationId xmlns:a16="http://schemas.microsoft.com/office/drawing/2014/main" id="{07B404A5-A332-766B-93DE-8504D7A740E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32498" y="3066703"/>
            <a:ext cx="3077461" cy="1859306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8375F98-EAAF-8DF1-2E2B-365CCDB9BEF1}"/>
              </a:ext>
            </a:extLst>
          </p:cNvPr>
          <p:cNvSpPr txBox="1">
            <a:spLocks/>
          </p:cNvSpPr>
          <p:nvPr/>
        </p:nvSpPr>
        <p:spPr>
          <a:xfrm>
            <a:off x="2314839" y="1729934"/>
            <a:ext cx="7886700" cy="527541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200" b="1" dirty="0"/>
              <a:t>“All non-trivial semantic properties of programs are undecidable”</a:t>
            </a:r>
          </a:p>
          <a:p>
            <a:pPr lvl="1" algn="ctr"/>
            <a:endParaRPr lang="en-US" dirty="0"/>
          </a:p>
        </p:txBody>
      </p:sp>
      <p:pic>
        <p:nvPicPr>
          <p:cNvPr id="13" name="Picture 2" descr="Image result for sad trombone">
            <a:extLst>
              <a:ext uri="{FF2B5EF4-FFF2-40B4-BE49-F238E27FC236}">
                <a16:creationId xmlns:a16="http://schemas.microsoft.com/office/drawing/2014/main" id="{E8560233-B500-7AAB-58C4-FD6807D1DE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64" t="23905" r="21569" b="20435"/>
          <a:stretch/>
        </p:blipFill>
        <p:spPr bwMode="auto">
          <a:xfrm>
            <a:off x="3941949" y="2296607"/>
            <a:ext cx="4177709" cy="3977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4623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7.xml><?xml version="1.0" encoding="utf-8"?>
<p:sld xmlns:a16="http://schemas.microsoft.com/office/drawing/2014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4B21-296C-EF5B-1D5C-E9B85C56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Limitations of Rice's Theorem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D1693C3-03FC-DC5E-FBE5-AEA8B52B8304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The Halting Problem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8375F98-EAAF-8DF1-2E2B-365CCDB9BEF1}"/>
              </a:ext>
            </a:extLst>
          </p:cNvPr>
          <p:cNvSpPr txBox="1">
            <a:spLocks/>
          </p:cNvSpPr>
          <p:nvPr/>
        </p:nvSpPr>
        <p:spPr>
          <a:xfrm>
            <a:off x="796430" y="1729934"/>
            <a:ext cx="10459834" cy="32993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b="1" dirty="0"/>
              <a:t>Rice’s Theorem is less catastrophic than you might expect for security:</a:t>
            </a:r>
          </a:p>
          <a:p>
            <a:r>
              <a:rPr lang="en-US" sz="2200" dirty="0"/>
              <a:t>A decision procedure is a pretty high bar</a:t>
            </a:r>
          </a:p>
          <a:p>
            <a:r>
              <a:rPr lang="en-US" sz="2200" dirty="0"/>
              <a:t>A Turing machine is actually not a perfect approximation of the computers we use!</a:t>
            </a:r>
          </a:p>
          <a:p>
            <a:endParaRPr lang="en-US" sz="2200" dirty="0"/>
          </a:p>
          <a:p>
            <a:pPr marL="0" indent="0">
              <a:buNone/>
            </a:pPr>
            <a:r>
              <a:rPr lang="en-US" sz="2200" dirty="0"/>
              <a:t>Despite these limitations, it is widely accepted that program analysis is </a:t>
            </a:r>
            <a:r>
              <a:rPr lang="en-US" sz="2200" b="1" u="sng" dirty="0"/>
              <a:t>always </a:t>
            </a:r>
            <a:r>
              <a:rPr lang="en-US" sz="2200" dirty="0"/>
              <a:t>approximate</a:t>
            </a:r>
          </a:p>
          <a:p>
            <a:r>
              <a:rPr lang="en-US" sz="2200" dirty="0"/>
              <a:t>We can’t be right all of the time</a:t>
            </a:r>
          </a:p>
          <a:p>
            <a:r>
              <a:rPr lang="en-US" sz="2200" dirty="0"/>
              <a:t>We can choose what types of errors we make</a:t>
            </a:r>
          </a:p>
        </p:txBody>
      </p:sp>
    </p:spTree>
    <p:extLst>
      <p:ext uri="{BB962C8B-B14F-4D97-AF65-F5344CB8AC3E}">
        <p14:creationId xmlns:p14="http://schemas.microsoft.com/office/powerpoint/2010/main" val="155882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</p:sld>
</file>

<file path=ppt/slides/slide28.xml><?xml version="1.0" encoding="utf-8"?>
<p:sld xmlns:a16="http://schemas.microsoft.com/office/drawing/2014/main" xmlns:adec="http://schemas.microsoft.com/office/drawing/2017/decorative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048" y="1020445"/>
            <a:ext cx="5094733" cy="1325563"/>
          </a:xfrm>
        </p:spPr>
        <p:txBody>
          <a:bodyPr>
            <a:noAutofit/>
          </a:bodyPr>
          <a:lstStyle/>
          <a:p>
            <a:r>
              <a:rPr lang="en-US" sz="3800" b="1" u="sng" dirty="0"/>
              <a:t>Today’s Roadmap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4D9D521-5948-D2D7-CA1A-70169ECBC9A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048" y="2368759"/>
            <a:ext cx="5442704" cy="2649571"/>
          </a:xfrm>
        </p:spPr>
        <p:txBody>
          <a:bodyPr wrap="square">
            <a:spAutoFit/>
          </a:bodyPr>
          <a:lstStyle/>
          <a:p>
            <a:r>
              <a:rPr lang="en-US" sz="3000" dirty="0"/>
              <a:t>Decidability</a:t>
            </a:r>
          </a:p>
          <a:p>
            <a:r>
              <a:rPr lang="en-US" sz="3000" dirty="0"/>
              <a:t>The Halting Problem</a:t>
            </a:r>
          </a:p>
          <a:p>
            <a:r>
              <a:rPr lang="en-US" sz="3000" dirty="0"/>
              <a:t>Categorizing Program Analyses</a:t>
            </a:r>
          </a:p>
          <a:p>
            <a:r>
              <a:rPr lang="en-US" sz="3000" dirty="0"/>
              <a:t>Soundness / Completeness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7EEEB32-7979-667B-6CC3-35465C4437B0}"/>
              </a:ext>
            </a:extLst>
          </p:cNvPr>
          <p:cNvSpPr/>
          <p:nvPr/>
        </p:nvSpPr>
        <p:spPr>
          <a:xfrm>
            <a:off x="529985" y="3800032"/>
            <a:ext cx="5322175" cy="545001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176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</p:sld>
</file>

<file path=ppt/slides/slide29.xml><?xml version="1.0" encoding="utf-8"?>
<p:sld xmlns:a16="http://schemas.microsoft.com/office/drawing/2014/main" xmlns:a14="http://schemas.microsoft.com/office/drawing/2010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4B21-296C-EF5B-1D5C-E9B85C56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393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Classifying Detectors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D1693C3-03FC-DC5E-FBE5-AEA8B52B8304}"/>
              </a:ext>
            </a:extLst>
          </p:cNvPr>
          <p:cNvSpPr txBox="1">
            <a:spLocks/>
          </p:cNvSpPr>
          <p:nvPr/>
        </p:nvSpPr>
        <p:spPr>
          <a:xfrm>
            <a:off x="7588" y="249049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Categorizing Program Analyses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61B3FA5-1343-6861-7EC8-B9FDD8E4F109}"/>
              </a:ext>
            </a:extLst>
          </p:cNvPr>
          <p:cNvSpPr txBox="1">
            <a:spLocks/>
          </p:cNvSpPr>
          <p:nvPr/>
        </p:nvSpPr>
        <p:spPr>
          <a:xfrm>
            <a:off x="628650" y="1603375"/>
            <a:ext cx="10545318" cy="52387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Abstractly: an analysis is a system to detect a phenomenon</a:t>
            </a:r>
          </a:p>
        </p:txBody>
      </p:sp>
      <p:pic>
        <p:nvPicPr>
          <p:cNvPr id="6" name="Picture 5" descr="A hand with a soap dispenser&#10;&#10;Description automatically generated">
            <a:extLst>
              <a:ext uri="{FF2B5EF4-FFF2-40B4-BE49-F238E27FC236}">
                <a16:creationId xmlns:a16="http://schemas.microsoft.com/office/drawing/2014/main" id="{9729E262-9E45-8751-3A14-D10BE16ACB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434" b="92075" l="1099" r="89011">
                        <a14:foregroundMark x1="7692" y1="43774" x2="1648" y2="45283"/>
                        <a14:foregroundMark x1="28571" y1="24528" x2="28571" y2="43396"/>
                        <a14:foregroundMark x1="26923" y1="51698" x2="45055" y2="47170"/>
                        <a14:foregroundMark x1="49451" y1="9811" x2="78022" y2="11321"/>
                        <a14:foregroundMark x1="78022" y1="11321" x2="58242" y2="10189"/>
                        <a14:foregroundMark x1="77473" y1="15094" x2="76923" y2="63019"/>
                        <a14:foregroundMark x1="76923" y1="63019" x2="75275" y2="69434"/>
                        <a14:foregroundMark x1="78571" y1="51698" x2="78571" y2="80000"/>
                        <a14:foregroundMark x1="78571" y1="80000" x2="52747" y2="89057"/>
                        <a14:foregroundMark x1="52747" y1="89057" x2="46154" y2="89057"/>
                        <a14:foregroundMark x1="38462" y1="52453" x2="35714" y2="82642"/>
                        <a14:foregroundMark x1="34066" y1="83396" x2="67582" y2="90189"/>
                        <a14:foregroundMark x1="67582" y1="90189" x2="78022" y2="86415"/>
                        <a14:foregroundMark x1="46154" y1="90943" x2="70879" y2="87170"/>
                        <a14:foregroundMark x1="46154" y1="90943" x2="35165" y2="84906"/>
                        <a14:foregroundMark x1="48901" y1="90943" x2="70330" y2="920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03157" y="2682304"/>
            <a:ext cx="1733792" cy="252447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4E7A00B-7CC1-6F07-C4B7-17CBF8652189}"/>
              </a:ext>
            </a:extLst>
          </p:cNvPr>
          <p:cNvSpPr txBox="1"/>
          <p:nvPr/>
        </p:nvSpPr>
        <p:spPr>
          <a:xfrm>
            <a:off x="3302000" y="5143281"/>
            <a:ext cx="5053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hand detector: when hand detected, emit soap</a:t>
            </a:r>
          </a:p>
        </p:txBody>
      </p:sp>
    </p:spTree>
    <p:extLst>
      <p:ext uri="{BB962C8B-B14F-4D97-AF65-F5344CB8AC3E}">
        <p14:creationId xmlns:p14="http://schemas.microsoft.com/office/powerpoint/2010/main" val="1139385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</p:sld>
</file>

<file path=ppt/slides/slide3.xml><?xml version="1.0" encoding="utf-8"?>
<p:sld xmlns:a16="http://schemas.microsoft.com/office/drawing/2014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77409-A881-CFAA-90E4-44688F97D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ABCAF-A8A5-0659-2983-32E719513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4786"/>
            <a:ext cx="12192000" cy="557951"/>
          </a:xfrm>
        </p:spPr>
        <p:txBody>
          <a:bodyPr>
            <a:normAutofit/>
          </a:bodyPr>
          <a:lstStyle/>
          <a:p>
            <a:r>
              <a:rPr dirty="0"/>
              <a:t>Last Time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84E23E47-C585-2653-6512-CC98262CB7CA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17151C1-0102-6624-7835-B3F536B7DECF}"/>
              </a:ext>
            </a:extLst>
          </p:cNvPr>
          <p:cNvSpPr txBox="1">
            <a:spLocks/>
          </p:cNvSpPr>
          <p:nvPr/>
        </p:nvSpPr>
        <p:spPr>
          <a:xfrm>
            <a:off x="0" y="459710"/>
            <a:ext cx="12192000" cy="5579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 i="1" dirty="0"/>
              <a:t>Memory Review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99F6C98-CD39-2BA2-D8F8-5810443A6958}"/>
              </a:ext>
            </a:extLst>
          </p:cNvPr>
          <p:cNvCxnSpPr>
            <a:cxnSpLocks/>
          </p:cNvCxnSpPr>
          <p:nvPr/>
        </p:nvCxnSpPr>
        <p:spPr>
          <a:xfrm>
            <a:off x="363747" y="566473"/>
            <a:ext cx="11464506" cy="859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0918E5B8-0833-6F55-5E0F-A98697320E55}"/>
              </a:ext>
            </a:extLst>
          </p:cNvPr>
          <p:cNvSpPr txBox="1">
            <a:spLocks/>
          </p:cNvSpPr>
          <p:nvPr/>
        </p:nvSpPr>
        <p:spPr>
          <a:xfrm>
            <a:off x="950413" y="1085997"/>
            <a:ext cx="9967520" cy="68293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The game of cat-and-mouse for remote code execution</a:t>
            </a:r>
            <a:endParaRPr lang="en-US" dirty="0"/>
          </a:p>
        </p:txBody>
      </p:sp>
      <p:pic>
        <p:nvPicPr>
          <p:cNvPr id="29" name="Picture 28" descr="Tom &amp; Jerry @ 85: Still a beloved classic">
            <a:extLst>
              <a:ext uri="{FF2B5EF4-FFF2-40B4-BE49-F238E27FC236}">
                <a16:creationId xmlns:a16="http://schemas.microsoft.com/office/drawing/2014/main" id="{5B913F54-79A1-CA04-052F-888DD44FC7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9389"/>
          <a:stretch>
            <a:fillRect/>
          </a:stretch>
        </p:blipFill>
        <p:spPr>
          <a:xfrm>
            <a:off x="3037880" y="1942256"/>
            <a:ext cx="2931697" cy="4349271"/>
          </a:xfrm>
          <a:prstGeom prst="rect">
            <a:avLst/>
          </a:prstGeom>
        </p:spPr>
      </p:pic>
      <p:pic>
        <p:nvPicPr>
          <p:cNvPr id="30" name="Picture 29" descr="Tom &amp; Jerry @ 85: Still a beloved classic">
            <a:extLst>
              <a:ext uri="{FF2B5EF4-FFF2-40B4-BE49-F238E27FC236}">
                <a16:creationId xmlns:a16="http://schemas.microsoft.com/office/drawing/2014/main" id="{17B4EF14-D5FF-F082-A2FF-F8E2475BDB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611"/>
          <a:stretch>
            <a:fillRect/>
          </a:stretch>
        </p:blipFill>
        <p:spPr>
          <a:xfrm>
            <a:off x="5969577" y="1942256"/>
            <a:ext cx="2860888" cy="4349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56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/>
    </mc:Choice>
    <mc:Fallback>
      <p:transition spd="slow" advClick="0"/>
    </mc:Fallback>
  </mc:AlternateContent>
</p:sld>
</file>

<file path=ppt/slides/slide30.xml><?xml version="1.0" encoding="utf-8"?>
<p:sld xmlns:a16="http://schemas.microsoft.com/office/drawing/2014/main" xmlns:a14="http://schemas.microsoft.com/office/drawing/2010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4B21-296C-EF5B-1D5C-E9B85C56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393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Classifying Detectors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D1693C3-03FC-DC5E-FBE5-AEA8B52B8304}"/>
              </a:ext>
            </a:extLst>
          </p:cNvPr>
          <p:cNvSpPr txBox="1">
            <a:spLocks/>
          </p:cNvSpPr>
          <p:nvPr/>
        </p:nvSpPr>
        <p:spPr>
          <a:xfrm>
            <a:off x="7588" y="249049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Categorizing Program Analyses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0B513A-F564-1ABC-1161-8E8AD4DCC394}"/>
              </a:ext>
            </a:extLst>
          </p:cNvPr>
          <p:cNvSpPr/>
          <p:nvPr/>
        </p:nvSpPr>
        <p:spPr>
          <a:xfrm>
            <a:off x="2825084" y="1986960"/>
            <a:ext cx="2991515" cy="240089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A hand with a soap dispenser&#10;&#10;Description automatically generated">
            <a:extLst>
              <a:ext uri="{FF2B5EF4-FFF2-40B4-BE49-F238E27FC236}">
                <a16:creationId xmlns:a16="http://schemas.microsoft.com/office/drawing/2014/main" id="{9729E262-9E45-8751-3A14-D10BE16ACB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434" b="92075" l="1099" r="89011">
                        <a14:foregroundMark x1="7692" y1="43774" x2="1648" y2="45283"/>
                        <a14:foregroundMark x1="28571" y1="24528" x2="28571" y2="43396"/>
                        <a14:foregroundMark x1="26923" y1="51698" x2="45055" y2="47170"/>
                        <a14:foregroundMark x1="49451" y1="9811" x2="78022" y2="11321"/>
                        <a14:foregroundMark x1="78022" y1="11321" x2="58242" y2="10189"/>
                        <a14:foregroundMark x1="77473" y1="15094" x2="76923" y2="63019"/>
                        <a14:foregroundMark x1="76923" y1="63019" x2="75275" y2="69434"/>
                        <a14:foregroundMark x1="78571" y1="51698" x2="78571" y2="80000"/>
                        <a14:foregroundMark x1="78571" y1="80000" x2="52747" y2="89057"/>
                        <a14:foregroundMark x1="52747" y1="89057" x2="46154" y2="89057"/>
                        <a14:foregroundMark x1="38462" y1="52453" x2="35714" y2="82642"/>
                        <a14:foregroundMark x1="34066" y1="83396" x2="67582" y2="90189"/>
                        <a14:foregroundMark x1="67582" y1="90189" x2="78022" y2="86415"/>
                        <a14:foregroundMark x1="46154" y1="90943" x2="70879" y2="87170"/>
                        <a14:foregroundMark x1="46154" y1="90943" x2="35165" y2="84906"/>
                        <a14:foregroundMark x1="48901" y1="90943" x2="70330" y2="920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99807" y="1986960"/>
            <a:ext cx="1733792" cy="25244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D926883-8866-8F51-6EDA-BC49B05B995E}"/>
              </a:ext>
            </a:extLst>
          </p:cNvPr>
          <p:cNvSpPr/>
          <p:nvPr/>
        </p:nvSpPr>
        <p:spPr>
          <a:xfrm>
            <a:off x="5816599" y="1986960"/>
            <a:ext cx="2991515" cy="240089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018573-B314-DE07-B2CB-FEBD6CA70354}"/>
              </a:ext>
            </a:extLst>
          </p:cNvPr>
          <p:cNvSpPr/>
          <p:nvPr/>
        </p:nvSpPr>
        <p:spPr>
          <a:xfrm>
            <a:off x="2825084" y="4380910"/>
            <a:ext cx="2991515" cy="240089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A0A93E-6C22-283A-9516-FF3BE1B4A169}"/>
              </a:ext>
            </a:extLst>
          </p:cNvPr>
          <p:cNvSpPr/>
          <p:nvPr/>
        </p:nvSpPr>
        <p:spPr>
          <a:xfrm>
            <a:off x="5816599" y="4380910"/>
            <a:ext cx="2991515" cy="240089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 descr="A hand reaching out to a silver soap dispenser&#10;&#10;Description automatically generated">
            <a:extLst>
              <a:ext uri="{FF2B5EF4-FFF2-40B4-BE49-F238E27FC236}">
                <a16:creationId xmlns:a16="http://schemas.microsoft.com/office/drawing/2014/main" id="{46894A83-0C66-CE5A-9B83-4393E73D5C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38" b="92075" l="0" r="89011">
                        <a14:foregroundMark x1="549" y1="45283" x2="29670" y2="47170"/>
                        <a14:foregroundMark x1="29670" y1="47170" x2="36813" y2="44906"/>
                        <a14:foregroundMark x1="47802" y1="9057" x2="75275" y2="6792"/>
                        <a14:foregroundMark x1="75275" y1="6792" x2="70879" y2="13585"/>
                        <a14:foregroundMark x1="43407" y1="87170" x2="80769" y2="83396"/>
                        <a14:foregroundMark x1="79670" y1="80755" x2="53297" y2="90943"/>
                        <a14:foregroundMark x1="53297" y1="90943" x2="52198" y2="90566"/>
                        <a14:foregroundMark x1="78571" y1="84151" x2="52198" y2="92075"/>
                        <a14:foregroundMark x1="52198" y1="92075" x2="35165" y2="86038"/>
                        <a14:foregroundMark x1="56044" y1="92075" x2="82418" y2="82642"/>
                        <a14:foregroundMark x1="82418" y1="82642" x2="81868" y2="81887"/>
                        <a14:foregroundMark x1="80220" y1="86792" x2="57692" y2="9132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65452" y="4434064"/>
            <a:ext cx="1733792" cy="2524477"/>
          </a:xfrm>
          <a:prstGeom prst="rect">
            <a:avLst/>
          </a:prstGeom>
        </p:spPr>
      </p:pic>
      <p:pic>
        <p:nvPicPr>
          <p:cNvPr id="13" name="Picture 12" descr="A silver automatic soap dispenser&#10;&#10;Description automatically generated">
            <a:extLst>
              <a:ext uri="{FF2B5EF4-FFF2-40B4-BE49-F238E27FC236}">
                <a16:creationId xmlns:a16="http://schemas.microsoft.com/office/drawing/2014/main" id="{68E00E6D-ADF6-5848-DF6B-F74A23CA1F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302" b="91698" l="9341" r="89011">
                        <a14:foregroundMark x1="43407" y1="9434" x2="68681" y2="9057"/>
                        <a14:foregroundMark x1="42857" y1="8679" x2="76923" y2="13208"/>
                        <a14:foregroundMark x1="74725" y1="10189" x2="65385" y2="9811"/>
                        <a14:foregroundMark x1="74176" y1="10943" x2="81319" y2="15849"/>
                        <a14:foregroundMark x1="77473" y1="30189" x2="77473" y2="73208"/>
                        <a14:foregroundMark x1="77473" y1="73208" x2="61538" y2="90189"/>
                        <a14:foregroundMark x1="61538" y1="90189" x2="49451" y2="87925"/>
                        <a14:foregroundMark x1="36264" y1="80377" x2="70879" y2="86415"/>
                        <a14:foregroundMark x1="70879" y1="86415" x2="56044" y2="9169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73937" y="4380910"/>
            <a:ext cx="1733792" cy="2524477"/>
          </a:xfrm>
          <a:prstGeom prst="rect">
            <a:avLst/>
          </a:prstGeom>
        </p:spPr>
      </p:pic>
      <p:pic>
        <p:nvPicPr>
          <p:cNvPr id="15" name="Picture 14" descr="A silver automatic soap dispenser&#10;&#10;Description automatically generated">
            <a:extLst>
              <a:ext uri="{FF2B5EF4-FFF2-40B4-BE49-F238E27FC236}">
                <a16:creationId xmlns:a16="http://schemas.microsoft.com/office/drawing/2014/main" id="{17C8E707-F425-3F5D-BE9D-3E0FD259A6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434" b="89811" l="9890" r="89560">
                        <a14:foregroundMark x1="46703" y1="11321" x2="29670" y2="26792"/>
                        <a14:foregroundMark x1="29670" y1="26792" x2="28571" y2="44906"/>
                        <a14:foregroundMark x1="46703" y1="9434" x2="69780" y2="10566"/>
                        <a14:foregroundMark x1="57143" y1="9434" x2="75824" y2="27925"/>
                        <a14:foregroundMark x1="75824" y1="27925" x2="76923" y2="82264"/>
                        <a14:foregroundMark x1="39011" y1="20755" x2="36264" y2="7849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25469" y="1974850"/>
            <a:ext cx="1733792" cy="2524477"/>
          </a:xfrm>
          <a:prstGeom prst="rect">
            <a:avLst/>
          </a:prstGeom>
        </p:spPr>
      </p:pic>
      <p:grpSp>
        <p:nvGrpSpPr>
          <p:cNvPr id="59" name="Group 58">
            <a:extLst>
              <a:ext uri="{FF2B5EF4-FFF2-40B4-BE49-F238E27FC236}">
                <a16:creationId xmlns:a16="http://schemas.microsoft.com/office/drawing/2014/main" id="{E539FF7A-DB8F-01F4-53A2-9BC54CB512E0}"/>
              </a:ext>
            </a:extLst>
          </p:cNvPr>
          <p:cNvGrpSpPr/>
          <p:nvPr/>
        </p:nvGrpSpPr>
        <p:grpSpPr>
          <a:xfrm>
            <a:off x="3822700" y="1345252"/>
            <a:ext cx="1060450" cy="639207"/>
            <a:chOff x="3822700" y="1154752"/>
            <a:chExt cx="1060450" cy="639207"/>
          </a:xfrm>
        </p:grpSpPr>
        <p:sp>
          <p:nvSpPr>
            <p:cNvPr id="4" name="Content Placeholder 2">
              <a:extLst>
                <a:ext uri="{FF2B5EF4-FFF2-40B4-BE49-F238E27FC236}">
                  <a16:creationId xmlns:a16="http://schemas.microsoft.com/office/drawing/2014/main" id="{C61B3FA5-1343-6861-7EC8-B9FDD8E4F109}"/>
                </a:ext>
              </a:extLst>
            </p:cNvPr>
            <p:cNvSpPr txBox="1">
              <a:spLocks/>
            </p:cNvSpPr>
            <p:nvPr/>
          </p:nvSpPr>
          <p:spPr>
            <a:xfrm>
              <a:off x="3822700" y="1154752"/>
              <a:ext cx="1060450" cy="523875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b="1" dirty="0"/>
                <a:t>TRUE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BAB3654-7E7F-C81F-34ED-4A686FA12E4B}"/>
                </a:ext>
              </a:extLst>
            </p:cNvPr>
            <p:cNvSpPr txBox="1"/>
            <p:nvPr/>
          </p:nvSpPr>
          <p:spPr>
            <a:xfrm>
              <a:off x="3915690" y="1424627"/>
              <a:ext cx="8744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correct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0AC0F25B-9379-14DB-B246-E4264D3EC216}"/>
              </a:ext>
            </a:extLst>
          </p:cNvPr>
          <p:cNvGrpSpPr/>
          <p:nvPr/>
        </p:nvGrpSpPr>
        <p:grpSpPr>
          <a:xfrm>
            <a:off x="6718300" y="1345252"/>
            <a:ext cx="1060450" cy="639207"/>
            <a:chOff x="6718300" y="1161102"/>
            <a:chExt cx="1060450" cy="639207"/>
          </a:xfrm>
        </p:grpSpPr>
        <p:sp>
          <p:nvSpPr>
            <p:cNvPr id="51" name="Content Placeholder 2">
              <a:extLst>
                <a:ext uri="{FF2B5EF4-FFF2-40B4-BE49-F238E27FC236}">
                  <a16:creationId xmlns:a16="http://schemas.microsoft.com/office/drawing/2014/main" id="{A22C7631-ACE3-3981-D0A1-4C2CF79CD952}"/>
                </a:ext>
              </a:extLst>
            </p:cNvPr>
            <p:cNvSpPr txBox="1">
              <a:spLocks/>
            </p:cNvSpPr>
            <p:nvPr/>
          </p:nvSpPr>
          <p:spPr>
            <a:xfrm>
              <a:off x="6718300" y="1161102"/>
              <a:ext cx="1060450" cy="523875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b="1" dirty="0"/>
                <a:t>False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0FE737D-B96C-6EF5-564D-7ABAEB50CAF1}"/>
                </a:ext>
              </a:extLst>
            </p:cNvPr>
            <p:cNvSpPr txBox="1"/>
            <p:nvPr/>
          </p:nvSpPr>
          <p:spPr>
            <a:xfrm>
              <a:off x="6845979" y="1430977"/>
              <a:ext cx="8050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wrong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6513C43-C167-DB20-BB35-6D11DD139020}"/>
              </a:ext>
            </a:extLst>
          </p:cNvPr>
          <p:cNvGrpSpPr/>
          <p:nvPr/>
        </p:nvGrpSpPr>
        <p:grpSpPr>
          <a:xfrm>
            <a:off x="1130300" y="2730098"/>
            <a:ext cx="1760886" cy="639207"/>
            <a:chOff x="1130300" y="2584048"/>
            <a:chExt cx="1760886" cy="639207"/>
          </a:xfrm>
        </p:grpSpPr>
        <p:sp>
          <p:nvSpPr>
            <p:cNvPr id="53" name="Content Placeholder 2">
              <a:extLst>
                <a:ext uri="{FF2B5EF4-FFF2-40B4-BE49-F238E27FC236}">
                  <a16:creationId xmlns:a16="http://schemas.microsoft.com/office/drawing/2014/main" id="{0AFE8AF0-EFF0-7FEA-6965-F2704D421DCA}"/>
                </a:ext>
              </a:extLst>
            </p:cNvPr>
            <p:cNvSpPr txBox="1">
              <a:spLocks/>
            </p:cNvSpPr>
            <p:nvPr/>
          </p:nvSpPr>
          <p:spPr>
            <a:xfrm>
              <a:off x="1130300" y="2584048"/>
              <a:ext cx="1760886" cy="523875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b="1" dirty="0"/>
                <a:t>POSITIVE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6F2472D-ACF3-873D-48A6-02EF60928248}"/>
                </a:ext>
              </a:extLst>
            </p:cNvPr>
            <p:cNvSpPr txBox="1"/>
            <p:nvPr/>
          </p:nvSpPr>
          <p:spPr>
            <a:xfrm>
              <a:off x="1393337" y="2853923"/>
              <a:ext cx="11414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“present”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F871A851-F228-1585-63CC-3CB881DBB0DB}"/>
              </a:ext>
            </a:extLst>
          </p:cNvPr>
          <p:cNvGrpSpPr/>
          <p:nvPr/>
        </p:nvGrpSpPr>
        <p:grpSpPr>
          <a:xfrm>
            <a:off x="1028700" y="5124048"/>
            <a:ext cx="1760886" cy="639207"/>
            <a:chOff x="1028700" y="4977998"/>
            <a:chExt cx="1760886" cy="639207"/>
          </a:xfrm>
        </p:grpSpPr>
        <p:sp>
          <p:nvSpPr>
            <p:cNvPr id="55" name="Content Placeholder 2">
              <a:extLst>
                <a:ext uri="{FF2B5EF4-FFF2-40B4-BE49-F238E27FC236}">
                  <a16:creationId xmlns:a16="http://schemas.microsoft.com/office/drawing/2014/main" id="{56B33523-775D-E357-C5B2-E7C0DDF0EC94}"/>
                </a:ext>
              </a:extLst>
            </p:cNvPr>
            <p:cNvSpPr txBox="1">
              <a:spLocks/>
            </p:cNvSpPr>
            <p:nvPr/>
          </p:nvSpPr>
          <p:spPr>
            <a:xfrm>
              <a:off x="1028700" y="4977998"/>
              <a:ext cx="1760886" cy="523875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b="1" dirty="0"/>
                <a:t>NEGATIVE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401CE91-5FD5-AD6E-9520-4B45A287602A}"/>
                </a:ext>
              </a:extLst>
            </p:cNvPr>
            <p:cNvSpPr txBox="1"/>
            <p:nvPr/>
          </p:nvSpPr>
          <p:spPr>
            <a:xfrm>
              <a:off x="1388966" y="5247873"/>
              <a:ext cx="10719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“absent”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118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</p:sld>
</file>

<file path=ppt/slides/slide31.xml><?xml version="1.0" encoding="utf-8"?>
<p:sld xmlns:a16="http://schemas.microsoft.com/office/drawing/2014/main" xmlns:a14="http://schemas.microsoft.com/office/drawing/2010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4B21-296C-EF5B-1D5C-E9B85C56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393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Types of Analysis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D1693C3-03FC-DC5E-FBE5-AEA8B52B8304}"/>
              </a:ext>
            </a:extLst>
          </p:cNvPr>
          <p:cNvSpPr txBox="1">
            <a:spLocks/>
          </p:cNvSpPr>
          <p:nvPr/>
        </p:nvSpPr>
        <p:spPr>
          <a:xfrm>
            <a:off x="7588" y="249049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Categorizing Program Analyses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8375F98-EAAF-8DF1-2E2B-365CCDB9BEF1}"/>
              </a:ext>
            </a:extLst>
          </p:cNvPr>
          <p:cNvSpPr txBox="1">
            <a:spLocks/>
          </p:cNvSpPr>
          <p:nvPr/>
        </p:nvSpPr>
        <p:spPr>
          <a:xfrm>
            <a:off x="531876" y="1729934"/>
            <a:ext cx="11128248" cy="7017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b="1" dirty="0"/>
              <a:t>In order to determine the properties of a given program analysis, let’s frame it as a detector</a:t>
            </a:r>
            <a:endParaRPr lang="en-US" sz="2200" dirty="0"/>
          </a:p>
        </p:txBody>
      </p:sp>
      <p:pic>
        <p:nvPicPr>
          <p:cNvPr id="4" name="Picture 2" descr="When a Guarantee Is Meaningless, Trust Diminishes">
            <a:extLst>
              <a:ext uri="{FF2B5EF4-FFF2-40B4-BE49-F238E27FC236}">
                <a16:creationId xmlns:a16="http://schemas.microsoft.com/office/drawing/2014/main" id="{E584FA90-1593-8285-E814-DC49845B9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3483" y="3595331"/>
            <a:ext cx="1636356" cy="1636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56F6356-9DAA-4293-A710-531CEFA8B0BF}"/>
              </a:ext>
            </a:extLst>
          </p:cNvPr>
          <p:cNvSpPr/>
          <p:nvPr/>
        </p:nvSpPr>
        <p:spPr>
          <a:xfrm>
            <a:off x="4970560" y="3849098"/>
            <a:ext cx="2181137" cy="91440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Analysis Engine</a:t>
            </a:r>
          </a:p>
          <a:p>
            <a:pPr algn="ctr"/>
            <a:r>
              <a:rPr lang="en-US" dirty="0"/>
              <a:t>(property detector program)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A09660-B1C6-F630-3EAB-FA0FEA58A2A5}"/>
              </a:ext>
            </a:extLst>
          </p:cNvPr>
          <p:cNvSpPr/>
          <p:nvPr/>
        </p:nvSpPr>
        <p:spPr>
          <a:xfrm>
            <a:off x="4970560" y="2431665"/>
            <a:ext cx="2181137" cy="91440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Analysis Target</a:t>
            </a:r>
          </a:p>
          <a:p>
            <a:pPr algn="ctr"/>
            <a:r>
              <a:rPr lang="en-US" dirty="0"/>
              <a:t>(arbitrary program)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63F6425-9E59-FA7A-3673-FAB687A89D90}"/>
              </a:ext>
            </a:extLst>
          </p:cNvPr>
          <p:cNvCxnSpPr>
            <a:cxnSpLocks/>
            <a:stCxn id="5" idx="2"/>
            <a:endCxn id="10" idx="0"/>
          </p:cNvCxnSpPr>
          <p:nvPr/>
        </p:nvCxnSpPr>
        <p:spPr>
          <a:xfrm flipH="1">
            <a:off x="4819560" y="4763498"/>
            <a:ext cx="1241569" cy="7717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BBCD9CF-501F-538D-61D9-4344D3F43D0A}"/>
              </a:ext>
            </a:extLst>
          </p:cNvPr>
          <p:cNvCxnSpPr>
            <a:cxnSpLocks/>
            <a:stCxn id="5" idx="2"/>
            <a:endCxn id="11" idx="0"/>
          </p:cNvCxnSpPr>
          <p:nvPr/>
        </p:nvCxnSpPr>
        <p:spPr>
          <a:xfrm>
            <a:off x="6061129" y="4763498"/>
            <a:ext cx="1384184" cy="7717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F42E0FFA-AD6C-E3B4-36D8-1E81D4741862}"/>
              </a:ext>
            </a:extLst>
          </p:cNvPr>
          <p:cNvSpPr/>
          <p:nvPr/>
        </p:nvSpPr>
        <p:spPr>
          <a:xfrm>
            <a:off x="3980661" y="5535285"/>
            <a:ext cx="1677798" cy="9144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Yes</a:t>
            </a:r>
          </a:p>
          <a:p>
            <a:pPr algn="ctr"/>
            <a:r>
              <a:rPr lang="en-US" dirty="0"/>
              <a:t>(property present)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75B1226-1503-1981-634A-F114CF39F4FE}"/>
              </a:ext>
            </a:extLst>
          </p:cNvPr>
          <p:cNvSpPr/>
          <p:nvPr/>
        </p:nvSpPr>
        <p:spPr>
          <a:xfrm>
            <a:off x="6606414" y="5535285"/>
            <a:ext cx="1677798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No</a:t>
            </a:r>
          </a:p>
          <a:p>
            <a:pPr algn="ctr"/>
            <a:r>
              <a:rPr lang="en-US" dirty="0"/>
              <a:t>(property is not present)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3712DE7-6977-724F-2A97-A3E2F5918E2F}"/>
              </a:ext>
            </a:extLst>
          </p:cNvPr>
          <p:cNvCxnSpPr>
            <a:cxnSpLocks/>
            <a:stCxn id="6" idx="2"/>
            <a:endCxn id="5" idx="0"/>
          </p:cNvCxnSpPr>
          <p:nvPr/>
        </p:nvCxnSpPr>
        <p:spPr>
          <a:xfrm>
            <a:off x="6061129" y="3346065"/>
            <a:ext cx="0" cy="5030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E682D99-D47A-D804-AAB5-237A8F950347}"/>
              </a:ext>
            </a:extLst>
          </p:cNvPr>
          <p:cNvSpPr txBox="1"/>
          <p:nvPr/>
        </p:nvSpPr>
        <p:spPr>
          <a:xfrm>
            <a:off x="8549640" y="3666744"/>
            <a:ext cx="28722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Note: we can detect bad </a:t>
            </a:r>
          </a:p>
          <a:p>
            <a:r>
              <a:rPr lang="en-US" b="1" i="1" dirty="0"/>
              <a:t>behavior or good behavior</a:t>
            </a:r>
          </a:p>
        </p:txBody>
      </p:sp>
      <p:sp>
        <p:nvSpPr>
          <p:cNvPr id="14" name="Cross 13">
            <a:extLst>
              <a:ext uri="{FF2B5EF4-FFF2-40B4-BE49-F238E27FC236}">
                <a16:creationId xmlns:a16="http://schemas.microsoft.com/office/drawing/2014/main" id="{0B574B02-E7A4-3CC8-0B06-0A928087F4FD}"/>
              </a:ext>
            </a:extLst>
          </p:cNvPr>
          <p:cNvSpPr/>
          <p:nvPr/>
        </p:nvSpPr>
        <p:spPr>
          <a:xfrm rot="2678244">
            <a:off x="3352595" y="3682151"/>
            <a:ext cx="1427854" cy="1462715"/>
          </a:xfrm>
          <a:prstGeom prst="plus">
            <a:avLst>
              <a:gd name="adj" fmla="val 44139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758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2.xml><?xml version="1.0" encoding="utf-8"?>
<p:sld xmlns:a16="http://schemas.microsoft.com/office/drawing/2014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4B21-296C-EF5B-1D5C-E9B85C56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393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Classifying Errors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D1693C3-03FC-DC5E-FBE5-AEA8B52B8304}"/>
              </a:ext>
            </a:extLst>
          </p:cNvPr>
          <p:cNvSpPr txBox="1">
            <a:spLocks/>
          </p:cNvSpPr>
          <p:nvPr/>
        </p:nvSpPr>
        <p:spPr>
          <a:xfrm>
            <a:off x="7588" y="249049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Categorizing Program Analyses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676F2B7-95CA-55F9-6B31-D39F6A99DFC8}"/>
              </a:ext>
            </a:extLst>
          </p:cNvPr>
          <p:cNvSpPr/>
          <p:nvPr/>
        </p:nvSpPr>
        <p:spPr>
          <a:xfrm>
            <a:off x="1059785" y="1701210"/>
            <a:ext cx="2434760" cy="18770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6852745-6D91-F7CC-874A-0EB25D38C614}"/>
              </a:ext>
            </a:extLst>
          </p:cNvPr>
          <p:cNvSpPr/>
          <p:nvPr/>
        </p:nvSpPr>
        <p:spPr>
          <a:xfrm>
            <a:off x="3499105" y="1701210"/>
            <a:ext cx="2343911" cy="18770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918D795-130A-87C9-67BF-B06D7EC9F0BC}"/>
              </a:ext>
            </a:extLst>
          </p:cNvPr>
          <p:cNvSpPr/>
          <p:nvPr/>
        </p:nvSpPr>
        <p:spPr>
          <a:xfrm>
            <a:off x="1073959" y="3584381"/>
            <a:ext cx="2434760" cy="21158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F9CED9F-8CCC-0092-8309-070919416B22}"/>
              </a:ext>
            </a:extLst>
          </p:cNvPr>
          <p:cNvSpPr/>
          <p:nvPr/>
        </p:nvSpPr>
        <p:spPr>
          <a:xfrm>
            <a:off x="3513280" y="3584381"/>
            <a:ext cx="2343912" cy="21158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679C3DA-BD98-AD4C-414C-D36F3B28AB62}"/>
              </a:ext>
            </a:extLst>
          </p:cNvPr>
          <p:cNvSpPr txBox="1"/>
          <p:nvPr/>
        </p:nvSpPr>
        <p:spPr>
          <a:xfrm>
            <a:off x="134754" y="2339908"/>
            <a:ext cx="955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Positive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44A998A-0233-B051-0C5B-0F3C75FED23A}"/>
              </a:ext>
            </a:extLst>
          </p:cNvPr>
          <p:cNvSpPr txBox="1"/>
          <p:nvPr/>
        </p:nvSpPr>
        <p:spPr>
          <a:xfrm>
            <a:off x="53234" y="4052101"/>
            <a:ext cx="1076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Negative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6CC4226-1173-9204-D182-E4AD2A5175A4}"/>
              </a:ext>
            </a:extLst>
          </p:cNvPr>
          <p:cNvSpPr txBox="1"/>
          <p:nvPr/>
        </p:nvSpPr>
        <p:spPr>
          <a:xfrm>
            <a:off x="2222275" y="1054681"/>
            <a:ext cx="612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True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55D2389-23E3-BBB8-15E9-B73B75F5F86B}"/>
              </a:ext>
            </a:extLst>
          </p:cNvPr>
          <p:cNvSpPr txBox="1"/>
          <p:nvPr/>
        </p:nvSpPr>
        <p:spPr>
          <a:xfrm>
            <a:off x="4728938" y="1086302"/>
            <a:ext cx="697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False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9420375-2CE1-27F9-9633-0A2199EF679A}"/>
              </a:ext>
            </a:extLst>
          </p:cNvPr>
          <p:cNvSpPr txBox="1"/>
          <p:nvPr/>
        </p:nvSpPr>
        <p:spPr>
          <a:xfrm>
            <a:off x="1189439" y="1933016"/>
            <a:ext cx="2150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Has report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4892723-FF4B-DC0F-327B-5A79056ACEF2}"/>
              </a:ext>
            </a:extLst>
          </p:cNvPr>
          <p:cNvSpPr txBox="1"/>
          <p:nvPr/>
        </p:nvSpPr>
        <p:spPr>
          <a:xfrm>
            <a:off x="1680249" y="2235307"/>
            <a:ext cx="1098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Has bug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9978DD6-BD85-C76D-768F-4F64EB5822A5}"/>
              </a:ext>
            </a:extLst>
          </p:cNvPr>
          <p:cNvSpPr txBox="1"/>
          <p:nvPr/>
        </p:nvSpPr>
        <p:spPr>
          <a:xfrm>
            <a:off x="1433202" y="3870912"/>
            <a:ext cx="1524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No report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75D60C7-43EE-A7A5-743C-F4E567C732FA}"/>
              </a:ext>
            </a:extLst>
          </p:cNvPr>
          <p:cNvSpPr txBox="1"/>
          <p:nvPr/>
        </p:nvSpPr>
        <p:spPr>
          <a:xfrm>
            <a:off x="1678711" y="4102802"/>
            <a:ext cx="999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No bug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5708BBB-BCB9-EFF6-3493-8838DDEBA478}"/>
              </a:ext>
            </a:extLst>
          </p:cNvPr>
          <p:cNvSpPr txBox="1"/>
          <p:nvPr/>
        </p:nvSpPr>
        <p:spPr>
          <a:xfrm>
            <a:off x="3874544" y="2178651"/>
            <a:ext cx="1138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No bug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33BC22-FC54-FFBB-BF63-19358E86CE93}"/>
              </a:ext>
            </a:extLst>
          </p:cNvPr>
          <p:cNvSpPr txBox="1"/>
          <p:nvPr/>
        </p:nvSpPr>
        <p:spPr>
          <a:xfrm>
            <a:off x="3771010" y="1912098"/>
            <a:ext cx="1470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Has report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6C09A5E-4714-E91D-247B-EDAAD47A5417}"/>
              </a:ext>
            </a:extLst>
          </p:cNvPr>
          <p:cNvSpPr txBox="1"/>
          <p:nvPr/>
        </p:nvSpPr>
        <p:spPr>
          <a:xfrm>
            <a:off x="3539159" y="3897311"/>
            <a:ext cx="1948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No report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C2C432F-4612-F73C-DB6C-405509CB38CB}"/>
              </a:ext>
            </a:extLst>
          </p:cNvPr>
          <p:cNvSpPr txBox="1"/>
          <p:nvPr/>
        </p:nvSpPr>
        <p:spPr>
          <a:xfrm>
            <a:off x="3881023" y="4173794"/>
            <a:ext cx="1233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Has bug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D205834A-21FF-8D6E-E24B-6794A6DECA18}"/>
              </a:ext>
            </a:extLst>
          </p:cNvPr>
          <p:cNvSpPr/>
          <p:nvPr/>
        </p:nvSpPr>
        <p:spPr>
          <a:xfrm>
            <a:off x="1125821" y="1801328"/>
            <a:ext cx="4731372" cy="1673392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F3FEEF-FD6D-CDEF-FE2B-976F03EA6268}"/>
              </a:ext>
            </a:extLst>
          </p:cNvPr>
          <p:cNvSpPr txBox="1"/>
          <p:nvPr/>
        </p:nvSpPr>
        <p:spPr>
          <a:xfrm>
            <a:off x="178898" y="2625296"/>
            <a:ext cx="791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5"/>
                </a:solidFill>
              </a:rPr>
              <a:t>report</a:t>
            </a:r>
          </a:p>
          <a:p>
            <a:pPr algn="ctr"/>
            <a:r>
              <a:rPr lang="en-US" dirty="0">
                <a:solidFill>
                  <a:schemeClr val="accent5"/>
                </a:solidFill>
              </a:rPr>
              <a:t>bug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687E9BF5-6F87-E004-6868-9C52664E7E02}"/>
              </a:ext>
            </a:extLst>
          </p:cNvPr>
          <p:cNvSpPr/>
          <p:nvPr/>
        </p:nvSpPr>
        <p:spPr>
          <a:xfrm>
            <a:off x="1125820" y="3586276"/>
            <a:ext cx="4863480" cy="1982960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EEB6ACE-4E98-5CEA-F600-CF9EB6908A55}"/>
              </a:ext>
            </a:extLst>
          </p:cNvPr>
          <p:cNvSpPr txBox="1"/>
          <p:nvPr/>
        </p:nvSpPr>
        <p:spPr>
          <a:xfrm>
            <a:off x="167329" y="4291322"/>
            <a:ext cx="8995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5"/>
                </a:solidFill>
              </a:rPr>
              <a:t>No bug</a:t>
            </a:r>
          </a:p>
          <a:p>
            <a:pPr algn="ctr"/>
            <a:r>
              <a:rPr lang="en-US" dirty="0">
                <a:solidFill>
                  <a:schemeClr val="accent5"/>
                </a:solidFill>
              </a:rPr>
              <a:t>report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54BF5E53-7D26-01C2-C88B-89DF24EF0441}"/>
              </a:ext>
            </a:extLst>
          </p:cNvPr>
          <p:cNvSpPr/>
          <p:nvPr/>
        </p:nvSpPr>
        <p:spPr>
          <a:xfrm>
            <a:off x="1155278" y="1812670"/>
            <a:ext cx="2263467" cy="3798144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5F7A45C-A19F-2CF7-D564-18707FB65339}"/>
              </a:ext>
            </a:extLst>
          </p:cNvPr>
          <p:cNvSpPr txBox="1"/>
          <p:nvPr/>
        </p:nvSpPr>
        <p:spPr>
          <a:xfrm>
            <a:off x="1581683" y="1331292"/>
            <a:ext cx="1969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Analysis is correct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DA7715B8-85C4-9B83-DEC5-562C1B267507}"/>
              </a:ext>
            </a:extLst>
          </p:cNvPr>
          <p:cNvSpPr/>
          <p:nvPr/>
        </p:nvSpPr>
        <p:spPr>
          <a:xfrm>
            <a:off x="3628724" y="1812670"/>
            <a:ext cx="2096560" cy="3756566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6C0E4D2-356A-9525-70C3-0C10526B5CFA}"/>
              </a:ext>
            </a:extLst>
          </p:cNvPr>
          <p:cNvSpPr txBox="1"/>
          <p:nvPr/>
        </p:nvSpPr>
        <p:spPr>
          <a:xfrm>
            <a:off x="4089227" y="1334916"/>
            <a:ext cx="1900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Analysis is wrong</a:t>
            </a:r>
          </a:p>
        </p:txBody>
      </p:sp>
      <p:sp>
        <p:nvSpPr>
          <p:cNvPr id="41" name="Smiley Face 40">
            <a:extLst>
              <a:ext uri="{FF2B5EF4-FFF2-40B4-BE49-F238E27FC236}">
                <a16:creationId xmlns:a16="http://schemas.microsoft.com/office/drawing/2014/main" id="{09228EC2-C912-E1E6-6618-7FCEE1F8E6EA}"/>
              </a:ext>
            </a:extLst>
          </p:cNvPr>
          <p:cNvSpPr/>
          <p:nvPr/>
        </p:nvSpPr>
        <p:spPr>
          <a:xfrm>
            <a:off x="1967782" y="2666873"/>
            <a:ext cx="593748" cy="574763"/>
          </a:xfrm>
          <a:prstGeom prst="smileyF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Smiley Face 41">
            <a:extLst>
              <a:ext uri="{FF2B5EF4-FFF2-40B4-BE49-F238E27FC236}">
                <a16:creationId xmlns:a16="http://schemas.microsoft.com/office/drawing/2014/main" id="{D465E130-23B0-B0E4-86E1-37E5279AA082}"/>
              </a:ext>
            </a:extLst>
          </p:cNvPr>
          <p:cNvSpPr/>
          <p:nvPr/>
        </p:nvSpPr>
        <p:spPr>
          <a:xfrm>
            <a:off x="1937395" y="4617219"/>
            <a:ext cx="593748" cy="574763"/>
          </a:xfrm>
          <a:prstGeom prst="smileyFac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Smiley Face 42">
            <a:extLst>
              <a:ext uri="{FF2B5EF4-FFF2-40B4-BE49-F238E27FC236}">
                <a16:creationId xmlns:a16="http://schemas.microsoft.com/office/drawing/2014/main" id="{0A68B8BC-A920-70C0-747B-5B4686D04E1D}"/>
              </a:ext>
            </a:extLst>
          </p:cNvPr>
          <p:cNvSpPr/>
          <p:nvPr/>
        </p:nvSpPr>
        <p:spPr>
          <a:xfrm>
            <a:off x="4264755" y="2661081"/>
            <a:ext cx="593748" cy="574763"/>
          </a:xfrm>
          <a:prstGeom prst="smileyFace">
            <a:avLst>
              <a:gd name="adj" fmla="val -4653"/>
            </a:avLst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Smiley Face 43">
            <a:extLst>
              <a:ext uri="{FF2B5EF4-FFF2-40B4-BE49-F238E27FC236}">
                <a16:creationId xmlns:a16="http://schemas.microsoft.com/office/drawing/2014/main" id="{81394CBF-9396-0BB6-F276-1CDD1BC8A180}"/>
              </a:ext>
            </a:extLst>
          </p:cNvPr>
          <p:cNvSpPr/>
          <p:nvPr/>
        </p:nvSpPr>
        <p:spPr>
          <a:xfrm>
            <a:off x="4219695" y="4642910"/>
            <a:ext cx="593748" cy="574763"/>
          </a:xfrm>
          <a:prstGeom prst="smileyFace">
            <a:avLst>
              <a:gd name="adj" fmla="val -4653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93ABCA9-1A61-B777-FE34-554186900C91}"/>
              </a:ext>
            </a:extLst>
          </p:cNvPr>
          <p:cNvSpPr txBox="1"/>
          <p:nvPr/>
        </p:nvSpPr>
        <p:spPr>
          <a:xfrm>
            <a:off x="2503882" y="2759147"/>
            <a:ext cx="904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Correct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8C2D405-745D-2BE0-3074-81283D4FB235}"/>
              </a:ext>
            </a:extLst>
          </p:cNvPr>
          <p:cNvSpPr txBox="1"/>
          <p:nvPr/>
        </p:nvSpPr>
        <p:spPr>
          <a:xfrm>
            <a:off x="2465631" y="4715091"/>
            <a:ext cx="904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Correct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1680E48-11D9-4EA3-EE44-5D68EE79C07F}"/>
              </a:ext>
            </a:extLst>
          </p:cNvPr>
          <p:cNvSpPr txBox="1"/>
          <p:nvPr/>
        </p:nvSpPr>
        <p:spPr>
          <a:xfrm>
            <a:off x="4804123" y="2634934"/>
            <a:ext cx="844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Type I </a:t>
            </a:r>
          </a:p>
          <a:p>
            <a:pPr algn="ctr"/>
            <a:r>
              <a:rPr lang="en-US" dirty="0"/>
              <a:t>Error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3130717-24E4-A45A-8D68-DA3078D3C516}"/>
              </a:ext>
            </a:extLst>
          </p:cNvPr>
          <p:cNvSpPr txBox="1"/>
          <p:nvPr/>
        </p:nvSpPr>
        <p:spPr>
          <a:xfrm>
            <a:off x="4750887" y="4598265"/>
            <a:ext cx="9114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Type II </a:t>
            </a:r>
          </a:p>
          <a:p>
            <a:pPr algn="ctr"/>
            <a:r>
              <a:rPr lang="en-US" dirty="0"/>
              <a:t>Error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F847E01-8A64-C73B-B4DB-6F75389429B5}"/>
              </a:ext>
            </a:extLst>
          </p:cNvPr>
          <p:cNvSpPr/>
          <p:nvPr/>
        </p:nvSpPr>
        <p:spPr>
          <a:xfrm>
            <a:off x="8034729" y="3010227"/>
            <a:ext cx="2181137" cy="91440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Analysis Engine</a:t>
            </a:r>
          </a:p>
          <a:p>
            <a:pPr algn="ctr"/>
            <a:r>
              <a:rPr lang="en-US" dirty="0"/>
              <a:t>(bug detector)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78B77649-1208-B057-DD7B-3DE1F9D68EFA}"/>
              </a:ext>
            </a:extLst>
          </p:cNvPr>
          <p:cNvSpPr/>
          <p:nvPr/>
        </p:nvSpPr>
        <p:spPr>
          <a:xfrm>
            <a:off x="8034729" y="1592794"/>
            <a:ext cx="2181137" cy="91440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Analysis Target</a:t>
            </a:r>
          </a:p>
          <a:p>
            <a:pPr algn="ctr"/>
            <a:r>
              <a:rPr lang="en-US" dirty="0"/>
              <a:t>(arbitrary program)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D9E20704-9F0C-B218-CED0-3DEE5883423C}"/>
              </a:ext>
            </a:extLst>
          </p:cNvPr>
          <p:cNvCxnSpPr>
            <a:cxnSpLocks/>
            <a:stCxn id="50" idx="2"/>
            <a:endCxn id="54" idx="0"/>
          </p:cNvCxnSpPr>
          <p:nvPr/>
        </p:nvCxnSpPr>
        <p:spPr>
          <a:xfrm flipH="1">
            <a:off x="7883729" y="3924627"/>
            <a:ext cx="1241569" cy="7717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88EDB053-0E35-B95E-E017-6F1752CD345B}"/>
              </a:ext>
            </a:extLst>
          </p:cNvPr>
          <p:cNvCxnSpPr>
            <a:cxnSpLocks/>
            <a:stCxn id="50" idx="2"/>
            <a:endCxn id="55" idx="0"/>
          </p:cNvCxnSpPr>
          <p:nvPr/>
        </p:nvCxnSpPr>
        <p:spPr>
          <a:xfrm>
            <a:off x="9125298" y="3924627"/>
            <a:ext cx="1384184" cy="7717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FA260970-C6DA-3F17-E514-9C03D93F26BA}"/>
              </a:ext>
            </a:extLst>
          </p:cNvPr>
          <p:cNvSpPr/>
          <p:nvPr/>
        </p:nvSpPr>
        <p:spPr>
          <a:xfrm>
            <a:off x="7044830" y="4696414"/>
            <a:ext cx="1677798" cy="9144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Yes</a:t>
            </a:r>
          </a:p>
          <a:p>
            <a:pPr algn="ctr"/>
            <a:r>
              <a:rPr lang="en-US" dirty="0"/>
              <a:t>(buggy)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9167EC18-2B84-580E-25C9-DC4CCD496D42}"/>
              </a:ext>
            </a:extLst>
          </p:cNvPr>
          <p:cNvSpPr/>
          <p:nvPr/>
        </p:nvSpPr>
        <p:spPr>
          <a:xfrm>
            <a:off x="9670583" y="4696414"/>
            <a:ext cx="1677798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No</a:t>
            </a:r>
          </a:p>
          <a:p>
            <a:pPr algn="ctr"/>
            <a:r>
              <a:rPr lang="en-US" dirty="0"/>
              <a:t>(property is not present)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2DEFE358-7D12-1D10-93A2-3AEDE0834321}"/>
              </a:ext>
            </a:extLst>
          </p:cNvPr>
          <p:cNvCxnSpPr>
            <a:cxnSpLocks/>
            <a:stCxn id="51" idx="2"/>
            <a:endCxn id="50" idx="0"/>
          </p:cNvCxnSpPr>
          <p:nvPr/>
        </p:nvCxnSpPr>
        <p:spPr>
          <a:xfrm>
            <a:off x="9125298" y="2507194"/>
            <a:ext cx="0" cy="5030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80972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</p:sld>
</file>

<file path=ppt/slides/slide33.xml><?xml version="1.0" encoding="utf-8"?>
<p:sld xmlns:a16="http://schemas.microsoft.com/office/drawing/2014/main" xmlns:adec="http://schemas.microsoft.com/office/drawing/2017/decorative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048" y="1020445"/>
            <a:ext cx="5094733" cy="1325563"/>
          </a:xfrm>
        </p:spPr>
        <p:txBody>
          <a:bodyPr>
            <a:noAutofit/>
          </a:bodyPr>
          <a:lstStyle/>
          <a:p>
            <a:r>
              <a:rPr lang="en-US" sz="3800" b="1" u="sng" dirty="0"/>
              <a:t>Today’s Roadmap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4D9D521-5948-D2D7-CA1A-70169ECBC9A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048" y="2368759"/>
            <a:ext cx="5442704" cy="2649571"/>
          </a:xfrm>
        </p:spPr>
        <p:txBody>
          <a:bodyPr wrap="square">
            <a:spAutoFit/>
          </a:bodyPr>
          <a:lstStyle/>
          <a:p>
            <a:r>
              <a:rPr lang="en-US" sz="3000" dirty="0"/>
              <a:t>Decidability</a:t>
            </a:r>
          </a:p>
          <a:p>
            <a:r>
              <a:rPr lang="en-US" sz="3000" dirty="0"/>
              <a:t>The Halting Problem</a:t>
            </a:r>
          </a:p>
          <a:p>
            <a:r>
              <a:rPr lang="en-US" sz="3000" dirty="0"/>
              <a:t>Categorizing Program Analyses</a:t>
            </a:r>
          </a:p>
          <a:p>
            <a:r>
              <a:rPr lang="en-US" sz="3000" dirty="0"/>
              <a:t>Soundness / Completeness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7EEEB32-7979-667B-6CC3-35465C4437B0}"/>
              </a:ext>
            </a:extLst>
          </p:cNvPr>
          <p:cNvSpPr/>
          <p:nvPr/>
        </p:nvSpPr>
        <p:spPr>
          <a:xfrm>
            <a:off x="529985" y="4494976"/>
            <a:ext cx="5322175" cy="545001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72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</p:sld>
</file>

<file path=ppt/slides/slide34.xml><?xml version="1.0" encoding="utf-8"?>
<p:sld xmlns:a16="http://schemas.microsoft.com/office/drawing/2014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4B21-296C-EF5B-1D5C-E9B85C56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393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Guarantees of Imperfect Analyses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D1693C3-03FC-DC5E-FBE5-AEA8B52B8304}"/>
              </a:ext>
            </a:extLst>
          </p:cNvPr>
          <p:cNvSpPr txBox="1">
            <a:spLocks/>
          </p:cNvSpPr>
          <p:nvPr/>
        </p:nvSpPr>
        <p:spPr>
          <a:xfrm>
            <a:off x="7588" y="249049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Soundness / Completeness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75B2ABE-6BD9-AC87-E945-1C11A845C0EB}"/>
              </a:ext>
            </a:extLst>
          </p:cNvPr>
          <p:cNvSpPr txBox="1">
            <a:spLocks/>
          </p:cNvSpPr>
          <p:nvPr/>
        </p:nvSpPr>
        <p:spPr>
          <a:xfrm>
            <a:off x="628650" y="1825625"/>
            <a:ext cx="10545318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Consistency / Reliability super important for users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We’d like to limit the </a:t>
            </a:r>
            <a:r>
              <a:rPr lang="en-US" b="1" u="sng" dirty="0"/>
              <a:t>kinds</a:t>
            </a:r>
            <a:r>
              <a:rPr lang="en-US" b="1" dirty="0"/>
              <a:t> of errors we report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We can choose which type of bug report error to avoid</a:t>
            </a:r>
          </a:p>
          <a:p>
            <a:r>
              <a:rPr lang="en-US" dirty="0"/>
              <a:t>Soundness: No false positives</a:t>
            </a:r>
          </a:p>
          <a:p>
            <a:r>
              <a:rPr lang="en-US" dirty="0"/>
              <a:t>Completeness: No false negatives</a:t>
            </a:r>
          </a:p>
        </p:txBody>
      </p:sp>
    </p:spTree>
    <p:extLst>
      <p:ext uri="{BB962C8B-B14F-4D97-AF65-F5344CB8AC3E}">
        <p14:creationId xmlns:p14="http://schemas.microsoft.com/office/powerpoint/2010/main" val="363760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</p:sld>
</file>

<file path=ppt/slides/slide35.xml><?xml version="1.0" encoding="utf-8"?>
<p:sld xmlns:a16="http://schemas.microsoft.com/office/drawing/2014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4B21-296C-EF5B-1D5C-E9B85C56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393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Visual Analogy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D1693C3-03FC-DC5E-FBE5-AEA8B52B8304}"/>
              </a:ext>
            </a:extLst>
          </p:cNvPr>
          <p:cNvSpPr txBox="1">
            <a:spLocks/>
          </p:cNvSpPr>
          <p:nvPr/>
        </p:nvSpPr>
        <p:spPr>
          <a:xfrm>
            <a:off x="7588" y="249049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Soundness / Completeness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58FD3418-F7B5-0E68-AE13-57483C9D0BE7}"/>
              </a:ext>
            </a:extLst>
          </p:cNvPr>
          <p:cNvSpPr txBox="1">
            <a:spLocks/>
          </p:cNvSpPr>
          <p:nvPr/>
        </p:nvSpPr>
        <p:spPr>
          <a:xfrm>
            <a:off x="1822988" y="2115168"/>
            <a:ext cx="535505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Imagine the universe of all programs is contained in a circle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draw a circle around the programs you report as buggy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actual buggy programs occupy a jagged region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101B373-6C9F-DCE2-EEB7-552472CBE1F6}"/>
              </a:ext>
            </a:extLst>
          </p:cNvPr>
          <p:cNvGrpSpPr/>
          <p:nvPr/>
        </p:nvGrpSpPr>
        <p:grpSpPr>
          <a:xfrm>
            <a:off x="6797040" y="1926947"/>
            <a:ext cx="3886200" cy="3886200"/>
            <a:chOff x="5105400" y="1637404"/>
            <a:chExt cx="3886200" cy="3886200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2A275DB-8A8F-74FF-76A6-EB6BBCC013B7}"/>
                </a:ext>
              </a:extLst>
            </p:cNvPr>
            <p:cNvSpPr/>
            <p:nvPr/>
          </p:nvSpPr>
          <p:spPr>
            <a:xfrm>
              <a:off x="5105400" y="1637404"/>
              <a:ext cx="3886200" cy="388620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19230A0-76A0-B5DA-EFAA-A1D1E888FE17}"/>
                </a:ext>
              </a:extLst>
            </p:cNvPr>
            <p:cNvSpPr txBox="1"/>
            <p:nvPr/>
          </p:nvSpPr>
          <p:spPr>
            <a:xfrm>
              <a:off x="6409976" y="1866004"/>
              <a:ext cx="1362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All Programs</a:t>
              </a:r>
            </a:p>
          </p:txBody>
        </p: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170D4AE-7999-63AE-47AE-771425BA8A8C}"/>
              </a:ext>
            </a:extLst>
          </p:cNvPr>
          <p:cNvSpPr/>
          <p:nvPr/>
        </p:nvSpPr>
        <p:spPr>
          <a:xfrm>
            <a:off x="7257116" y="2993747"/>
            <a:ext cx="2767295" cy="1740569"/>
          </a:xfrm>
          <a:custGeom>
            <a:avLst/>
            <a:gdLst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17621 w 1900990"/>
              <a:gd name="connsiteY6" fmla="*/ 1018674 h 2157664"/>
              <a:gd name="connsiteX7" fmla="*/ 1050758 w 1900990"/>
              <a:gd name="connsiteY7" fmla="*/ 1299411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323474 w 1900990"/>
              <a:gd name="connsiteY16" fmla="*/ 1219200 h 2157664"/>
              <a:gd name="connsiteX17" fmla="*/ 1219200 w 1900990"/>
              <a:gd name="connsiteY17" fmla="*/ 834190 h 2157664"/>
              <a:gd name="connsiteX18" fmla="*/ 1900990 w 1900990"/>
              <a:gd name="connsiteY18" fmla="*/ 818148 h 2157664"/>
              <a:gd name="connsiteX19" fmla="*/ 1604211 w 1900990"/>
              <a:gd name="connsiteY19" fmla="*/ 360948 h 2157664"/>
              <a:gd name="connsiteX20" fmla="*/ 1315453 w 1900990"/>
              <a:gd name="connsiteY20" fmla="*/ 497306 h 2157664"/>
              <a:gd name="connsiteX21" fmla="*/ 1291390 w 1900990"/>
              <a:gd name="connsiteY21" fmla="*/ 40106 h 2157664"/>
              <a:gd name="connsiteX22" fmla="*/ 1018674 w 1900990"/>
              <a:gd name="connsiteY22" fmla="*/ 88232 h 2157664"/>
              <a:gd name="connsiteX23" fmla="*/ 1034716 w 1900990"/>
              <a:gd name="connsiteY23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17621 w 1900990"/>
              <a:gd name="connsiteY6" fmla="*/ 1018674 h 2157664"/>
              <a:gd name="connsiteX7" fmla="*/ 1050758 w 1900990"/>
              <a:gd name="connsiteY7" fmla="*/ 1299411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323474 w 1900990"/>
              <a:gd name="connsiteY16" fmla="*/ 1219200 h 2157664"/>
              <a:gd name="connsiteX17" fmla="*/ 1900990 w 1900990"/>
              <a:gd name="connsiteY17" fmla="*/ 818148 h 2157664"/>
              <a:gd name="connsiteX18" fmla="*/ 1604211 w 1900990"/>
              <a:gd name="connsiteY18" fmla="*/ 360948 h 2157664"/>
              <a:gd name="connsiteX19" fmla="*/ 1315453 w 1900990"/>
              <a:gd name="connsiteY19" fmla="*/ 497306 h 2157664"/>
              <a:gd name="connsiteX20" fmla="*/ 1291390 w 1900990"/>
              <a:gd name="connsiteY20" fmla="*/ 40106 h 2157664"/>
              <a:gd name="connsiteX21" fmla="*/ 1018674 w 1900990"/>
              <a:gd name="connsiteY21" fmla="*/ 88232 h 2157664"/>
              <a:gd name="connsiteX22" fmla="*/ 1034716 w 1900990"/>
              <a:gd name="connsiteY22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17621 w 1900990"/>
              <a:gd name="connsiteY6" fmla="*/ 1018674 h 2157664"/>
              <a:gd name="connsiteX7" fmla="*/ 1050758 w 1900990"/>
              <a:gd name="connsiteY7" fmla="*/ 1299411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900990 w 1900990"/>
              <a:gd name="connsiteY16" fmla="*/ 818148 h 2157664"/>
              <a:gd name="connsiteX17" fmla="*/ 1604211 w 1900990"/>
              <a:gd name="connsiteY17" fmla="*/ 360948 h 2157664"/>
              <a:gd name="connsiteX18" fmla="*/ 1315453 w 1900990"/>
              <a:gd name="connsiteY18" fmla="*/ 497306 h 2157664"/>
              <a:gd name="connsiteX19" fmla="*/ 1291390 w 1900990"/>
              <a:gd name="connsiteY19" fmla="*/ 40106 h 2157664"/>
              <a:gd name="connsiteX20" fmla="*/ 1018674 w 1900990"/>
              <a:gd name="connsiteY20" fmla="*/ 88232 h 2157664"/>
              <a:gd name="connsiteX21" fmla="*/ 1034716 w 1900990"/>
              <a:gd name="connsiteY21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84775 w 1900990"/>
              <a:gd name="connsiteY6" fmla="*/ 1379621 h 2157664"/>
              <a:gd name="connsiteX7" fmla="*/ 1050758 w 1900990"/>
              <a:gd name="connsiteY7" fmla="*/ 1299411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900990 w 1900990"/>
              <a:gd name="connsiteY16" fmla="*/ 818148 h 2157664"/>
              <a:gd name="connsiteX17" fmla="*/ 1604211 w 1900990"/>
              <a:gd name="connsiteY17" fmla="*/ 360948 h 2157664"/>
              <a:gd name="connsiteX18" fmla="*/ 1315453 w 1900990"/>
              <a:gd name="connsiteY18" fmla="*/ 497306 h 2157664"/>
              <a:gd name="connsiteX19" fmla="*/ 1291390 w 1900990"/>
              <a:gd name="connsiteY19" fmla="*/ 40106 h 2157664"/>
              <a:gd name="connsiteX20" fmla="*/ 1018674 w 1900990"/>
              <a:gd name="connsiteY20" fmla="*/ 88232 h 2157664"/>
              <a:gd name="connsiteX21" fmla="*/ 1034716 w 1900990"/>
              <a:gd name="connsiteY21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84775 w 1900990"/>
              <a:gd name="connsiteY6" fmla="*/ 1379621 h 2157664"/>
              <a:gd name="connsiteX7" fmla="*/ 771809 w 1900990"/>
              <a:gd name="connsiteY7" fmla="*/ 1483895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900990 w 1900990"/>
              <a:gd name="connsiteY16" fmla="*/ 818148 h 2157664"/>
              <a:gd name="connsiteX17" fmla="*/ 1604211 w 1900990"/>
              <a:gd name="connsiteY17" fmla="*/ 360948 h 2157664"/>
              <a:gd name="connsiteX18" fmla="*/ 1315453 w 1900990"/>
              <a:gd name="connsiteY18" fmla="*/ 497306 h 2157664"/>
              <a:gd name="connsiteX19" fmla="*/ 1291390 w 1900990"/>
              <a:gd name="connsiteY19" fmla="*/ 40106 h 2157664"/>
              <a:gd name="connsiteX20" fmla="*/ 1018674 w 1900990"/>
              <a:gd name="connsiteY20" fmla="*/ 88232 h 2157664"/>
              <a:gd name="connsiteX21" fmla="*/ 1034716 w 1900990"/>
              <a:gd name="connsiteY21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84775 w 1900990"/>
              <a:gd name="connsiteY6" fmla="*/ 1379621 h 2157664"/>
              <a:gd name="connsiteX7" fmla="*/ 417095 w 1900990"/>
              <a:gd name="connsiteY7" fmla="*/ 1804737 h 2157664"/>
              <a:gd name="connsiteX8" fmla="*/ 561474 w 1900990"/>
              <a:gd name="connsiteY8" fmla="*/ 2157664 h 2157664"/>
              <a:gd name="connsiteX9" fmla="*/ 970548 w 1900990"/>
              <a:gd name="connsiteY9" fmla="*/ 1836821 h 2157664"/>
              <a:gd name="connsiteX10" fmla="*/ 1122948 w 1900990"/>
              <a:gd name="connsiteY10" fmla="*/ 2133600 h 2157664"/>
              <a:gd name="connsiteX11" fmla="*/ 1435769 w 1900990"/>
              <a:gd name="connsiteY11" fmla="*/ 1772653 h 2157664"/>
              <a:gd name="connsiteX12" fmla="*/ 1283369 w 1900990"/>
              <a:gd name="connsiteY12" fmla="*/ 1604211 h 2157664"/>
              <a:gd name="connsiteX13" fmla="*/ 1796716 w 1900990"/>
              <a:gd name="connsiteY13" fmla="*/ 1548064 h 2157664"/>
              <a:gd name="connsiteX14" fmla="*/ 1548063 w 1900990"/>
              <a:gd name="connsiteY14" fmla="*/ 962527 h 2157664"/>
              <a:gd name="connsiteX15" fmla="*/ 1900990 w 1900990"/>
              <a:gd name="connsiteY15" fmla="*/ 818148 h 2157664"/>
              <a:gd name="connsiteX16" fmla="*/ 1604211 w 1900990"/>
              <a:gd name="connsiteY16" fmla="*/ 360948 h 2157664"/>
              <a:gd name="connsiteX17" fmla="*/ 1315453 w 1900990"/>
              <a:gd name="connsiteY17" fmla="*/ 497306 h 2157664"/>
              <a:gd name="connsiteX18" fmla="*/ 1291390 w 1900990"/>
              <a:gd name="connsiteY18" fmla="*/ 40106 h 2157664"/>
              <a:gd name="connsiteX19" fmla="*/ 1018674 w 1900990"/>
              <a:gd name="connsiteY19" fmla="*/ 88232 h 2157664"/>
              <a:gd name="connsiteX20" fmla="*/ 1034716 w 1900990"/>
              <a:gd name="connsiteY20" fmla="*/ 385011 h 215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00990" h="2157664">
                <a:moveTo>
                  <a:pt x="1034716" y="385011"/>
                </a:moveTo>
                <a:lnTo>
                  <a:pt x="609600" y="0"/>
                </a:lnTo>
                <a:lnTo>
                  <a:pt x="240632" y="385011"/>
                </a:lnTo>
                <a:lnTo>
                  <a:pt x="601579" y="729916"/>
                </a:lnTo>
                <a:lnTo>
                  <a:pt x="0" y="978569"/>
                </a:lnTo>
                <a:lnTo>
                  <a:pt x="425116" y="1515979"/>
                </a:lnTo>
                <a:lnTo>
                  <a:pt x="684775" y="1379621"/>
                </a:lnTo>
                <a:lnTo>
                  <a:pt x="417095" y="1804737"/>
                </a:lnTo>
                <a:lnTo>
                  <a:pt x="561474" y="2157664"/>
                </a:lnTo>
                <a:lnTo>
                  <a:pt x="970548" y="1836821"/>
                </a:lnTo>
                <a:lnTo>
                  <a:pt x="1122948" y="2133600"/>
                </a:lnTo>
                <a:lnTo>
                  <a:pt x="1435769" y="1772653"/>
                </a:lnTo>
                <a:lnTo>
                  <a:pt x="1283369" y="1604211"/>
                </a:lnTo>
                <a:lnTo>
                  <a:pt x="1796716" y="1548064"/>
                </a:lnTo>
                <a:lnTo>
                  <a:pt x="1548063" y="962527"/>
                </a:lnTo>
                <a:lnTo>
                  <a:pt x="1900990" y="818148"/>
                </a:lnTo>
                <a:lnTo>
                  <a:pt x="1604211" y="360948"/>
                </a:lnTo>
                <a:lnTo>
                  <a:pt x="1315453" y="497306"/>
                </a:lnTo>
                <a:lnTo>
                  <a:pt x="1291390" y="40106"/>
                </a:lnTo>
                <a:lnTo>
                  <a:pt x="1018674" y="88232"/>
                </a:lnTo>
                <a:lnTo>
                  <a:pt x="1034716" y="385011"/>
                </a:lnTo>
                <a:close/>
              </a:path>
            </a:pathLst>
          </a:cu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Buggy programs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BE844B89-5564-4697-E518-2FC9DEF22358}"/>
              </a:ext>
            </a:extLst>
          </p:cNvPr>
          <p:cNvSpPr/>
          <p:nvPr/>
        </p:nvSpPr>
        <p:spPr>
          <a:xfrm>
            <a:off x="8741059" y="2655879"/>
            <a:ext cx="1362425" cy="1422264"/>
          </a:xfrm>
          <a:prstGeom prst="ellipse">
            <a:avLst/>
          </a:prstGeom>
          <a:solidFill>
            <a:srgbClr val="70AD47">
              <a:alpha val="31000"/>
            </a:srgbClr>
          </a:solidFill>
          <a:ln w="28575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C059B64-982D-7151-4DC5-8402B21C3CAF}"/>
              </a:ext>
            </a:extLst>
          </p:cNvPr>
          <p:cNvSpPr txBox="1"/>
          <p:nvPr/>
        </p:nvSpPr>
        <p:spPr>
          <a:xfrm>
            <a:off x="9632973" y="1570677"/>
            <a:ext cx="1071319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 defTabSz="457200"/>
            <a:r>
              <a:rPr lang="en-US" b="1" dirty="0">
                <a:solidFill>
                  <a:srgbClr val="70AD47"/>
                </a:solidFill>
                <a:latin typeface="Calibri" panose="020F0502020204030204"/>
              </a:rPr>
              <a:t>Reported</a:t>
            </a:r>
          </a:p>
          <a:p>
            <a:pPr algn="ctr" defTabSz="457200"/>
            <a:r>
              <a:rPr lang="en-US" b="1" dirty="0">
                <a:solidFill>
                  <a:srgbClr val="70AD47"/>
                </a:solidFill>
                <a:latin typeface="Calibri" panose="020F0502020204030204"/>
              </a:rPr>
              <a:t>bugs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46C2BDE-A6B8-F93F-1C43-0927299B4207}"/>
              </a:ext>
            </a:extLst>
          </p:cNvPr>
          <p:cNvSpPr/>
          <p:nvPr/>
        </p:nvSpPr>
        <p:spPr>
          <a:xfrm>
            <a:off x="9817541" y="2190532"/>
            <a:ext cx="487793" cy="593558"/>
          </a:xfrm>
          <a:custGeom>
            <a:avLst/>
            <a:gdLst>
              <a:gd name="connsiteX0" fmla="*/ 360373 w 487793"/>
              <a:gd name="connsiteY0" fmla="*/ 0 h 593558"/>
              <a:gd name="connsiteX1" fmla="*/ 472667 w 487793"/>
              <a:gd name="connsiteY1" fmla="*/ 312822 h 593558"/>
              <a:gd name="connsiteX2" fmla="*/ 63594 w 487793"/>
              <a:gd name="connsiteY2" fmla="*/ 417095 h 593558"/>
              <a:gd name="connsiteX3" fmla="*/ 7446 w 487793"/>
              <a:gd name="connsiteY3" fmla="*/ 593558 h 593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793" h="593558">
                <a:moveTo>
                  <a:pt x="360373" y="0"/>
                </a:moveTo>
                <a:cubicBezTo>
                  <a:pt x="441251" y="121653"/>
                  <a:pt x="522130" y="243306"/>
                  <a:pt x="472667" y="312822"/>
                </a:cubicBezTo>
                <a:cubicBezTo>
                  <a:pt x="423204" y="382338"/>
                  <a:pt x="141131" y="370306"/>
                  <a:pt x="63594" y="417095"/>
                </a:cubicBezTo>
                <a:cubicBezTo>
                  <a:pt x="-13943" y="463884"/>
                  <a:pt x="-3249" y="528721"/>
                  <a:pt x="7446" y="593558"/>
                </a:cubicBezTo>
              </a:path>
            </a:pathLst>
          </a:custGeom>
          <a:noFill/>
          <a:ln w="28575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56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/>
      <p:bldP spid="29" grpId="0" animBg="1"/>
    </p:bldLst>
  </p:timing>
</p:sld>
</file>

<file path=ppt/slides/slide36.xml><?xml version="1.0" encoding="utf-8"?>
<p:sld xmlns:a16="http://schemas.microsoft.com/office/drawing/2014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4B21-296C-EF5B-1D5C-E9B85C56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393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Visual Analogy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D1693C3-03FC-DC5E-FBE5-AEA8B52B8304}"/>
              </a:ext>
            </a:extLst>
          </p:cNvPr>
          <p:cNvSpPr txBox="1">
            <a:spLocks/>
          </p:cNvSpPr>
          <p:nvPr/>
        </p:nvSpPr>
        <p:spPr>
          <a:xfrm>
            <a:off x="7588" y="249049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Soundness / Completeness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916D06B3-9176-9A00-41C5-78E69A22272D}"/>
              </a:ext>
            </a:extLst>
          </p:cNvPr>
          <p:cNvSpPr/>
          <p:nvPr/>
        </p:nvSpPr>
        <p:spPr>
          <a:xfrm>
            <a:off x="1921696" y="1278237"/>
            <a:ext cx="3810000" cy="3886200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9444713-9A55-3341-BCEE-C6C43338CEC8}"/>
              </a:ext>
            </a:extLst>
          </p:cNvPr>
          <p:cNvSpPr txBox="1"/>
          <p:nvPr/>
        </p:nvSpPr>
        <p:spPr>
          <a:xfrm>
            <a:off x="3226272" y="1506837"/>
            <a:ext cx="1362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All Programs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3B61DC42-4709-32C4-1E3E-9E2150ECD221}"/>
              </a:ext>
            </a:extLst>
          </p:cNvPr>
          <p:cNvSpPr/>
          <p:nvPr/>
        </p:nvSpPr>
        <p:spPr>
          <a:xfrm>
            <a:off x="6705600" y="1252396"/>
            <a:ext cx="3886200" cy="3886200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4E85754-2799-33E8-589D-D9466DFC8D6F}"/>
              </a:ext>
            </a:extLst>
          </p:cNvPr>
          <p:cNvSpPr txBox="1"/>
          <p:nvPr/>
        </p:nvSpPr>
        <p:spPr>
          <a:xfrm>
            <a:off x="8010176" y="1480996"/>
            <a:ext cx="1362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All Programs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E3CB960-0300-32C3-CCFD-470D992EC650}"/>
              </a:ext>
            </a:extLst>
          </p:cNvPr>
          <p:cNvSpPr txBox="1"/>
          <p:nvPr/>
        </p:nvSpPr>
        <p:spPr>
          <a:xfrm>
            <a:off x="7540835" y="5226351"/>
            <a:ext cx="2516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b="1" dirty="0">
                <a:solidFill>
                  <a:prstClr val="black"/>
                </a:solidFill>
                <a:latin typeface="Calibri" panose="020F0502020204030204"/>
              </a:rPr>
              <a:t>Complete bug detection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2E81689-46E9-BEAD-646B-DE80B58BA0C7}"/>
              </a:ext>
            </a:extLst>
          </p:cNvPr>
          <p:cNvSpPr txBox="1"/>
          <p:nvPr/>
        </p:nvSpPr>
        <p:spPr>
          <a:xfrm>
            <a:off x="5960202" y="1217195"/>
            <a:ext cx="1071319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 defTabSz="457200"/>
            <a:r>
              <a:rPr lang="en-US" b="1" dirty="0">
                <a:solidFill>
                  <a:srgbClr val="70AD47"/>
                </a:solidFill>
                <a:latin typeface="Calibri" panose="020F0502020204030204"/>
              </a:rPr>
              <a:t>Reported</a:t>
            </a:r>
          </a:p>
          <a:p>
            <a:pPr algn="ctr" defTabSz="457200"/>
            <a:r>
              <a:rPr lang="en-US" b="1" dirty="0">
                <a:solidFill>
                  <a:srgbClr val="70AD47"/>
                </a:solidFill>
                <a:latin typeface="Calibri" panose="020F0502020204030204"/>
              </a:rPr>
              <a:t>bugs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A10FAA2-813E-9DA4-7C41-2AD54B4015D6}"/>
              </a:ext>
            </a:extLst>
          </p:cNvPr>
          <p:cNvSpPr txBox="1"/>
          <p:nvPr/>
        </p:nvSpPr>
        <p:spPr>
          <a:xfrm>
            <a:off x="7192385" y="5494036"/>
            <a:ext cx="3132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All buggy programs get flagged </a:t>
            </a:r>
          </a:p>
          <a:p>
            <a:pPr algn="ctr" defTabSz="457200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(No false negative problem)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5012F28-4321-877E-47DA-880CABF6792E}"/>
              </a:ext>
            </a:extLst>
          </p:cNvPr>
          <p:cNvSpPr txBox="1"/>
          <p:nvPr/>
        </p:nvSpPr>
        <p:spPr>
          <a:xfrm>
            <a:off x="6933529" y="6124914"/>
            <a:ext cx="35185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Some correct programs get flagged </a:t>
            </a:r>
          </a:p>
          <a:p>
            <a:pPr algn="ctr" defTabSz="457200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(has false positive problem)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F5514230-E490-8C5F-EE14-92F631015C19}"/>
              </a:ext>
            </a:extLst>
          </p:cNvPr>
          <p:cNvCxnSpPr>
            <a:cxnSpLocks/>
            <a:stCxn id="44" idx="2"/>
          </p:cNvCxnSpPr>
          <p:nvPr/>
        </p:nvCxnSpPr>
        <p:spPr>
          <a:xfrm>
            <a:off x="6201919" y="2946003"/>
            <a:ext cx="1429092" cy="713514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  <a:tailEnd type="oval" w="lg" len="lg"/>
          </a:ln>
          <a:effectLst/>
        </p:spPr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7395113A-AB2C-B3A9-09DE-EA07B0168331}"/>
              </a:ext>
            </a:extLst>
          </p:cNvPr>
          <p:cNvSpPr txBox="1"/>
          <p:nvPr/>
        </p:nvSpPr>
        <p:spPr>
          <a:xfrm>
            <a:off x="5746730" y="2299672"/>
            <a:ext cx="9103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False</a:t>
            </a:r>
          </a:p>
          <a:p>
            <a:pPr algn="ctr" defTabSz="457200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Positive</a:t>
            </a: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182266B-11FA-701F-FC4A-CC1492195FC0}"/>
              </a:ext>
            </a:extLst>
          </p:cNvPr>
          <p:cNvSpPr/>
          <p:nvPr/>
        </p:nvSpPr>
        <p:spPr>
          <a:xfrm>
            <a:off x="2380654" y="2310058"/>
            <a:ext cx="2767295" cy="1740569"/>
          </a:xfrm>
          <a:custGeom>
            <a:avLst/>
            <a:gdLst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17621 w 1900990"/>
              <a:gd name="connsiteY6" fmla="*/ 1018674 h 2157664"/>
              <a:gd name="connsiteX7" fmla="*/ 1050758 w 1900990"/>
              <a:gd name="connsiteY7" fmla="*/ 1299411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323474 w 1900990"/>
              <a:gd name="connsiteY16" fmla="*/ 1219200 h 2157664"/>
              <a:gd name="connsiteX17" fmla="*/ 1219200 w 1900990"/>
              <a:gd name="connsiteY17" fmla="*/ 834190 h 2157664"/>
              <a:gd name="connsiteX18" fmla="*/ 1900990 w 1900990"/>
              <a:gd name="connsiteY18" fmla="*/ 818148 h 2157664"/>
              <a:gd name="connsiteX19" fmla="*/ 1604211 w 1900990"/>
              <a:gd name="connsiteY19" fmla="*/ 360948 h 2157664"/>
              <a:gd name="connsiteX20" fmla="*/ 1315453 w 1900990"/>
              <a:gd name="connsiteY20" fmla="*/ 497306 h 2157664"/>
              <a:gd name="connsiteX21" fmla="*/ 1291390 w 1900990"/>
              <a:gd name="connsiteY21" fmla="*/ 40106 h 2157664"/>
              <a:gd name="connsiteX22" fmla="*/ 1018674 w 1900990"/>
              <a:gd name="connsiteY22" fmla="*/ 88232 h 2157664"/>
              <a:gd name="connsiteX23" fmla="*/ 1034716 w 1900990"/>
              <a:gd name="connsiteY23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17621 w 1900990"/>
              <a:gd name="connsiteY6" fmla="*/ 1018674 h 2157664"/>
              <a:gd name="connsiteX7" fmla="*/ 1050758 w 1900990"/>
              <a:gd name="connsiteY7" fmla="*/ 1299411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323474 w 1900990"/>
              <a:gd name="connsiteY16" fmla="*/ 1219200 h 2157664"/>
              <a:gd name="connsiteX17" fmla="*/ 1900990 w 1900990"/>
              <a:gd name="connsiteY17" fmla="*/ 818148 h 2157664"/>
              <a:gd name="connsiteX18" fmla="*/ 1604211 w 1900990"/>
              <a:gd name="connsiteY18" fmla="*/ 360948 h 2157664"/>
              <a:gd name="connsiteX19" fmla="*/ 1315453 w 1900990"/>
              <a:gd name="connsiteY19" fmla="*/ 497306 h 2157664"/>
              <a:gd name="connsiteX20" fmla="*/ 1291390 w 1900990"/>
              <a:gd name="connsiteY20" fmla="*/ 40106 h 2157664"/>
              <a:gd name="connsiteX21" fmla="*/ 1018674 w 1900990"/>
              <a:gd name="connsiteY21" fmla="*/ 88232 h 2157664"/>
              <a:gd name="connsiteX22" fmla="*/ 1034716 w 1900990"/>
              <a:gd name="connsiteY22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17621 w 1900990"/>
              <a:gd name="connsiteY6" fmla="*/ 1018674 h 2157664"/>
              <a:gd name="connsiteX7" fmla="*/ 1050758 w 1900990"/>
              <a:gd name="connsiteY7" fmla="*/ 1299411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900990 w 1900990"/>
              <a:gd name="connsiteY16" fmla="*/ 818148 h 2157664"/>
              <a:gd name="connsiteX17" fmla="*/ 1604211 w 1900990"/>
              <a:gd name="connsiteY17" fmla="*/ 360948 h 2157664"/>
              <a:gd name="connsiteX18" fmla="*/ 1315453 w 1900990"/>
              <a:gd name="connsiteY18" fmla="*/ 497306 h 2157664"/>
              <a:gd name="connsiteX19" fmla="*/ 1291390 w 1900990"/>
              <a:gd name="connsiteY19" fmla="*/ 40106 h 2157664"/>
              <a:gd name="connsiteX20" fmla="*/ 1018674 w 1900990"/>
              <a:gd name="connsiteY20" fmla="*/ 88232 h 2157664"/>
              <a:gd name="connsiteX21" fmla="*/ 1034716 w 1900990"/>
              <a:gd name="connsiteY21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84775 w 1900990"/>
              <a:gd name="connsiteY6" fmla="*/ 1379621 h 2157664"/>
              <a:gd name="connsiteX7" fmla="*/ 1050758 w 1900990"/>
              <a:gd name="connsiteY7" fmla="*/ 1299411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900990 w 1900990"/>
              <a:gd name="connsiteY16" fmla="*/ 818148 h 2157664"/>
              <a:gd name="connsiteX17" fmla="*/ 1604211 w 1900990"/>
              <a:gd name="connsiteY17" fmla="*/ 360948 h 2157664"/>
              <a:gd name="connsiteX18" fmla="*/ 1315453 w 1900990"/>
              <a:gd name="connsiteY18" fmla="*/ 497306 h 2157664"/>
              <a:gd name="connsiteX19" fmla="*/ 1291390 w 1900990"/>
              <a:gd name="connsiteY19" fmla="*/ 40106 h 2157664"/>
              <a:gd name="connsiteX20" fmla="*/ 1018674 w 1900990"/>
              <a:gd name="connsiteY20" fmla="*/ 88232 h 2157664"/>
              <a:gd name="connsiteX21" fmla="*/ 1034716 w 1900990"/>
              <a:gd name="connsiteY21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84775 w 1900990"/>
              <a:gd name="connsiteY6" fmla="*/ 1379621 h 2157664"/>
              <a:gd name="connsiteX7" fmla="*/ 771809 w 1900990"/>
              <a:gd name="connsiteY7" fmla="*/ 1483895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900990 w 1900990"/>
              <a:gd name="connsiteY16" fmla="*/ 818148 h 2157664"/>
              <a:gd name="connsiteX17" fmla="*/ 1604211 w 1900990"/>
              <a:gd name="connsiteY17" fmla="*/ 360948 h 2157664"/>
              <a:gd name="connsiteX18" fmla="*/ 1315453 w 1900990"/>
              <a:gd name="connsiteY18" fmla="*/ 497306 h 2157664"/>
              <a:gd name="connsiteX19" fmla="*/ 1291390 w 1900990"/>
              <a:gd name="connsiteY19" fmla="*/ 40106 h 2157664"/>
              <a:gd name="connsiteX20" fmla="*/ 1018674 w 1900990"/>
              <a:gd name="connsiteY20" fmla="*/ 88232 h 2157664"/>
              <a:gd name="connsiteX21" fmla="*/ 1034716 w 1900990"/>
              <a:gd name="connsiteY21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84775 w 1900990"/>
              <a:gd name="connsiteY6" fmla="*/ 1379621 h 2157664"/>
              <a:gd name="connsiteX7" fmla="*/ 417095 w 1900990"/>
              <a:gd name="connsiteY7" fmla="*/ 1804737 h 2157664"/>
              <a:gd name="connsiteX8" fmla="*/ 561474 w 1900990"/>
              <a:gd name="connsiteY8" fmla="*/ 2157664 h 2157664"/>
              <a:gd name="connsiteX9" fmla="*/ 970548 w 1900990"/>
              <a:gd name="connsiteY9" fmla="*/ 1836821 h 2157664"/>
              <a:gd name="connsiteX10" fmla="*/ 1122948 w 1900990"/>
              <a:gd name="connsiteY10" fmla="*/ 2133600 h 2157664"/>
              <a:gd name="connsiteX11" fmla="*/ 1435769 w 1900990"/>
              <a:gd name="connsiteY11" fmla="*/ 1772653 h 2157664"/>
              <a:gd name="connsiteX12" fmla="*/ 1283369 w 1900990"/>
              <a:gd name="connsiteY12" fmla="*/ 1604211 h 2157664"/>
              <a:gd name="connsiteX13" fmla="*/ 1796716 w 1900990"/>
              <a:gd name="connsiteY13" fmla="*/ 1548064 h 2157664"/>
              <a:gd name="connsiteX14" fmla="*/ 1548063 w 1900990"/>
              <a:gd name="connsiteY14" fmla="*/ 962527 h 2157664"/>
              <a:gd name="connsiteX15" fmla="*/ 1900990 w 1900990"/>
              <a:gd name="connsiteY15" fmla="*/ 818148 h 2157664"/>
              <a:gd name="connsiteX16" fmla="*/ 1604211 w 1900990"/>
              <a:gd name="connsiteY16" fmla="*/ 360948 h 2157664"/>
              <a:gd name="connsiteX17" fmla="*/ 1315453 w 1900990"/>
              <a:gd name="connsiteY17" fmla="*/ 497306 h 2157664"/>
              <a:gd name="connsiteX18" fmla="*/ 1291390 w 1900990"/>
              <a:gd name="connsiteY18" fmla="*/ 40106 h 2157664"/>
              <a:gd name="connsiteX19" fmla="*/ 1018674 w 1900990"/>
              <a:gd name="connsiteY19" fmla="*/ 88232 h 2157664"/>
              <a:gd name="connsiteX20" fmla="*/ 1034716 w 1900990"/>
              <a:gd name="connsiteY20" fmla="*/ 385011 h 215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00990" h="2157664">
                <a:moveTo>
                  <a:pt x="1034716" y="385011"/>
                </a:moveTo>
                <a:lnTo>
                  <a:pt x="609600" y="0"/>
                </a:lnTo>
                <a:lnTo>
                  <a:pt x="240632" y="385011"/>
                </a:lnTo>
                <a:lnTo>
                  <a:pt x="601579" y="729916"/>
                </a:lnTo>
                <a:lnTo>
                  <a:pt x="0" y="978569"/>
                </a:lnTo>
                <a:lnTo>
                  <a:pt x="425116" y="1515979"/>
                </a:lnTo>
                <a:lnTo>
                  <a:pt x="684775" y="1379621"/>
                </a:lnTo>
                <a:lnTo>
                  <a:pt x="417095" y="1804737"/>
                </a:lnTo>
                <a:lnTo>
                  <a:pt x="561474" y="2157664"/>
                </a:lnTo>
                <a:lnTo>
                  <a:pt x="970548" y="1836821"/>
                </a:lnTo>
                <a:lnTo>
                  <a:pt x="1122948" y="2133600"/>
                </a:lnTo>
                <a:lnTo>
                  <a:pt x="1435769" y="1772653"/>
                </a:lnTo>
                <a:lnTo>
                  <a:pt x="1283369" y="1604211"/>
                </a:lnTo>
                <a:lnTo>
                  <a:pt x="1796716" y="1548064"/>
                </a:lnTo>
                <a:lnTo>
                  <a:pt x="1548063" y="962527"/>
                </a:lnTo>
                <a:lnTo>
                  <a:pt x="1900990" y="818148"/>
                </a:lnTo>
                <a:lnTo>
                  <a:pt x="1604211" y="360948"/>
                </a:lnTo>
                <a:lnTo>
                  <a:pt x="1315453" y="497306"/>
                </a:lnTo>
                <a:lnTo>
                  <a:pt x="1291390" y="40106"/>
                </a:lnTo>
                <a:lnTo>
                  <a:pt x="1018674" y="88232"/>
                </a:lnTo>
                <a:lnTo>
                  <a:pt x="1034716" y="385011"/>
                </a:lnTo>
                <a:close/>
              </a:path>
            </a:pathLst>
          </a:cu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Buggy programs</a:t>
            </a: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7B3E8597-1B42-8CEE-0D5C-175CC45E53E0}"/>
              </a:ext>
            </a:extLst>
          </p:cNvPr>
          <p:cNvSpPr/>
          <p:nvPr/>
        </p:nvSpPr>
        <p:spPr>
          <a:xfrm>
            <a:off x="7165676" y="2319196"/>
            <a:ext cx="2767295" cy="1740569"/>
          </a:xfrm>
          <a:custGeom>
            <a:avLst/>
            <a:gdLst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17621 w 1900990"/>
              <a:gd name="connsiteY6" fmla="*/ 1018674 h 2157664"/>
              <a:gd name="connsiteX7" fmla="*/ 1050758 w 1900990"/>
              <a:gd name="connsiteY7" fmla="*/ 1299411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323474 w 1900990"/>
              <a:gd name="connsiteY16" fmla="*/ 1219200 h 2157664"/>
              <a:gd name="connsiteX17" fmla="*/ 1219200 w 1900990"/>
              <a:gd name="connsiteY17" fmla="*/ 834190 h 2157664"/>
              <a:gd name="connsiteX18" fmla="*/ 1900990 w 1900990"/>
              <a:gd name="connsiteY18" fmla="*/ 818148 h 2157664"/>
              <a:gd name="connsiteX19" fmla="*/ 1604211 w 1900990"/>
              <a:gd name="connsiteY19" fmla="*/ 360948 h 2157664"/>
              <a:gd name="connsiteX20" fmla="*/ 1315453 w 1900990"/>
              <a:gd name="connsiteY20" fmla="*/ 497306 h 2157664"/>
              <a:gd name="connsiteX21" fmla="*/ 1291390 w 1900990"/>
              <a:gd name="connsiteY21" fmla="*/ 40106 h 2157664"/>
              <a:gd name="connsiteX22" fmla="*/ 1018674 w 1900990"/>
              <a:gd name="connsiteY22" fmla="*/ 88232 h 2157664"/>
              <a:gd name="connsiteX23" fmla="*/ 1034716 w 1900990"/>
              <a:gd name="connsiteY23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17621 w 1900990"/>
              <a:gd name="connsiteY6" fmla="*/ 1018674 h 2157664"/>
              <a:gd name="connsiteX7" fmla="*/ 1050758 w 1900990"/>
              <a:gd name="connsiteY7" fmla="*/ 1299411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323474 w 1900990"/>
              <a:gd name="connsiteY16" fmla="*/ 1219200 h 2157664"/>
              <a:gd name="connsiteX17" fmla="*/ 1900990 w 1900990"/>
              <a:gd name="connsiteY17" fmla="*/ 818148 h 2157664"/>
              <a:gd name="connsiteX18" fmla="*/ 1604211 w 1900990"/>
              <a:gd name="connsiteY18" fmla="*/ 360948 h 2157664"/>
              <a:gd name="connsiteX19" fmla="*/ 1315453 w 1900990"/>
              <a:gd name="connsiteY19" fmla="*/ 497306 h 2157664"/>
              <a:gd name="connsiteX20" fmla="*/ 1291390 w 1900990"/>
              <a:gd name="connsiteY20" fmla="*/ 40106 h 2157664"/>
              <a:gd name="connsiteX21" fmla="*/ 1018674 w 1900990"/>
              <a:gd name="connsiteY21" fmla="*/ 88232 h 2157664"/>
              <a:gd name="connsiteX22" fmla="*/ 1034716 w 1900990"/>
              <a:gd name="connsiteY22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17621 w 1900990"/>
              <a:gd name="connsiteY6" fmla="*/ 1018674 h 2157664"/>
              <a:gd name="connsiteX7" fmla="*/ 1050758 w 1900990"/>
              <a:gd name="connsiteY7" fmla="*/ 1299411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900990 w 1900990"/>
              <a:gd name="connsiteY16" fmla="*/ 818148 h 2157664"/>
              <a:gd name="connsiteX17" fmla="*/ 1604211 w 1900990"/>
              <a:gd name="connsiteY17" fmla="*/ 360948 h 2157664"/>
              <a:gd name="connsiteX18" fmla="*/ 1315453 w 1900990"/>
              <a:gd name="connsiteY18" fmla="*/ 497306 h 2157664"/>
              <a:gd name="connsiteX19" fmla="*/ 1291390 w 1900990"/>
              <a:gd name="connsiteY19" fmla="*/ 40106 h 2157664"/>
              <a:gd name="connsiteX20" fmla="*/ 1018674 w 1900990"/>
              <a:gd name="connsiteY20" fmla="*/ 88232 h 2157664"/>
              <a:gd name="connsiteX21" fmla="*/ 1034716 w 1900990"/>
              <a:gd name="connsiteY21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84775 w 1900990"/>
              <a:gd name="connsiteY6" fmla="*/ 1379621 h 2157664"/>
              <a:gd name="connsiteX7" fmla="*/ 1050758 w 1900990"/>
              <a:gd name="connsiteY7" fmla="*/ 1299411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900990 w 1900990"/>
              <a:gd name="connsiteY16" fmla="*/ 818148 h 2157664"/>
              <a:gd name="connsiteX17" fmla="*/ 1604211 w 1900990"/>
              <a:gd name="connsiteY17" fmla="*/ 360948 h 2157664"/>
              <a:gd name="connsiteX18" fmla="*/ 1315453 w 1900990"/>
              <a:gd name="connsiteY18" fmla="*/ 497306 h 2157664"/>
              <a:gd name="connsiteX19" fmla="*/ 1291390 w 1900990"/>
              <a:gd name="connsiteY19" fmla="*/ 40106 h 2157664"/>
              <a:gd name="connsiteX20" fmla="*/ 1018674 w 1900990"/>
              <a:gd name="connsiteY20" fmla="*/ 88232 h 2157664"/>
              <a:gd name="connsiteX21" fmla="*/ 1034716 w 1900990"/>
              <a:gd name="connsiteY21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84775 w 1900990"/>
              <a:gd name="connsiteY6" fmla="*/ 1379621 h 2157664"/>
              <a:gd name="connsiteX7" fmla="*/ 771809 w 1900990"/>
              <a:gd name="connsiteY7" fmla="*/ 1483895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900990 w 1900990"/>
              <a:gd name="connsiteY16" fmla="*/ 818148 h 2157664"/>
              <a:gd name="connsiteX17" fmla="*/ 1604211 w 1900990"/>
              <a:gd name="connsiteY17" fmla="*/ 360948 h 2157664"/>
              <a:gd name="connsiteX18" fmla="*/ 1315453 w 1900990"/>
              <a:gd name="connsiteY18" fmla="*/ 497306 h 2157664"/>
              <a:gd name="connsiteX19" fmla="*/ 1291390 w 1900990"/>
              <a:gd name="connsiteY19" fmla="*/ 40106 h 2157664"/>
              <a:gd name="connsiteX20" fmla="*/ 1018674 w 1900990"/>
              <a:gd name="connsiteY20" fmla="*/ 88232 h 2157664"/>
              <a:gd name="connsiteX21" fmla="*/ 1034716 w 1900990"/>
              <a:gd name="connsiteY21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84775 w 1900990"/>
              <a:gd name="connsiteY6" fmla="*/ 1379621 h 2157664"/>
              <a:gd name="connsiteX7" fmla="*/ 417095 w 1900990"/>
              <a:gd name="connsiteY7" fmla="*/ 1804737 h 2157664"/>
              <a:gd name="connsiteX8" fmla="*/ 561474 w 1900990"/>
              <a:gd name="connsiteY8" fmla="*/ 2157664 h 2157664"/>
              <a:gd name="connsiteX9" fmla="*/ 970548 w 1900990"/>
              <a:gd name="connsiteY9" fmla="*/ 1836821 h 2157664"/>
              <a:gd name="connsiteX10" fmla="*/ 1122948 w 1900990"/>
              <a:gd name="connsiteY10" fmla="*/ 2133600 h 2157664"/>
              <a:gd name="connsiteX11" fmla="*/ 1435769 w 1900990"/>
              <a:gd name="connsiteY11" fmla="*/ 1772653 h 2157664"/>
              <a:gd name="connsiteX12" fmla="*/ 1283369 w 1900990"/>
              <a:gd name="connsiteY12" fmla="*/ 1604211 h 2157664"/>
              <a:gd name="connsiteX13" fmla="*/ 1796716 w 1900990"/>
              <a:gd name="connsiteY13" fmla="*/ 1548064 h 2157664"/>
              <a:gd name="connsiteX14" fmla="*/ 1548063 w 1900990"/>
              <a:gd name="connsiteY14" fmla="*/ 962527 h 2157664"/>
              <a:gd name="connsiteX15" fmla="*/ 1900990 w 1900990"/>
              <a:gd name="connsiteY15" fmla="*/ 818148 h 2157664"/>
              <a:gd name="connsiteX16" fmla="*/ 1604211 w 1900990"/>
              <a:gd name="connsiteY16" fmla="*/ 360948 h 2157664"/>
              <a:gd name="connsiteX17" fmla="*/ 1315453 w 1900990"/>
              <a:gd name="connsiteY17" fmla="*/ 497306 h 2157664"/>
              <a:gd name="connsiteX18" fmla="*/ 1291390 w 1900990"/>
              <a:gd name="connsiteY18" fmla="*/ 40106 h 2157664"/>
              <a:gd name="connsiteX19" fmla="*/ 1018674 w 1900990"/>
              <a:gd name="connsiteY19" fmla="*/ 88232 h 2157664"/>
              <a:gd name="connsiteX20" fmla="*/ 1034716 w 1900990"/>
              <a:gd name="connsiteY20" fmla="*/ 385011 h 215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00990" h="2157664">
                <a:moveTo>
                  <a:pt x="1034716" y="385011"/>
                </a:moveTo>
                <a:lnTo>
                  <a:pt x="609600" y="0"/>
                </a:lnTo>
                <a:lnTo>
                  <a:pt x="240632" y="385011"/>
                </a:lnTo>
                <a:lnTo>
                  <a:pt x="601579" y="729916"/>
                </a:lnTo>
                <a:lnTo>
                  <a:pt x="0" y="978569"/>
                </a:lnTo>
                <a:lnTo>
                  <a:pt x="425116" y="1515979"/>
                </a:lnTo>
                <a:lnTo>
                  <a:pt x="684775" y="1379621"/>
                </a:lnTo>
                <a:lnTo>
                  <a:pt x="417095" y="1804737"/>
                </a:lnTo>
                <a:lnTo>
                  <a:pt x="561474" y="2157664"/>
                </a:lnTo>
                <a:lnTo>
                  <a:pt x="970548" y="1836821"/>
                </a:lnTo>
                <a:lnTo>
                  <a:pt x="1122948" y="2133600"/>
                </a:lnTo>
                <a:lnTo>
                  <a:pt x="1435769" y="1772653"/>
                </a:lnTo>
                <a:lnTo>
                  <a:pt x="1283369" y="1604211"/>
                </a:lnTo>
                <a:lnTo>
                  <a:pt x="1796716" y="1548064"/>
                </a:lnTo>
                <a:lnTo>
                  <a:pt x="1548063" y="962527"/>
                </a:lnTo>
                <a:lnTo>
                  <a:pt x="1900990" y="818148"/>
                </a:lnTo>
                <a:lnTo>
                  <a:pt x="1604211" y="360948"/>
                </a:lnTo>
                <a:lnTo>
                  <a:pt x="1315453" y="497306"/>
                </a:lnTo>
                <a:lnTo>
                  <a:pt x="1291390" y="40106"/>
                </a:lnTo>
                <a:lnTo>
                  <a:pt x="1018674" y="88232"/>
                </a:lnTo>
                <a:lnTo>
                  <a:pt x="1034716" y="385011"/>
                </a:lnTo>
                <a:close/>
              </a:path>
            </a:pathLst>
          </a:cu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Buggy programs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9F2B10E1-F134-E390-AB95-3E76E1E086D1}"/>
              </a:ext>
            </a:extLst>
          </p:cNvPr>
          <p:cNvSpPr/>
          <p:nvPr/>
        </p:nvSpPr>
        <p:spPr>
          <a:xfrm>
            <a:off x="3358292" y="2704203"/>
            <a:ext cx="1068577" cy="998005"/>
          </a:xfrm>
          <a:prstGeom prst="ellipse">
            <a:avLst/>
          </a:prstGeom>
          <a:solidFill>
            <a:srgbClr val="70AD47">
              <a:alpha val="31000"/>
            </a:srgbClr>
          </a:solidFill>
          <a:ln w="28575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B338C9F-5CDE-DBB9-2970-821BFBC6408C}"/>
              </a:ext>
            </a:extLst>
          </p:cNvPr>
          <p:cNvSpPr txBox="1"/>
          <p:nvPr/>
        </p:nvSpPr>
        <p:spPr>
          <a:xfrm>
            <a:off x="1693190" y="1025123"/>
            <a:ext cx="1071319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 defTabSz="457200"/>
            <a:r>
              <a:rPr lang="en-US" b="1" dirty="0">
                <a:solidFill>
                  <a:srgbClr val="70AD47"/>
                </a:solidFill>
                <a:latin typeface="Calibri" panose="020F0502020204030204"/>
              </a:rPr>
              <a:t>Reported</a:t>
            </a:r>
          </a:p>
          <a:p>
            <a:pPr algn="ctr" defTabSz="457200"/>
            <a:r>
              <a:rPr lang="en-US" b="1" dirty="0">
                <a:solidFill>
                  <a:srgbClr val="70AD47"/>
                </a:solidFill>
                <a:latin typeface="Calibri" panose="020F0502020204030204"/>
              </a:rPr>
              <a:t>bugs</a:t>
            </a: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1B5DD018-72A7-6A61-3BEF-F7BF0664879F}"/>
              </a:ext>
            </a:extLst>
          </p:cNvPr>
          <p:cNvSpPr/>
          <p:nvPr/>
        </p:nvSpPr>
        <p:spPr>
          <a:xfrm rot="18390857">
            <a:off x="2550991" y="1473650"/>
            <a:ext cx="869991" cy="1560920"/>
          </a:xfrm>
          <a:custGeom>
            <a:avLst/>
            <a:gdLst>
              <a:gd name="connsiteX0" fmla="*/ 360373 w 487793"/>
              <a:gd name="connsiteY0" fmla="*/ 0 h 593558"/>
              <a:gd name="connsiteX1" fmla="*/ 472667 w 487793"/>
              <a:gd name="connsiteY1" fmla="*/ 312822 h 593558"/>
              <a:gd name="connsiteX2" fmla="*/ 63594 w 487793"/>
              <a:gd name="connsiteY2" fmla="*/ 417095 h 593558"/>
              <a:gd name="connsiteX3" fmla="*/ 7446 w 487793"/>
              <a:gd name="connsiteY3" fmla="*/ 593558 h 593558"/>
              <a:gd name="connsiteX0" fmla="*/ 357229 w 412342"/>
              <a:gd name="connsiteY0" fmla="*/ 0 h 593558"/>
              <a:gd name="connsiteX1" fmla="*/ 369637 w 412342"/>
              <a:gd name="connsiteY1" fmla="*/ 250712 h 593558"/>
              <a:gd name="connsiteX2" fmla="*/ 60450 w 412342"/>
              <a:gd name="connsiteY2" fmla="*/ 417095 h 593558"/>
              <a:gd name="connsiteX3" fmla="*/ 4302 w 412342"/>
              <a:gd name="connsiteY3" fmla="*/ 593558 h 593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2342" h="593558">
                <a:moveTo>
                  <a:pt x="357229" y="0"/>
                </a:moveTo>
                <a:cubicBezTo>
                  <a:pt x="438107" y="121653"/>
                  <a:pt x="419100" y="181196"/>
                  <a:pt x="369637" y="250712"/>
                </a:cubicBezTo>
                <a:cubicBezTo>
                  <a:pt x="320174" y="320228"/>
                  <a:pt x="121339" y="359954"/>
                  <a:pt x="60450" y="417095"/>
                </a:cubicBezTo>
                <a:cubicBezTo>
                  <a:pt x="-439" y="474236"/>
                  <a:pt x="-6393" y="528721"/>
                  <a:pt x="4302" y="593558"/>
                </a:cubicBezTo>
              </a:path>
            </a:pathLst>
          </a:custGeom>
          <a:noFill/>
          <a:ln w="28575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4ACD59C2-C10D-6ED1-0D04-A0F8785B2D03}"/>
              </a:ext>
            </a:extLst>
          </p:cNvPr>
          <p:cNvSpPr/>
          <p:nvPr/>
        </p:nvSpPr>
        <p:spPr>
          <a:xfrm rot="18390857">
            <a:off x="6671307" y="1706909"/>
            <a:ext cx="753467" cy="1083424"/>
          </a:xfrm>
          <a:custGeom>
            <a:avLst/>
            <a:gdLst>
              <a:gd name="connsiteX0" fmla="*/ 360373 w 487793"/>
              <a:gd name="connsiteY0" fmla="*/ 0 h 593558"/>
              <a:gd name="connsiteX1" fmla="*/ 472667 w 487793"/>
              <a:gd name="connsiteY1" fmla="*/ 312822 h 593558"/>
              <a:gd name="connsiteX2" fmla="*/ 63594 w 487793"/>
              <a:gd name="connsiteY2" fmla="*/ 417095 h 593558"/>
              <a:gd name="connsiteX3" fmla="*/ 7446 w 487793"/>
              <a:gd name="connsiteY3" fmla="*/ 593558 h 593558"/>
              <a:gd name="connsiteX0" fmla="*/ 357229 w 412342"/>
              <a:gd name="connsiteY0" fmla="*/ 0 h 593558"/>
              <a:gd name="connsiteX1" fmla="*/ 369637 w 412342"/>
              <a:gd name="connsiteY1" fmla="*/ 250712 h 593558"/>
              <a:gd name="connsiteX2" fmla="*/ 60450 w 412342"/>
              <a:gd name="connsiteY2" fmla="*/ 417095 h 593558"/>
              <a:gd name="connsiteX3" fmla="*/ 4302 w 412342"/>
              <a:gd name="connsiteY3" fmla="*/ 593558 h 593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2342" h="593558">
                <a:moveTo>
                  <a:pt x="357229" y="0"/>
                </a:moveTo>
                <a:cubicBezTo>
                  <a:pt x="438107" y="121653"/>
                  <a:pt x="419100" y="181196"/>
                  <a:pt x="369637" y="250712"/>
                </a:cubicBezTo>
                <a:cubicBezTo>
                  <a:pt x="320174" y="320228"/>
                  <a:pt x="121339" y="359954"/>
                  <a:pt x="60450" y="417095"/>
                </a:cubicBezTo>
                <a:cubicBezTo>
                  <a:pt x="-439" y="474236"/>
                  <a:pt x="-6393" y="528721"/>
                  <a:pt x="4302" y="593558"/>
                </a:cubicBezTo>
              </a:path>
            </a:pathLst>
          </a:custGeom>
          <a:noFill/>
          <a:ln w="28575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3A70E25-3357-A121-EBFC-B31A0ABDC2F2}"/>
              </a:ext>
            </a:extLst>
          </p:cNvPr>
          <p:cNvSpPr txBox="1"/>
          <p:nvPr/>
        </p:nvSpPr>
        <p:spPr>
          <a:xfrm>
            <a:off x="2795805" y="5178926"/>
            <a:ext cx="2158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b="1" dirty="0">
                <a:solidFill>
                  <a:prstClr val="black"/>
                </a:solidFill>
                <a:latin typeface="Calibri" panose="020F0502020204030204"/>
              </a:rPr>
              <a:t>Sound bug detection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E4C9989-13AE-84FC-F109-E3EB37AF0946}"/>
              </a:ext>
            </a:extLst>
          </p:cNvPr>
          <p:cNvSpPr txBox="1"/>
          <p:nvPr/>
        </p:nvSpPr>
        <p:spPr>
          <a:xfrm>
            <a:off x="2107400" y="6055152"/>
            <a:ext cx="35425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Some buggy programs pass through</a:t>
            </a:r>
          </a:p>
          <a:p>
            <a:pPr algn="ctr" defTabSz="457200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(has false negative problem)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F7E81D7-1253-6E4B-94BE-7E2A9FF53B2C}"/>
              </a:ext>
            </a:extLst>
          </p:cNvPr>
          <p:cNvSpPr txBox="1"/>
          <p:nvPr/>
        </p:nvSpPr>
        <p:spPr>
          <a:xfrm>
            <a:off x="2199424" y="5452631"/>
            <a:ext cx="33511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All correct programs pass through</a:t>
            </a:r>
          </a:p>
          <a:p>
            <a:pPr algn="ctr" defTabSz="457200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(No false positive problem)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FFF4A098-113A-3F10-54B5-046DEB1A7352}"/>
              </a:ext>
            </a:extLst>
          </p:cNvPr>
          <p:cNvCxnSpPr>
            <a:cxnSpLocks/>
          </p:cNvCxnSpPr>
          <p:nvPr/>
        </p:nvCxnSpPr>
        <p:spPr>
          <a:xfrm flipH="1" flipV="1">
            <a:off x="4683792" y="2835519"/>
            <a:ext cx="1226099" cy="866689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  <a:tailEnd type="oval" w="lg" len="lg"/>
          </a:ln>
          <a:effectLst/>
        </p:spPr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C0109C96-25FA-6CBF-A272-FD5580C67560}"/>
              </a:ext>
            </a:extLst>
          </p:cNvPr>
          <p:cNvSpPr txBox="1"/>
          <p:nvPr/>
        </p:nvSpPr>
        <p:spPr>
          <a:xfrm>
            <a:off x="5730594" y="3544883"/>
            <a:ext cx="10095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False</a:t>
            </a:r>
          </a:p>
          <a:p>
            <a:pPr algn="ctr" defTabSz="457200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Negative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210C52FE-C012-23C9-B8A3-33B8442F0631}"/>
              </a:ext>
            </a:extLst>
          </p:cNvPr>
          <p:cNvSpPr/>
          <p:nvPr/>
        </p:nvSpPr>
        <p:spPr>
          <a:xfrm>
            <a:off x="7165676" y="1946840"/>
            <a:ext cx="2798070" cy="2784990"/>
          </a:xfrm>
          <a:prstGeom prst="ellipse">
            <a:avLst/>
          </a:prstGeom>
          <a:solidFill>
            <a:srgbClr val="70AD47">
              <a:alpha val="31000"/>
            </a:srgbClr>
          </a:solidFill>
          <a:ln w="28575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792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/>
      <p:bldP spid="39" grpId="0"/>
      <p:bldP spid="40" grpId="0"/>
      <p:bldP spid="41" grpId="0"/>
      <p:bldP spid="42" grpId="0"/>
      <p:bldP spid="44" grpId="0"/>
      <p:bldP spid="46" grpId="0" animBg="1"/>
      <p:bldP spid="47" grpId="0" animBg="1"/>
      <p:bldP spid="48" grpId="0"/>
      <p:bldP spid="49" grpId="0" animBg="1"/>
      <p:bldP spid="50" grpId="0" animBg="1"/>
      <p:bldP spid="51" grpId="0"/>
      <p:bldP spid="52" grpId="0"/>
      <p:bldP spid="53" grpId="0"/>
      <p:bldP spid="55" grpId="0"/>
      <p:bldP spid="56" grpId="0" animBg="1"/>
    </p:bldLst>
  </p:timing>
</p:sld>
</file>

<file path=ppt/slides/slide37.xml><?xml version="1.0" encoding="utf-8"?>
<p:sld xmlns:a16="http://schemas.microsoft.com/office/drawing/2014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4B21-296C-EF5B-1D5C-E9B85C56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393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Trivial Soundness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D1693C3-03FC-DC5E-FBE5-AEA8B52B8304}"/>
              </a:ext>
            </a:extLst>
          </p:cNvPr>
          <p:cNvSpPr txBox="1">
            <a:spLocks/>
          </p:cNvSpPr>
          <p:nvPr/>
        </p:nvSpPr>
        <p:spPr>
          <a:xfrm>
            <a:off x="7588" y="249049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Soundness / Completeness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916D06B3-9176-9A00-41C5-78E69A22272D}"/>
              </a:ext>
            </a:extLst>
          </p:cNvPr>
          <p:cNvSpPr/>
          <p:nvPr/>
        </p:nvSpPr>
        <p:spPr>
          <a:xfrm>
            <a:off x="1921696" y="1278237"/>
            <a:ext cx="3810000" cy="3886200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9444713-9A55-3341-BCEE-C6C43338CEC8}"/>
              </a:ext>
            </a:extLst>
          </p:cNvPr>
          <p:cNvSpPr txBox="1"/>
          <p:nvPr/>
        </p:nvSpPr>
        <p:spPr>
          <a:xfrm>
            <a:off x="3226272" y="1506837"/>
            <a:ext cx="1362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All Programs</a:t>
            </a: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182266B-11FA-701F-FC4A-CC1492195FC0}"/>
              </a:ext>
            </a:extLst>
          </p:cNvPr>
          <p:cNvSpPr/>
          <p:nvPr/>
        </p:nvSpPr>
        <p:spPr>
          <a:xfrm>
            <a:off x="2380654" y="2310058"/>
            <a:ext cx="2767295" cy="1740569"/>
          </a:xfrm>
          <a:custGeom>
            <a:avLst/>
            <a:gdLst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17621 w 1900990"/>
              <a:gd name="connsiteY6" fmla="*/ 1018674 h 2157664"/>
              <a:gd name="connsiteX7" fmla="*/ 1050758 w 1900990"/>
              <a:gd name="connsiteY7" fmla="*/ 1299411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323474 w 1900990"/>
              <a:gd name="connsiteY16" fmla="*/ 1219200 h 2157664"/>
              <a:gd name="connsiteX17" fmla="*/ 1219200 w 1900990"/>
              <a:gd name="connsiteY17" fmla="*/ 834190 h 2157664"/>
              <a:gd name="connsiteX18" fmla="*/ 1900990 w 1900990"/>
              <a:gd name="connsiteY18" fmla="*/ 818148 h 2157664"/>
              <a:gd name="connsiteX19" fmla="*/ 1604211 w 1900990"/>
              <a:gd name="connsiteY19" fmla="*/ 360948 h 2157664"/>
              <a:gd name="connsiteX20" fmla="*/ 1315453 w 1900990"/>
              <a:gd name="connsiteY20" fmla="*/ 497306 h 2157664"/>
              <a:gd name="connsiteX21" fmla="*/ 1291390 w 1900990"/>
              <a:gd name="connsiteY21" fmla="*/ 40106 h 2157664"/>
              <a:gd name="connsiteX22" fmla="*/ 1018674 w 1900990"/>
              <a:gd name="connsiteY22" fmla="*/ 88232 h 2157664"/>
              <a:gd name="connsiteX23" fmla="*/ 1034716 w 1900990"/>
              <a:gd name="connsiteY23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17621 w 1900990"/>
              <a:gd name="connsiteY6" fmla="*/ 1018674 h 2157664"/>
              <a:gd name="connsiteX7" fmla="*/ 1050758 w 1900990"/>
              <a:gd name="connsiteY7" fmla="*/ 1299411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323474 w 1900990"/>
              <a:gd name="connsiteY16" fmla="*/ 1219200 h 2157664"/>
              <a:gd name="connsiteX17" fmla="*/ 1900990 w 1900990"/>
              <a:gd name="connsiteY17" fmla="*/ 818148 h 2157664"/>
              <a:gd name="connsiteX18" fmla="*/ 1604211 w 1900990"/>
              <a:gd name="connsiteY18" fmla="*/ 360948 h 2157664"/>
              <a:gd name="connsiteX19" fmla="*/ 1315453 w 1900990"/>
              <a:gd name="connsiteY19" fmla="*/ 497306 h 2157664"/>
              <a:gd name="connsiteX20" fmla="*/ 1291390 w 1900990"/>
              <a:gd name="connsiteY20" fmla="*/ 40106 h 2157664"/>
              <a:gd name="connsiteX21" fmla="*/ 1018674 w 1900990"/>
              <a:gd name="connsiteY21" fmla="*/ 88232 h 2157664"/>
              <a:gd name="connsiteX22" fmla="*/ 1034716 w 1900990"/>
              <a:gd name="connsiteY22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17621 w 1900990"/>
              <a:gd name="connsiteY6" fmla="*/ 1018674 h 2157664"/>
              <a:gd name="connsiteX7" fmla="*/ 1050758 w 1900990"/>
              <a:gd name="connsiteY7" fmla="*/ 1299411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900990 w 1900990"/>
              <a:gd name="connsiteY16" fmla="*/ 818148 h 2157664"/>
              <a:gd name="connsiteX17" fmla="*/ 1604211 w 1900990"/>
              <a:gd name="connsiteY17" fmla="*/ 360948 h 2157664"/>
              <a:gd name="connsiteX18" fmla="*/ 1315453 w 1900990"/>
              <a:gd name="connsiteY18" fmla="*/ 497306 h 2157664"/>
              <a:gd name="connsiteX19" fmla="*/ 1291390 w 1900990"/>
              <a:gd name="connsiteY19" fmla="*/ 40106 h 2157664"/>
              <a:gd name="connsiteX20" fmla="*/ 1018674 w 1900990"/>
              <a:gd name="connsiteY20" fmla="*/ 88232 h 2157664"/>
              <a:gd name="connsiteX21" fmla="*/ 1034716 w 1900990"/>
              <a:gd name="connsiteY21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84775 w 1900990"/>
              <a:gd name="connsiteY6" fmla="*/ 1379621 h 2157664"/>
              <a:gd name="connsiteX7" fmla="*/ 1050758 w 1900990"/>
              <a:gd name="connsiteY7" fmla="*/ 1299411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900990 w 1900990"/>
              <a:gd name="connsiteY16" fmla="*/ 818148 h 2157664"/>
              <a:gd name="connsiteX17" fmla="*/ 1604211 w 1900990"/>
              <a:gd name="connsiteY17" fmla="*/ 360948 h 2157664"/>
              <a:gd name="connsiteX18" fmla="*/ 1315453 w 1900990"/>
              <a:gd name="connsiteY18" fmla="*/ 497306 h 2157664"/>
              <a:gd name="connsiteX19" fmla="*/ 1291390 w 1900990"/>
              <a:gd name="connsiteY19" fmla="*/ 40106 h 2157664"/>
              <a:gd name="connsiteX20" fmla="*/ 1018674 w 1900990"/>
              <a:gd name="connsiteY20" fmla="*/ 88232 h 2157664"/>
              <a:gd name="connsiteX21" fmla="*/ 1034716 w 1900990"/>
              <a:gd name="connsiteY21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84775 w 1900990"/>
              <a:gd name="connsiteY6" fmla="*/ 1379621 h 2157664"/>
              <a:gd name="connsiteX7" fmla="*/ 771809 w 1900990"/>
              <a:gd name="connsiteY7" fmla="*/ 1483895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900990 w 1900990"/>
              <a:gd name="connsiteY16" fmla="*/ 818148 h 2157664"/>
              <a:gd name="connsiteX17" fmla="*/ 1604211 w 1900990"/>
              <a:gd name="connsiteY17" fmla="*/ 360948 h 2157664"/>
              <a:gd name="connsiteX18" fmla="*/ 1315453 w 1900990"/>
              <a:gd name="connsiteY18" fmla="*/ 497306 h 2157664"/>
              <a:gd name="connsiteX19" fmla="*/ 1291390 w 1900990"/>
              <a:gd name="connsiteY19" fmla="*/ 40106 h 2157664"/>
              <a:gd name="connsiteX20" fmla="*/ 1018674 w 1900990"/>
              <a:gd name="connsiteY20" fmla="*/ 88232 h 2157664"/>
              <a:gd name="connsiteX21" fmla="*/ 1034716 w 1900990"/>
              <a:gd name="connsiteY21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84775 w 1900990"/>
              <a:gd name="connsiteY6" fmla="*/ 1379621 h 2157664"/>
              <a:gd name="connsiteX7" fmla="*/ 417095 w 1900990"/>
              <a:gd name="connsiteY7" fmla="*/ 1804737 h 2157664"/>
              <a:gd name="connsiteX8" fmla="*/ 561474 w 1900990"/>
              <a:gd name="connsiteY8" fmla="*/ 2157664 h 2157664"/>
              <a:gd name="connsiteX9" fmla="*/ 970548 w 1900990"/>
              <a:gd name="connsiteY9" fmla="*/ 1836821 h 2157664"/>
              <a:gd name="connsiteX10" fmla="*/ 1122948 w 1900990"/>
              <a:gd name="connsiteY10" fmla="*/ 2133600 h 2157664"/>
              <a:gd name="connsiteX11" fmla="*/ 1435769 w 1900990"/>
              <a:gd name="connsiteY11" fmla="*/ 1772653 h 2157664"/>
              <a:gd name="connsiteX12" fmla="*/ 1283369 w 1900990"/>
              <a:gd name="connsiteY12" fmla="*/ 1604211 h 2157664"/>
              <a:gd name="connsiteX13" fmla="*/ 1796716 w 1900990"/>
              <a:gd name="connsiteY13" fmla="*/ 1548064 h 2157664"/>
              <a:gd name="connsiteX14" fmla="*/ 1548063 w 1900990"/>
              <a:gd name="connsiteY14" fmla="*/ 962527 h 2157664"/>
              <a:gd name="connsiteX15" fmla="*/ 1900990 w 1900990"/>
              <a:gd name="connsiteY15" fmla="*/ 818148 h 2157664"/>
              <a:gd name="connsiteX16" fmla="*/ 1604211 w 1900990"/>
              <a:gd name="connsiteY16" fmla="*/ 360948 h 2157664"/>
              <a:gd name="connsiteX17" fmla="*/ 1315453 w 1900990"/>
              <a:gd name="connsiteY17" fmla="*/ 497306 h 2157664"/>
              <a:gd name="connsiteX18" fmla="*/ 1291390 w 1900990"/>
              <a:gd name="connsiteY18" fmla="*/ 40106 h 2157664"/>
              <a:gd name="connsiteX19" fmla="*/ 1018674 w 1900990"/>
              <a:gd name="connsiteY19" fmla="*/ 88232 h 2157664"/>
              <a:gd name="connsiteX20" fmla="*/ 1034716 w 1900990"/>
              <a:gd name="connsiteY20" fmla="*/ 385011 h 215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00990" h="2157664">
                <a:moveTo>
                  <a:pt x="1034716" y="385011"/>
                </a:moveTo>
                <a:lnTo>
                  <a:pt x="609600" y="0"/>
                </a:lnTo>
                <a:lnTo>
                  <a:pt x="240632" y="385011"/>
                </a:lnTo>
                <a:lnTo>
                  <a:pt x="601579" y="729916"/>
                </a:lnTo>
                <a:lnTo>
                  <a:pt x="0" y="978569"/>
                </a:lnTo>
                <a:lnTo>
                  <a:pt x="425116" y="1515979"/>
                </a:lnTo>
                <a:lnTo>
                  <a:pt x="684775" y="1379621"/>
                </a:lnTo>
                <a:lnTo>
                  <a:pt x="417095" y="1804737"/>
                </a:lnTo>
                <a:lnTo>
                  <a:pt x="561474" y="2157664"/>
                </a:lnTo>
                <a:lnTo>
                  <a:pt x="970548" y="1836821"/>
                </a:lnTo>
                <a:lnTo>
                  <a:pt x="1122948" y="2133600"/>
                </a:lnTo>
                <a:lnTo>
                  <a:pt x="1435769" y="1772653"/>
                </a:lnTo>
                <a:lnTo>
                  <a:pt x="1283369" y="1604211"/>
                </a:lnTo>
                <a:lnTo>
                  <a:pt x="1796716" y="1548064"/>
                </a:lnTo>
                <a:lnTo>
                  <a:pt x="1548063" y="962527"/>
                </a:lnTo>
                <a:lnTo>
                  <a:pt x="1900990" y="818148"/>
                </a:lnTo>
                <a:lnTo>
                  <a:pt x="1604211" y="360948"/>
                </a:lnTo>
                <a:lnTo>
                  <a:pt x="1315453" y="497306"/>
                </a:lnTo>
                <a:lnTo>
                  <a:pt x="1291390" y="40106"/>
                </a:lnTo>
                <a:lnTo>
                  <a:pt x="1018674" y="88232"/>
                </a:lnTo>
                <a:lnTo>
                  <a:pt x="1034716" y="385011"/>
                </a:lnTo>
                <a:close/>
              </a:path>
            </a:pathLst>
          </a:cu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Buggy programs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9F2B10E1-F134-E390-AB95-3E76E1E086D1}"/>
              </a:ext>
            </a:extLst>
          </p:cNvPr>
          <p:cNvSpPr/>
          <p:nvPr/>
        </p:nvSpPr>
        <p:spPr>
          <a:xfrm>
            <a:off x="3358292" y="2704203"/>
            <a:ext cx="1068577" cy="998005"/>
          </a:xfrm>
          <a:prstGeom prst="ellipse">
            <a:avLst/>
          </a:prstGeom>
          <a:solidFill>
            <a:srgbClr val="70AD47">
              <a:alpha val="31000"/>
            </a:srgbClr>
          </a:solidFill>
          <a:ln w="28575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B338C9F-5CDE-DBB9-2970-821BFBC6408C}"/>
              </a:ext>
            </a:extLst>
          </p:cNvPr>
          <p:cNvSpPr txBox="1"/>
          <p:nvPr/>
        </p:nvSpPr>
        <p:spPr>
          <a:xfrm>
            <a:off x="1693190" y="1025123"/>
            <a:ext cx="1071319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 defTabSz="457200"/>
            <a:r>
              <a:rPr lang="en-US" b="1" dirty="0">
                <a:solidFill>
                  <a:srgbClr val="70AD47"/>
                </a:solidFill>
                <a:latin typeface="Calibri" panose="020F0502020204030204"/>
              </a:rPr>
              <a:t>Reported</a:t>
            </a:r>
          </a:p>
          <a:p>
            <a:pPr algn="ctr" defTabSz="457200"/>
            <a:r>
              <a:rPr lang="en-US" b="1" dirty="0">
                <a:solidFill>
                  <a:srgbClr val="70AD47"/>
                </a:solidFill>
                <a:latin typeface="Calibri" panose="020F0502020204030204"/>
              </a:rPr>
              <a:t>bugs</a:t>
            </a: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1B5DD018-72A7-6A61-3BEF-F7BF0664879F}"/>
              </a:ext>
            </a:extLst>
          </p:cNvPr>
          <p:cNvSpPr/>
          <p:nvPr/>
        </p:nvSpPr>
        <p:spPr>
          <a:xfrm rot="18390857">
            <a:off x="2550991" y="1473650"/>
            <a:ext cx="869991" cy="1560920"/>
          </a:xfrm>
          <a:custGeom>
            <a:avLst/>
            <a:gdLst>
              <a:gd name="connsiteX0" fmla="*/ 360373 w 487793"/>
              <a:gd name="connsiteY0" fmla="*/ 0 h 593558"/>
              <a:gd name="connsiteX1" fmla="*/ 472667 w 487793"/>
              <a:gd name="connsiteY1" fmla="*/ 312822 h 593558"/>
              <a:gd name="connsiteX2" fmla="*/ 63594 w 487793"/>
              <a:gd name="connsiteY2" fmla="*/ 417095 h 593558"/>
              <a:gd name="connsiteX3" fmla="*/ 7446 w 487793"/>
              <a:gd name="connsiteY3" fmla="*/ 593558 h 593558"/>
              <a:gd name="connsiteX0" fmla="*/ 357229 w 412342"/>
              <a:gd name="connsiteY0" fmla="*/ 0 h 593558"/>
              <a:gd name="connsiteX1" fmla="*/ 369637 w 412342"/>
              <a:gd name="connsiteY1" fmla="*/ 250712 h 593558"/>
              <a:gd name="connsiteX2" fmla="*/ 60450 w 412342"/>
              <a:gd name="connsiteY2" fmla="*/ 417095 h 593558"/>
              <a:gd name="connsiteX3" fmla="*/ 4302 w 412342"/>
              <a:gd name="connsiteY3" fmla="*/ 593558 h 593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2342" h="593558">
                <a:moveTo>
                  <a:pt x="357229" y="0"/>
                </a:moveTo>
                <a:cubicBezTo>
                  <a:pt x="438107" y="121653"/>
                  <a:pt x="419100" y="181196"/>
                  <a:pt x="369637" y="250712"/>
                </a:cubicBezTo>
                <a:cubicBezTo>
                  <a:pt x="320174" y="320228"/>
                  <a:pt x="121339" y="359954"/>
                  <a:pt x="60450" y="417095"/>
                </a:cubicBezTo>
                <a:cubicBezTo>
                  <a:pt x="-439" y="474236"/>
                  <a:pt x="-6393" y="528721"/>
                  <a:pt x="4302" y="593558"/>
                </a:cubicBezTo>
              </a:path>
            </a:pathLst>
          </a:custGeom>
          <a:noFill/>
          <a:ln w="28575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3A70E25-3357-A121-EBFC-B31A0ABDC2F2}"/>
              </a:ext>
            </a:extLst>
          </p:cNvPr>
          <p:cNvSpPr txBox="1"/>
          <p:nvPr/>
        </p:nvSpPr>
        <p:spPr>
          <a:xfrm>
            <a:off x="2795805" y="5178926"/>
            <a:ext cx="2158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b="1" dirty="0">
                <a:solidFill>
                  <a:prstClr val="black"/>
                </a:solidFill>
                <a:latin typeface="Calibri" panose="020F0502020204030204"/>
              </a:rPr>
              <a:t>Sound bug detection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E4C9989-13AE-84FC-F109-E3EB37AF0946}"/>
              </a:ext>
            </a:extLst>
          </p:cNvPr>
          <p:cNvSpPr txBox="1"/>
          <p:nvPr/>
        </p:nvSpPr>
        <p:spPr>
          <a:xfrm>
            <a:off x="2107400" y="6055152"/>
            <a:ext cx="35425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Some buggy programs pass through</a:t>
            </a:r>
          </a:p>
          <a:p>
            <a:pPr algn="ctr" defTabSz="457200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(has false negative problem)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F7E81D7-1253-6E4B-94BE-7E2A9FF53B2C}"/>
              </a:ext>
            </a:extLst>
          </p:cNvPr>
          <p:cNvSpPr txBox="1"/>
          <p:nvPr/>
        </p:nvSpPr>
        <p:spPr>
          <a:xfrm>
            <a:off x="2199424" y="5452631"/>
            <a:ext cx="33511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All correct programs pass through</a:t>
            </a:r>
          </a:p>
          <a:p>
            <a:pPr algn="ctr" defTabSz="457200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(No false positive problem)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FFF4A098-113A-3F10-54B5-046DEB1A7352}"/>
              </a:ext>
            </a:extLst>
          </p:cNvPr>
          <p:cNvCxnSpPr>
            <a:cxnSpLocks/>
          </p:cNvCxnSpPr>
          <p:nvPr/>
        </p:nvCxnSpPr>
        <p:spPr>
          <a:xfrm flipH="1" flipV="1">
            <a:off x="4683792" y="2835519"/>
            <a:ext cx="1226099" cy="866689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  <a:tailEnd type="oval" w="lg" len="lg"/>
          </a:ln>
          <a:effectLst/>
        </p:spPr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C0109C96-25FA-6CBF-A272-FD5580C67560}"/>
              </a:ext>
            </a:extLst>
          </p:cNvPr>
          <p:cNvSpPr txBox="1"/>
          <p:nvPr/>
        </p:nvSpPr>
        <p:spPr>
          <a:xfrm>
            <a:off x="5730594" y="3544883"/>
            <a:ext cx="10095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False</a:t>
            </a:r>
          </a:p>
          <a:p>
            <a:pPr algn="ctr" defTabSz="457200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Negative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9EA18D8-5DA2-CDAD-B31E-2C280493BEA6}"/>
              </a:ext>
            </a:extLst>
          </p:cNvPr>
          <p:cNvSpPr/>
          <p:nvPr/>
        </p:nvSpPr>
        <p:spPr>
          <a:xfrm>
            <a:off x="8034729" y="3010227"/>
            <a:ext cx="2181137" cy="91440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Analysis Engine</a:t>
            </a:r>
          </a:p>
          <a:p>
            <a:pPr algn="ctr"/>
            <a:r>
              <a:rPr lang="en-US" dirty="0"/>
              <a:t>(bug detector)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EE954C-C86E-7C23-80B4-E06D8FE5F71B}"/>
              </a:ext>
            </a:extLst>
          </p:cNvPr>
          <p:cNvSpPr/>
          <p:nvPr/>
        </p:nvSpPr>
        <p:spPr>
          <a:xfrm>
            <a:off x="8034729" y="1592794"/>
            <a:ext cx="2181137" cy="91440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Analysis Target</a:t>
            </a:r>
          </a:p>
          <a:p>
            <a:pPr algn="ctr"/>
            <a:r>
              <a:rPr lang="en-US" dirty="0"/>
              <a:t>(arbitrary program)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3173D65-52A3-83F7-F117-7F2AC333F0D0}"/>
              </a:ext>
            </a:extLst>
          </p:cNvPr>
          <p:cNvCxnSpPr>
            <a:cxnSpLocks/>
            <a:stCxn id="4" idx="2"/>
            <a:endCxn id="9" idx="0"/>
          </p:cNvCxnSpPr>
          <p:nvPr/>
        </p:nvCxnSpPr>
        <p:spPr>
          <a:xfrm>
            <a:off x="9125298" y="3924627"/>
            <a:ext cx="3440" cy="7717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B2B48F48-5AEF-20AD-81A3-A6AA3970366E}"/>
              </a:ext>
            </a:extLst>
          </p:cNvPr>
          <p:cNvSpPr/>
          <p:nvPr/>
        </p:nvSpPr>
        <p:spPr>
          <a:xfrm>
            <a:off x="8289839" y="4696414"/>
            <a:ext cx="1677798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No</a:t>
            </a:r>
          </a:p>
          <a:p>
            <a:pPr algn="ctr"/>
            <a:r>
              <a:rPr lang="en-US" dirty="0"/>
              <a:t>(property is not present)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7B7E440-C037-18F6-5FC8-DE4C06F7DFE0}"/>
              </a:ext>
            </a:extLst>
          </p:cNvPr>
          <p:cNvCxnSpPr>
            <a:cxnSpLocks/>
            <a:stCxn id="5" idx="2"/>
            <a:endCxn id="4" idx="0"/>
          </p:cNvCxnSpPr>
          <p:nvPr/>
        </p:nvCxnSpPr>
        <p:spPr>
          <a:xfrm>
            <a:off x="9125298" y="2507194"/>
            <a:ext cx="0" cy="5030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0788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/>
      <p:bldP spid="49" grpId="0" animBg="1"/>
      <p:bldP spid="51" grpId="0"/>
      <p:bldP spid="52" grpId="0"/>
      <p:bldP spid="53" grpId="0"/>
      <p:bldP spid="55" grpId="0"/>
      <p:bldP spid="4" grpId="0" animBg="1"/>
      <p:bldP spid="5" grpId="0" animBg="1"/>
      <p:bldP spid="9" grpId="0" animBg="1"/>
    </p:bldLst>
  </p:timing>
</p:sld>
</file>

<file path=ppt/slides/slide38.xml><?xml version="1.0" encoding="utf-8"?>
<p:sld xmlns:a16="http://schemas.microsoft.com/office/drawing/2014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4B21-296C-EF5B-1D5C-E9B85C56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393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Trivial Completeness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D1693C3-03FC-DC5E-FBE5-AEA8B52B8304}"/>
              </a:ext>
            </a:extLst>
          </p:cNvPr>
          <p:cNvSpPr txBox="1">
            <a:spLocks/>
          </p:cNvSpPr>
          <p:nvPr/>
        </p:nvSpPr>
        <p:spPr>
          <a:xfrm>
            <a:off x="7588" y="249049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Soundness / Completeness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03AF7A-D6EA-9B71-07AA-9CAEC2CCCF31}"/>
              </a:ext>
            </a:extLst>
          </p:cNvPr>
          <p:cNvSpPr/>
          <p:nvPr/>
        </p:nvSpPr>
        <p:spPr>
          <a:xfrm>
            <a:off x="2767785" y="3010227"/>
            <a:ext cx="2181137" cy="91440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Analysis Engine</a:t>
            </a:r>
          </a:p>
          <a:p>
            <a:pPr algn="ctr"/>
            <a:r>
              <a:rPr lang="en-US" dirty="0"/>
              <a:t>(bug detector)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90209A6-EAF0-500E-5FDB-97AB23D104B0}"/>
              </a:ext>
            </a:extLst>
          </p:cNvPr>
          <p:cNvSpPr/>
          <p:nvPr/>
        </p:nvSpPr>
        <p:spPr>
          <a:xfrm>
            <a:off x="2767785" y="1592794"/>
            <a:ext cx="2181137" cy="91440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Analysis Target</a:t>
            </a:r>
          </a:p>
          <a:p>
            <a:pPr algn="ctr"/>
            <a:r>
              <a:rPr lang="en-US" dirty="0"/>
              <a:t>(arbitrary program)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7182012-5431-9F23-2539-EDBDA452CBF1}"/>
              </a:ext>
            </a:extLst>
          </p:cNvPr>
          <p:cNvCxnSpPr>
            <a:cxnSpLocks/>
            <a:stCxn id="5" idx="2"/>
            <a:endCxn id="9" idx="0"/>
          </p:cNvCxnSpPr>
          <p:nvPr/>
        </p:nvCxnSpPr>
        <p:spPr>
          <a:xfrm>
            <a:off x="3858354" y="3924627"/>
            <a:ext cx="2015" cy="7717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3409A575-DED8-1652-A904-DD94F91BE284}"/>
              </a:ext>
            </a:extLst>
          </p:cNvPr>
          <p:cNvSpPr/>
          <p:nvPr/>
        </p:nvSpPr>
        <p:spPr>
          <a:xfrm>
            <a:off x="3021470" y="4696414"/>
            <a:ext cx="1677798" cy="9144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Yes</a:t>
            </a:r>
          </a:p>
          <a:p>
            <a:pPr algn="ctr"/>
            <a:r>
              <a:rPr lang="en-US" dirty="0"/>
              <a:t>(buggy)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D9BDF5F-7124-7398-9F70-E6BC3C762CBE}"/>
              </a:ext>
            </a:extLst>
          </p:cNvPr>
          <p:cNvCxnSpPr>
            <a:cxnSpLocks/>
            <a:stCxn id="6" idx="2"/>
            <a:endCxn id="5" idx="0"/>
          </p:cNvCxnSpPr>
          <p:nvPr/>
        </p:nvCxnSpPr>
        <p:spPr>
          <a:xfrm>
            <a:off x="3858354" y="2507194"/>
            <a:ext cx="0" cy="5030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C50A1EB4-E557-3E15-AB60-512E5295E7D0}"/>
              </a:ext>
            </a:extLst>
          </p:cNvPr>
          <p:cNvSpPr/>
          <p:nvPr/>
        </p:nvSpPr>
        <p:spPr>
          <a:xfrm>
            <a:off x="6705600" y="1252396"/>
            <a:ext cx="3886200" cy="3886200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F4300C-4A0F-4828-F1C7-52583EA69FC8}"/>
              </a:ext>
            </a:extLst>
          </p:cNvPr>
          <p:cNvSpPr txBox="1"/>
          <p:nvPr/>
        </p:nvSpPr>
        <p:spPr>
          <a:xfrm>
            <a:off x="8010176" y="1480996"/>
            <a:ext cx="1362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All Programs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FE5436-1226-6BC3-9811-689F802A1200}"/>
              </a:ext>
            </a:extLst>
          </p:cNvPr>
          <p:cNvSpPr txBox="1"/>
          <p:nvPr/>
        </p:nvSpPr>
        <p:spPr>
          <a:xfrm>
            <a:off x="7540835" y="5226351"/>
            <a:ext cx="2516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b="1" dirty="0">
                <a:solidFill>
                  <a:prstClr val="black"/>
                </a:solidFill>
                <a:latin typeface="Calibri" panose="020F0502020204030204"/>
              </a:rPr>
              <a:t>Complete bug detection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345EEB-5241-2FF1-7760-88EF24E21B3F}"/>
              </a:ext>
            </a:extLst>
          </p:cNvPr>
          <p:cNvSpPr txBox="1"/>
          <p:nvPr/>
        </p:nvSpPr>
        <p:spPr>
          <a:xfrm>
            <a:off x="5960202" y="1217195"/>
            <a:ext cx="1071319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 defTabSz="457200"/>
            <a:r>
              <a:rPr lang="en-US" b="1" dirty="0">
                <a:solidFill>
                  <a:srgbClr val="70AD47"/>
                </a:solidFill>
                <a:latin typeface="Calibri" panose="020F0502020204030204"/>
              </a:rPr>
              <a:t>Reported</a:t>
            </a:r>
          </a:p>
          <a:p>
            <a:pPr algn="ctr" defTabSz="457200"/>
            <a:r>
              <a:rPr lang="en-US" b="1" dirty="0">
                <a:solidFill>
                  <a:srgbClr val="70AD47"/>
                </a:solidFill>
                <a:latin typeface="Calibri" panose="020F0502020204030204"/>
              </a:rPr>
              <a:t>bugs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912C92-513F-BACA-CD3C-5865BE4F233E}"/>
              </a:ext>
            </a:extLst>
          </p:cNvPr>
          <p:cNvSpPr txBox="1"/>
          <p:nvPr/>
        </p:nvSpPr>
        <p:spPr>
          <a:xfrm>
            <a:off x="7192385" y="5494036"/>
            <a:ext cx="3132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All buggy programs get flagged </a:t>
            </a:r>
          </a:p>
          <a:p>
            <a:pPr algn="ctr" defTabSz="457200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(No false negative problem)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750E69-5C35-E405-C673-D06C49C8F75E}"/>
              </a:ext>
            </a:extLst>
          </p:cNvPr>
          <p:cNvSpPr txBox="1"/>
          <p:nvPr/>
        </p:nvSpPr>
        <p:spPr>
          <a:xfrm>
            <a:off x="6933529" y="6124914"/>
            <a:ext cx="35185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Some correct programs get flagged </a:t>
            </a:r>
          </a:p>
          <a:p>
            <a:pPr algn="ctr" defTabSz="457200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(has false positive problem)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B46DBF6-4F9A-5908-54CD-AF391C4BF29A}"/>
              </a:ext>
            </a:extLst>
          </p:cNvPr>
          <p:cNvCxnSpPr>
            <a:cxnSpLocks/>
            <a:stCxn id="20" idx="2"/>
          </p:cNvCxnSpPr>
          <p:nvPr/>
        </p:nvCxnSpPr>
        <p:spPr>
          <a:xfrm>
            <a:off x="6201919" y="2946003"/>
            <a:ext cx="1429092" cy="713514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  <a:tailEnd type="oval" w="lg" len="lg"/>
          </a:ln>
          <a:effectLst/>
        </p:spPr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9BEABCA-F81A-45DF-A47C-212AC5B359E9}"/>
              </a:ext>
            </a:extLst>
          </p:cNvPr>
          <p:cNvSpPr txBox="1"/>
          <p:nvPr/>
        </p:nvSpPr>
        <p:spPr>
          <a:xfrm>
            <a:off x="5746730" y="2299672"/>
            <a:ext cx="9103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False</a:t>
            </a:r>
          </a:p>
          <a:p>
            <a:pPr algn="ctr" defTabSz="457200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Positive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4CBC1C79-B540-DBCD-B217-FD7045BE1E78}"/>
              </a:ext>
            </a:extLst>
          </p:cNvPr>
          <p:cNvSpPr/>
          <p:nvPr/>
        </p:nvSpPr>
        <p:spPr>
          <a:xfrm>
            <a:off x="7165676" y="2319196"/>
            <a:ext cx="2767295" cy="1740569"/>
          </a:xfrm>
          <a:custGeom>
            <a:avLst/>
            <a:gdLst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17621 w 1900990"/>
              <a:gd name="connsiteY6" fmla="*/ 1018674 h 2157664"/>
              <a:gd name="connsiteX7" fmla="*/ 1050758 w 1900990"/>
              <a:gd name="connsiteY7" fmla="*/ 1299411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323474 w 1900990"/>
              <a:gd name="connsiteY16" fmla="*/ 1219200 h 2157664"/>
              <a:gd name="connsiteX17" fmla="*/ 1219200 w 1900990"/>
              <a:gd name="connsiteY17" fmla="*/ 834190 h 2157664"/>
              <a:gd name="connsiteX18" fmla="*/ 1900990 w 1900990"/>
              <a:gd name="connsiteY18" fmla="*/ 818148 h 2157664"/>
              <a:gd name="connsiteX19" fmla="*/ 1604211 w 1900990"/>
              <a:gd name="connsiteY19" fmla="*/ 360948 h 2157664"/>
              <a:gd name="connsiteX20" fmla="*/ 1315453 w 1900990"/>
              <a:gd name="connsiteY20" fmla="*/ 497306 h 2157664"/>
              <a:gd name="connsiteX21" fmla="*/ 1291390 w 1900990"/>
              <a:gd name="connsiteY21" fmla="*/ 40106 h 2157664"/>
              <a:gd name="connsiteX22" fmla="*/ 1018674 w 1900990"/>
              <a:gd name="connsiteY22" fmla="*/ 88232 h 2157664"/>
              <a:gd name="connsiteX23" fmla="*/ 1034716 w 1900990"/>
              <a:gd name="connsiteY23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17621 w 1900990"/>
              <a:gd name="connsiteY6" fmla="*/ 1018674 h 2157664"/>
              <a:gd name="connsiteX7" fmla="*/ 1050758 w 1900990"/>
              <a:gd name="connsiteY7" fmla="*/ 1299411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323474 w 1900990"/>
              <a:gd name="connsiteY16" fmla="*/ 1219200 h 2157664"/>
              <a:gd name="connsiteX17" fmla="*/ 1900990 w 1900990"/>
              <a:gd name="connsiteY17" fmla="*/ 818148 h 2157664"/>
              <a:gd name="connsiteX18" fmla="*/ 1604211 w 1900990"/>
              <a:gd name="connsiteY18" fmla="*/ 360948 h 2157664"/>
              <a:gd name="connsiteX19" fmla="*/ 1315453 w 1900990"/>
              <a:gd name="connsiteY19" fmla="*/ 497306 h 2157664"/>
              <a:gd name="connsiteX20" fmla="*/ 1291390 w 1900990"/>
              <a:gd name="connsiteY20" fmla="*/ 40106 h 2157664"/>
              <a:gd name="connsiteX21" fmla="*/ 1018674 w 1900990"/>
              <a:gd name="connsiteY21" fmla="*/ 88232 h 2157664"/>
              <a:gd name="connsiteX22" fmla="*/ 1034716 w 1900990"/>
              <a:gd name="connsiteY22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17621 w 1900990"/>
              <a:gd name="connsiteY6" fmla="*/ 1018674 h 2157664"/>
              <a:gd name="connsiteX7" fmla="*/ 1050758 w 1900990"/>
              <a:gd name="connsiteY7" fmla="*/ 1299411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900990 w 1900990"/>
              <a:gd name="connsiteY16" fmla="*/ 818148 h 2157664"/>
              <a:gd name="connsiteX17" fmla="*/ 1604211 w 1900990"/>
              <a:gd name="connsiteY17" fmla="*/ 360948 h 2157664"/>
              <a:gd name="connsiteX18" fmla="*/ 1315453 w 1900990"/>
              <a:gd name="connsiteY18" fmla="*/ 497306 h 2157664"/>
              <a:gd name="connsiteX19" fmla="*/ 1291390 w 1900990"/>
              <a:gd name="connsiteY19" fmla="*/ 40106 h 2157664"/>
              <a:gd name="connsiteX20" fmla="*/ 1018674 w 1900990"/>
              <a:gd name="connsiteY20" fmla="*/ 88232 h 2157664"/>
              <a:gd name="connsiteX21" fmla="*/ 1034716 w 1900990"/>
              <a:gd name="connsiteY21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84775 w 1900990"/>
              <a:gd name="connsiteY6" fmla="*/ 1379621 h 2157664"/>
              <a:gd name="connsiteX7" fmla="*/ 1050758 w 1900990"/>
              <a:gd name="connsiteY7" fmla="*/ 1299411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900990 w 1900990"/>
              <a:gd name="connsiteY16" fmla="*/ 818148 h 2157664"/>
              <a:gd name="connsiteX17" fmla="*/ 1604211 w 1900990"/>
              <a:gd name="connsiteY17" fmla="*/ 360948 h 2157664"/>
              <a:gd name="connsiteX18" fmla="*/ 1315453 w 1900990"/>
              <a:gd name="connsiteY18" fmla="*/ 497306 h 2157664"/>
              <a:gd name="connsiteX19" fmla="*/ 1291390 w 1900990"/>
              <a:gd name="connsiteY19" fmla="*/ 40106 h 2157664"/>
              <a:gd name="connsiteX20" fmla="*/ 1018674 w 1900990"/>
              <a:gd name="connsiteY20" fmla="*/ 88232 h 2157664"/>
              <a:gd name="connsiteX21" fmla="*/ 1034716 w 1900990"/>
              <a:gd name="connsiteY21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84775 w 1900990"/>
              <a:gd name="connsiteY6" fmla="*/ 1379621 h 2157664"/>
              <a:gd name="connsiteX7" fmla="*/ 771809 w 1900990"/>
              <a:gd name="connsiteY7" fmla="*/ 1483895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900990 w 1900990"/>
              <a:gd name="connsiteY16" fmla="*/ 818148 h 2157664"/>
              <a:gd name="connsiteX17" fmla="*/ 1604211 w 1900990"/>
              <a:gd name="connsiteY17" fmla="*/ 360948 h 2157664"/>
              <a:gd name="connsiteX18" fmla="*/ 1315453 w 1900990"/>
              <a:gd name="connsiteY18" fmla="*/ 497306 h 2157664"/>
              <a:gd name="connsiteX19" fmla="*/ 1291390 w 1900990"/>
              <a:gd name="connsiteY19" fmla="*/ 40106 h 2157664"/>
              <a:gd name="connsiteX20" fmla="*/ 1018674 w 1900990"/>
              <a:gd name="connsiteY20" fmla="*/ 88232 h 2157664"/>
              <a:gd name="connsiteX21" fmla="*/ 1034716 w 1900990"/>
              <a:gd name="connsiteY21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84775 w 1900990"/>
              <a:gd name="connsiteY6" fmla="*/ 1379621 h 2157664"/>
              <a:gd name="connsiteX7" fmla="*/ 417095 w 1900990"/>
              <a:gd name="connsiteY7" fmla="*/ 1804737 h 2157664"/>
              <a:gd name="connsiteX8" fmla="*/ 561474 w 1900990"/>
              <a:gd name="connsiteY8" fmla="*/ 2157664 h 2157664"/>
              <a:gd name="connsiteX9" fmla="*/ 970548 w 1900990"/>
              <a:gd name="connsiteY9" fmla="*/ 1836821 h 2157664"/>
              <a:gd name="connsiteX10" fmla="*/ 1122948 w 1900990"/>
              <a:gd name="connsiteY10" fmla="*/ 2133600 h 2157664"/>
              <a:gd name="connsiteX11" fmla="*/ 1435769 w 1900990"/>
              <a:gd name="connsiteY11" fmla="*/ 1772653 h 2157664"/>
              <a:gd name="connsiteX12" fmla="*/ 1283369 w 1900990"/>
              <a:gd name="connsiteY12" fmla="*/ 1604211 h 2157664"/>
              <a:gd name="connsiteX13" fmla="*/ 1796716 w 1900990"/>
              <a:gd name="connsiteY13" fmla="*/ 1548064 h 2157664"/>
              <a:gd name="connsiteX14" fmla="*/ 1548063 w 1900990"/>
              <a:gd name="connsiteY14" fmla="*/ 962527 h 2157664"/>
              <a:gd name="connsiteX15" fmla="*/ 1900990 w 1900990"/>
              <a:gd name="connsiteY15" fmla="*/ 818148 h 2157664"/>
              <a:gd name="connsiteX16" fmla="*/ 1604211 w 1900990"/>
              <a:gd name="connsiteY16" fmla="*/ 360948 h 2157664"/>
              <a:gd name="connsiteX17" fmla="*/ 1315453 w 1900990"/>
              <a:gd name="connsiteY17" fmla="*/ 497306 h 2157664"/>
              <a:gd name="connsiteX18" fmla="*/ 1291390 w 1900990"/>
              <a:gd name="connsiteY18" fmla="*/ 40106 h 2157664"/>
              <a:gd name="connsiteX19" fmla="*/ 1018674 w 1900990"/>
              <a:gd name="connsiteY19" fmla="*/ 88232 h 2157664"/>
              <a:gd name="connsiteX20" fmla="*/ 1034716 w 1900990"/>
              <a:gd name="connsiteY20" fmla="*/ 385011 h 215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00990" h="2157664">
                <a:moveTo>
                  <a:pt x="1034716" y="385011"/>
                </a:moveTo>
                <a:lnTo>
                  <a:pt x="609600" y="0"/>
                </a:lnTo>
                <a:lnTo>
                  <a:pt x="240632" y="385011"/>
                </a:lnTo>
                <a:lnTo>
                  <a:pt x="601579" y="729916"/>
                </a:lnTo>
                <a:lnTo>
                  <a:pt x="0" y="978569"/>
                </a:lnTo>
                <a:lnTo>
                  <a:pt x="425116" y="1515979"/>
                </a:lnTo>
                <a:lnTo>
                  <a:pt x="684775" y="1379621"/>
                </a:lnTo>
                <a:lnTo>
                  <a:pt x="417095" y="1804737"/>
                </a:lnTo>
                <a:lnTo>
                  <a:pt x="561474" y="2157664"/>
                </a:lnTo>
                <a:lnTo>
                  <a:pt x="970548" y="1836821"/>
                </a:lnTo>
                <a:lnTo>
                  <a:pt x="1122948" y="2133600"/>
                </a:lnTo>
                <a:lnTo>
                  <a:pt x="1435769" y="1772653"/>
                </a:lnTo>
                <a:lnTo>
                  <a:pt x="1283369" y="1604211"/>
                </a:lnTo>
                <a:lnTo>
                  <a:pt x="1796716" y="1548064"/>
                </a:lnTo>
                <a:lnTo>
                  <a:pt x="1548063" y="962527"/>
                </a:lnTo>
                <a:lnTo>
                  <a:pt x="1900990" y="818148"/>
                </a:lnTo>
                <a:lnTo>
                  <a:pt x="1604211" y="360948"/>
                </a:lnTo>
                <a:lnTo>
                  <a:pt x="1315453" y="497306"/>
                </a:lnTo>
                <a:lnTo>
                  <a:pt x="1291390" y="40106"/>
                </a:lnTo>
                <a:lnTo>
                  <a:pt x="1018674" y="88232"/>
                </a:lnTo>
                <a:lnTo>
                  <a:pt x="1034716" y="385011"/>
                </a:lnTo>
                <a:close/>
              </a:path>
            </a:pathLst>
          </a:cu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Buggy programs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A5B37F23-3CFE-6A04-4931-4F68E0B5FF9B}"/>
              </a:ext>
            </a:extLst>
          </p:cNvPr>
          <p:cNvSpPr/>
          <p:nvPr/>
        </p:nvSpPr>
        <p:spPr>
          <a:xfrm rot="18390857">
            <a:off x="6671307" y="1706909"/>
            <a:ext cx="753467" cy="1083424"/>
          </a:xfrm>
          <a:custGeom>
            <a:avLst/>
            <a:gdLst>
              <a:gd name="connsiteX0" fmla="*/ 360373 w 487793"/>
              <a:gd name="connsiteY0" fmla="*/ 0 h 593558"/>
              <a:gd name="connsiteX1" fmla="*/ 472667 w 487793"/>
              <a:gd name="connsiteY1" fmla="*/ 312822 h 593558"/>
              <a:gd name="connsiteX2" fmla="*/ 63594 w 487793"/>
              <a:gd name="connsiteY2" fmla="*/ 417095 h 593558"/>
              <a:gd name="connsiteX3" fmla="*/ 7446 w 487793"/>
              <a:gd name="connsiteY3" fmla="*/ 593558 h 593558"/>
              <a:gd name="connsiteX0" fmla="*/ 357229 w 412342"/>
              <a:gd name="connsiteY0" fmla="*/ 0 h 593558"/>
              <a:gd name="connsiteX1" fmla="*/ 369637 w 412342"/>
              <a:gd name="connsiteY1" fmla="*/ 250712 h 593558"/>
              <a:gd name="connsiteX2" fmla="*/ 60450 w 412342"/>
              <a:gd name="connsiteY2" fmla="*/ 417095 h 593558"/>
              <a:gd name="connsiteX3" fmla="*/ 4302 w 412342"/>
              <a:gd name="connsiteY3" fmla="*/ 593558 h 593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2342" h="593558">
                <a:moveTo>
                  <a:pt x="357229" y="0"/>
                </a:moveTo>
                <a:cubicBezTo>
                  <a:pt x="438107" y="121653"/>
                  <a:pt x="419100" y="181196"/>
                  <a:pt x="369637" y="250712"/>
                </a:cubicBezTo>
                <a:cubicBezTo>
                  <a:pt x="320174" y="320228"/>
                  <a:pt x="121339" y="359954"/>
                  <a:pt x="60450" y="417095"/>
                </a:cubicBezTo>
                <a:cubicBezTo>
                  <a:pt x="-439" y="474236"/>
                  <a:pt x="-6393" y="528721"/>
                  <a:pt x="4302" y="593558"/>
                </a:cubicBezTo>
              </a:path>
            </a:pathLst>
          </a:custGeom>
          <a:noFill/>
          <a:ln w="28575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0A797FD-6F91-4537-0B6B-6C711B62E559}"/>
              </a:ext>
            </a:extLst>
          </p:cNvPr>
          <p:cNvSpPr/>
          <p:nvPr/>
        </p:nvSpPr>
        <p:spPr>
          <a:xfrm>
            <a:off x="7165676" y="1946840"/>
            <a:ext cx="2798070" cy="2784990"/>
          </a:xfrm>
          <a:prstGeom prst="ellipse">
            <a:avLst/>
          </a:prstGeom>
          <a:solidFill>
            <a:srgbClr val="70AD47">
              <a:alpha val="31000"/>
            </a:srgbClr>
          </a:solidFill>
          <a:ln w="28575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76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2" grpId="0" animBg="1"/>
      <p:bldP spid="13" grpId="0"/>
      <p:bldP spid="14" grpId="0"/>
      <p:bldP spid="15" grpId="0"/>
      <p:bldP spid="16" grpId="0"/>
      <p:bldP spid="18" grpId="0"/>
      <p:bldP spid="20" grpId="0"/>
      <p:bldP spid="21" grpId="0" animBg="1"/>
      <p:bldP spid="22" grpId="0" animBg="1"/>
      <p:bldP spid="23" grpId="0" animBg="1"/>
    </p:bldLst>
  </p:timing>
</p:sld>
</file>

<file path=ppt/slides/slide39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54BA2-777D-024D-9DE0-531C5C8A6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3A8A76C-8F8E-EC08-C0B7-831416EAB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-32144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39</a:t>
            </a:fld>
            <a:endParaRPr lang="en-US" sz="1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D46E243-1023-C1E3-D4BA-C15A0B452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The Importance of Guarantees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4F2ABCC-6F1F-566A-B0D8-277AA96C85AC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Soundness / Completeness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1201C93-ECC7-74F5-D2E0-B6D4261057C9}"/>
              </a:ext>
            </a:extLst>
          </p:cNvPr>
          <p:cNvSpPr txBox="1"/>
          <p:nvPr/>
        </p:nvSpPr>
        <p:spPr>
          <a:xfrm>
            <a:off x="997779" y="1678263"/>
            <a:ext cx="809135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600" dirty="0">
                <a:solidFill>
                  <a:srgbClr val="333333"/>
                </a:solidFill>
                <a:latin typeface="halyard-text"/>
              </a:rPr>
              <a:t>Classic security posture: Ensure safety</a:t>
            </a:r>
          </a:p>
        </p:txBody>
      </p:sp>
      <p:pic>
        <p:nvPicPr>
          <p:cNvPr id="2" name="Picture 1" descr="The Hidden Value Of Service Guarantees">
            <a:extLst>
              <a:ext uri="{FF2B5EF4-FFF2-40B4-BE49-F238E27FC236}">
                <a16:creationId xmlns:a16="http://schemas.microsoft.com/office/drawing/2014/main" id="{6D6A117B-4A32-0600-E853-B01064DE5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9467" y="1845884"/>
            <a:ext cx="3856340" cy="340599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F277489-C3A4-8292-BA28-0B17AB794A6C}"/>
              </a:ext>
            </a:extLst>
          </p:cNvPr>
          <p:cNvSpPr txBox="1"/>
          <p:nvPr/>
        </p:nvSpPr>
        <p:spPr>
          <a:xfrm>
            <a:off x="1037365" y="2151298"/>
            <a:ext cx="326517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600" b="1" dirty="0">
                <a:solidFill>
                  <a:srgbClr val="333333"/>
                </a:solidFill>
                <a:latin typeface="halyard-text"/>
              </a:rPr>
              <a:t>A complete </a:t>
            </a:r>
            <a:r>
              <a:rPr lang="en-US" sz="2600" b="1" dirty="0" err="1">
                <a:solidFill>
                  <a:srgbClr val="333333"/>
                </a:solidFill>
                <a:latin typeface="halyard-text"/>
              </a:rPr>
              <a:t>bugfinder</a:t>
            </a:r>
            <a:r>
              <a:rPr lang="en-US" sz="2600" b="1" dirty="0">
                <a:solidFill>
                  <a:srgbClr val="333333"/>
                </a:solidFill>
                <a:latin typeface="halyard-text"/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77D3A6-8772-AA8D-043C-BB9876E8616A}"/>
              </a:ext>
            </a:extLst>
          </p:cNvPr>
          <p:cNvSpPr txBox="1"/>
          <p:nvPr/>
        </p:nvSpPr>
        <p:spPr>
          <a:xfrm>
            <a:off x="1076950" y="3740617"/>
            <a:ext cx="443913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600" b="1" dirty="0">
                <a:solidFill>
                  <a:srgbClr val="333333"/>
                </a:solidFill>
                <a:latin typeface="halyard-text"/>
              </a:rPr>
              <a:t>Equivalently, a sound verifier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77DB7E-ED97-A8D1-A052-E368ABD5A2AF}"/>
              </a:ext>
            </a:extLst>
          </p:cNvPr>
          <p:cNvSpPr txBox="1"/>
          <p:nvPr/>
        </p:nvSpPr>
        <p:spPr>
          <a:xfrm>
            <a:off x="1041322" y="2648083"/>
            <a:ext cx="385634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600" dirty="0">
                <a:solidFill>
                  <a:srgbClr val="333333"/>
                </a:solidFill>
                <a:latin typeface="halyard-text"/>
              </a:rPr>
              <a:t>Reports bugs in programs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FD5BA4-032C-B456-E3A4-16FC78D0BB88}"/>
              </a:ext>
            </a:extLst>
          </p:cNvPr>
          <p:cNvSpPr txBox="1"/>
          <p:nvPr/>
        </p:nvSpPr>
        <p:spPr>
          <a:xfrm>
            <a:off x="1045279" y="4350216"/>
            <a:ext cx="385634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600" dirty="0">
                <a:solidFill>
                  <a:srgbClr val="333333"/>
                </a:solidFill>
                <a:latin typeface="halyard-text"/>
              </a:rPr>
              <a:t>Reports bug-free programs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81D3BD46-85B7-3B58-080B-BD21DE116F14}"/>
                  </a:ext>
                </a:extLst>
              </p14:cNvPr>
              <p14:cNvContentPartPr/>
              <p14:nvPr/>
            </p14:nvContentPartPr>
            <p14:xfrm>
              <a:off x="867960" y="2060640"/>
              <a:ext cx="6767640" cy="226656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81D3BD46-85B7-3B58-080B-BD21DE116F1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58600" y="2051280"/>
                <a:ext cx="6786360" cy="2285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01451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</p:sld>
</file>

<file path=ppt/slides/slide4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D002-8769-3407-041D-89338F375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B4182-FAE7-3529-D0DE-907006576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4786"/>
            <a:ext cx="12192000" cy="557951"/>
          </a:xfrm>
        </p:spPr>
        <p:txBody>
          <a:bodyPr>
            <a:normAutofit/>
          </a:bodyPr>
          <a:lstStyle/>
          <a:p>
            <a:r>
              <a:rPr dirty="0"/>
              <a:t>Last Time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3925021-3D24-BAFC-612A-ECEC65BD9FB6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C1BE2ACC-C251-10D6-C028-357137E2EA17}"/>
              </a:ext>
            </a:extLst>
          </p:cNvPr>
          <p:cNvSpPr txBox="1">
            <a:spLocks/>
          </p:cNvSpPr>
          <p:nvPr/>
        </p:nvSpPr>
        <p:spPr>
          <a:xfrm>
            <a:off x="0" y="459710"/>
            <a:ext cx="12192000" cy="5579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 i="1" dirty="0"/>
              <a:t>Memory Review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0C0A761-3A90-718F-AC77-30D296D944AF}"/>
              </a:ext>
            </a:extLst>
          </p:cNvPr>
          <p:cNvCxnSpPr>
            <a:cxnSpLocks/>
          </p:cNvCxnSpPr>
          <p:nvPr/>
        </p:nvCxnSpPr>
        <p:spPr>
          <a:xfrm>
            <a:off x="363747" y="566473"/>
            <a:ext cx="11464506" cy="859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AC1D1332-04C9-B51A-19B4-3BE95339FC98}"/>
              </a:ext>
            </a:extLst>
          </p:cNvPr>
          <p:cNvSpPr txBox="1">
            <a:spLocks/>
          </p:cNvSpPr>
          <p:nvPr/>
        </p:nvSpPr>
        <p:spPr>
          <a:xfrm>
            <a:off x="950413" y="1085997"/>
            <a:ext cx="9967520" cy="68293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The game of cat-and-mouse for remote code execution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1DD082-7946-10B1-1CD4-08A2EF015C52}"/>
              </a:ext>
            </a:extLst>
          </p:cNvPr>
          <p:cNvSpPr txBox="1"/>
          <p:nvPr/>
        </p:nvSpPr>
        <p:spPr>
          <a:xfrm>
            <a:off x="3325094" y="1937907"/>
            <a:ext cx="16791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Jump to attack</a:t>
            </a:r>
          </a:p>
          <a:p>
            <a:pPr algn="r"/>
            <a:r>
              <a:rPr lang="en-US" dirty="0"/>
              <a:t>code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21ECD5-6A61-07CC-D331-85B964D52763}"/>
              </a:ext>
            </a:extLst>
          </p:cNvPr>
          <p:cNvSpPr txBox="1"/>
          <p:nvPr/>
        </p:nvSpPr>
        <p:spPr>
          <a:xfrm>
            <a:off x="3337219" y="3425893"/>
            <a:ext cx="1661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Script injection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18EAE22-229D-79BF-027A-4B6AAD7FD550}"/>
                  </a:ext>
                </a:extLst>
              </p:cNvPr>
              <p:cNvSpPr txBox="1"/>
              <p:nvPr/>
            </p:nvSpPr>
            <p:spPr>
              <a:xfrm>
                <a:off x="7658137" y="4169886"/>
                <a:ext cx="75373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W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⊗</m:t>
                    </m:r>
                  </m:oMath>
                </a14:m>
                <a:r>
                  <a:rPr lang="en-US" dirty="0"/>
                  <a:t>X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18EAE22-229D-79BF-027A-4B6AAD7FD5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137" y="4169886"/>
                <a:ext cx="753732" cy="369332"/>
              </a:xfrm>
              <a:prstGeom prst="rect">
                <a:avLst/>
              </a:prstGeom>
              <a:blipFill>
                <a:blip r:embed="rId2"/>
                <a:stretch>
                  <a:fillRect l="-6452" t="-8197" r="-4839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4C93BCD2-6955-7B4B-FD9B-21ABB0D16555}"/>
              </a:ext>
            </a:extLst>
          </p:cNvPr>
          <p:cNvSpPr txBox="1"/>
          <p:nvPr/>
        </p:nvSpPr>
        <p:spPr>
          <a:xfrm>
            <a:off x="3094767" y="4913879"/>
            <a:ext cx="18249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Return-oriented </a:t>
            </a:r>
          </a:p>
          <a:p>
            <a:pPr algn="r"/>
            <a:r>
              <a:rPr lang="en-US" dirty="0"/>
              <a:t>programming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943FC9-C20F-1D13-1898-A3DE0CC117D7}"/>
              </a:ext>
            </a:extLst>
          </p:cNvPr>
          <p:cNvSpPr txBox="1"/>
          <p:nvPr/>
        </p:nvSpPr>
        <p:spPr>
          <a:xfrm>
            <a:off x="7658137" y="5657871"/>
            <a:ext cx="1569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Code Analysis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939B6A-1B51-1430-A0AB-95CB0F573273}"/>
              </a:ext>
            </a:extLst>
          </p:cNvPr>
          <p:cNvSpPr txBox="1"/>
          <p:nvPr/>
        </p:nvSpPr>
        <p:spPr>
          <a:xfrm>
            <a:off x="7658137" y="2681900"/>
            <a:ext cx="16413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Principle of </a:t>
            </a:r>
          </a:p>
          <a:p>
            <a:r>
              <a:rPr lang="en-US" dirty="0"/>
              <a:t>Least Privilege</a:t>
            </a:r>
          </a:p>
        </p:txBody>
      </p:sp>
      <p:pic>
        <p:nvPicPr>
          <p:cNvPr id="7" name="Picture 6" descr="Tom &amp; Jerry @ 85: Still a beloved classic">
            <a:extLst>
              <a:ext uri="{FF2B5EF4-FFF2-40B4-BE49-F238E27FC236}">
                <a16:creationId xmlns:a16="http://schemas.microsoft.com/office/drawing/2014/main" id="{A02B5071-7B15-00F0-8C16-93D41F8BC6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9389"/>
          <a:stretch>
            <a:fillRect/>
          </a:stretch>
        </p:blipFill>
        <p:spPr>
          <a:xfrm>
            <a:off x="185554" y="1942256"/>
            <a:ext cx="2931697" cy="4349271"/>
          </a:xfrm>
          <a:prstGeom prst="rect">
            <a:avLst/>
          </a:prstGeom>
        </p:spPr>
      </p:pic>
      <p:pic>
        <p:nvPicPr>
          <p:cNvPr id="18" name="Picture 17" descr="Tom &amp; Jerry @ 85: Still a beloved classic">
            <a:extLst>
              <a:ext uri="{FF2B5EF4-FFF2-40B4-BE49-F238E27FC236}">
                <a16:creationId xmlns:a16="http://schemas.microsoft.com/office/drawing/2014/main" id="{46F9E4F8-3060-E248-EB32-1E3CC346960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611"/>
          <a:stretch>
            <a:fillRect/>
          </a:stretch>
        </p:blipFill>
        <p:spPr>
          <a:xfrm>
            <a:off x="9299887" y="1942256"/>
            <a:ext cx="2860888" cy="4349271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5F8D2380-BE3E-F4F9-06ED-C2A552F825A3}"/>
              </a:ext>
            </a:extLst>
          </p:cNvPr>
          <p:cNvGrpSpPr/>
          <p:nvPr/>
        </p:nvGrpSpPr>
        <p:grpSpPr>
          <a:xfrm>
            <a:off x="5004208" y="2261073"/>
            <a:ext cx="2653929" cy="743993"/>
            <a:chOff x="5004208" y="2261073"/>
            <a:chExt cx="2653929" cy="743993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03081FA3-530E-ACE3-46A9-EE92BF6A6689}"/>
                </a:ext>
              </a:extLst>
            </p:cNvPr>
            <p:cNvCxnSpPr>
              <a:stCxn id="3" idx="3"/>
              <a:endCxn id="10" idx="1"/>
            </p:cNvCxnSpPr>
            <p:nvPr/>
          </p:nvCxnSpPr>
          <p:spPr>
            <a:xfrm>
              <a:off x="5004208" y="2261073"/>
              <a:ext cx="2653929" cy="743993"/>
            </a:xfrm>
            <a:prstGeom prst="straightConnector1">
              <a:avLst/>
            </a:prstGeom>
            <a:ln w="1905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8B49671-586A-31CA-A42B-171924E54786}"/>
                </a:ext>
              </a:extLst>
            </p:cNvPr>
            <p:cNvSpPr txBox="1"/>
            <p:nvPr/>
          </p:nvSpPr>
          <p:spPr>
            <a:xfrm rot="1121358">
              <a:off x="5777609" y="2262093"/>
              <a:ext cx="122212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accent6"/>
                  </a:solidFill>
                </a:rPr>
                <a:t>Addressed by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428292E-F04E-E03D-1F0A-ABE88C8F1F3E}"/>
              </a:ext>
            </a:extLst>
          </p:cNvPr>
          <p:cNvGrpSpPr/>
          <p:nvPr/>
        </p:nvGrpSpPr>
        <p:grpSpPr>
          <a:xfrm>
            <a:off x="4998636" y="3610559"/>
            <a:ext cx="2659501" cy="743993"/>
            <a:chOff x="4998636" y="3610559"/>
            <a:chExt cx="2659501" cy="743993"/>
          </a:xfrm>
        </p:grpSpPr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FB342EFA-1578-4D09-B941-6A579ABD3361}"/>
                </a:ext>
              </a:extLst>
            </p:cNvPr>
            <p:cNvCxnSpPr>
              <a:cxnSpLocks/>
              <a:stCxn id="4" idx="3"/>
              <a:endCxn id="6" idx="1"/>
            </p:cNvCxnSpPr>
            <p:nvPr/>
          </p:nvCxnSpPr>
          <p:spPr>
            <a:xfrm>
              <a:off x="4998636" y="3610559"/>
              <a:ext cx="2659501" cy="743993"/>
            </a:xfrm>
            <a:prstGeom prst="straightConnector1">
              <a:avLst/>
            </a:prstGeom>
            <a:ln w="1905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91FE025-B572-A842-AC31-05CCB56A1ADC}"/>
                </a:ext>
              </a:extLst>
            </p:cNvPr>
            <p:cNvSpPr txBox="1"/>
            <p:nvPr/>
          </p:nvSpPr>
          <p:spPr>
            <a:xfrm rot="1121358">
              <a:off x="5930009" y="3739338"/>
              <a:ext cx="122212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accent6"/>
                  </a:solidFill>
                </a:rPr>
                <a:t>Addressed by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13E4472-7D9D-3803-FA80-3D2CA432B443}"/>
              </a:ext>
            </a:extLst>
          </p:cNvPr>
          <p:cNvGrpSpPr/>
          <p:nvPr/>
        </p:nvGrpSpPr>
        <p:grpSpPr>
          <a:xfrm>
            <a:off x="4919754" y="5237045"/>
            <a:ext cx="2738383" cy="605492"/>
            <a:chOff x="4919754" y="5237045"/>
            <a:chExt cx="2738383" cy="605492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254B4ACF-74D4-0B6F-41DC-31C0C28422D7}"/>
                </a:ext>
              </a:extLst>
            </p:cNvPr>
            <p:cNvCxnSpPr>
              <a:cxnSpLocks/>
              <a:stCxn id="8" idx="3"/>
              <a:endCxn id="9" idx="1"/>
            </p:cNvCxnSpPr>
            <p:nvPr/>
          </p:nvCxnSpPr>
          <p:spPr>
            <a:xfrm>
              <a:off x="4919754" y="5237045"/>
              <a:ext cx="2738383" cy="605492"/>
            </a:xfrm>
            <a:prstGeom prst="straightConnector1">
              <a:avLst/>
            </a:prstGeom>
            <a:ln w="1905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64558FA-1FF6-AC89-7EAB-E92022717720}"/>
                </a:ext>
              </a:extLst>
            </p:cNvPr>
            <p:cNvSpPr txBox="1"/>
            <p:nvPr/>
          </p:nvSpPr>
          <p:spPr>
            <a:xfrm rot="808693">
              <a:off x="5801858" y="5263348"/>
              <a:ext cx="122212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accent6"/>
                  </a:solidFill>
                </a:rPr>
                <a:t>Addressed by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67C8C51-3550-D91B-B5B9-5DA7BC05E3FC}"/>
              </a:ext>
            </a:extLst>
          </p:cNvPr>
          <p:cNvGrpSpPr/>
          <p:nvPr/>
        </p:nvGrpSpPr>
        <p:grpSpPr>
          <a:xfrm>
            <a:off x="4998636" y="3005066"/>
            <a:ext cx="2659501" cy="605493"/>
            <a:chOff x="4998636" y="3005066"/>
            <a:chExt cx="2659501" cy="605493"/>
          </a:xfrm>
        </p:grpSpPr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DA637D76-D671-9FD4-EC1A-DECC7227BC2C}"/>
                </a:ext>
              </a:extLst>
            </p:cNvPr>
            <p:cNvCxnSpPr>
              <a:cxnSpLocks/>
              <a:stCxn id="10" idx="1"/>
              <a:endCxn id="4" idx="3"/>
            </p:cNvCxnSpPr>
            <p:nvPr/>
          </p:nvCxnSpPr>
          <p:spPr>
            <a:xfrm flipH="1">
              <a:off x="4998636" y="3005066"/>
              <a:ext cx="2659501" cy="605493"/>
            </a:xfrm>
            <a:prstGeom prst="straightConnector1">
              <a:avLst/>
            </a:prstGeom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0EA6242-B7FC-82D0-0AD3-5E35E9F29386}"/>
                </a:ext>
              </a:extLst>
            </p:cNvPr>
            <p:cNvSpPr txBox="1"/>
            <p:nvPr/>
          </p:nvSpPr>
          <p:spPr>
            <a:xfrm rot="20675174">
              <a:off x="5762509" y="3009538"/>
              <a:ext cx="111748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</a:rPr>
                <a:t>Defeated by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1B1F707-C0C2-B615-607F-7ED3573F9F91}"/>
              </a:ext>
            </a:extLst>
          </p:cNvPr>
          <p:cNvGrpSpPr/>
          <p:nvPr/>
        </p:nvGrpSpPr>
        <p:grpSpPr>
          <a:xfrm>
            <a:off x="4919754" y="4354552"/>
            <a:ext cx="2738383" cy="882493"/>
            <a:chOff x="4919754" y="4354552"/>
            <a:chExt cx="2738383" cy="882493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2F5D3B02-8ED3-8F30-E716-B3D5EE0D9D4E}"/>
                </a:ext>
              </a:extLst>
            </p:cNvPr>
            <p:cNvCxnSpPr>
              <a:cxnSpLocks/>
              <a:stCxn id="6" idx="1"/>
              <a:endCxn id="8" idx="3"/>
            </p:cNvCxnSpPr>
            <p:nvPr/>
          </p:nvCxnSpPr>
          <p:spPr>
            <a:xfrm flipH="1">
              <a:off x="4919754" y="4354552"/>
              <a:ext cx="2738383" cy="882493"/>
            </a:xfrm>
            <a:prstGeom prst="straightConnector1">
              <a:avLst/>
            </a:prstGeom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0F23A44-D48D-9918-385A-72DAD1DD4501}"/>
                </a:ext>
              </a:extLst>
            </p:cNvPr>
            <p:cNvSpPr txBox="1"/>
            <p:nvPr/>
          </p:nvSpPr>
          <p:spPr>
            <a:xfrm rot="20675174">
              <a:off x="5618596" y="4528934"/>
              <a:ext cx="111748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</a:rPr>
                <a:t>Defeated by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1957A313-BC1C-8EFF-EEE5-9DF2FD1BFF23}"/>
              </a:ext>
            </a:extLst>
          </p:cNvPr>
          <p:cNvSpPr txBox="1"/>
          <p:nvPr/>
        </p:nvSpPr>
        <p:spPr>
          <a:xfrm>
            <a:off x="3180013" y="6216733"/>
            <a:ext cx="58281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What can we expect out of code analysis?</a:t>
            </a:r>
          </a:p>
        </p:txBody>
      </p:sp>
    </p:spTree>
    <p:extLst>
      <p:ext uri="{BB962C8B-B14F-4D97-AF65-F5344CB8AC3E}">
        <p14:creationId xmlns:p14="http://schemas.microsoft.com/office/powerpoint/2010/main" val="23246862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8" grpId="0"/>
      <p:bldP spid="9" grpId="0"/>
      <p:bldP spid="10" grpId="0"/>
      <p:bldP spid="32" grpId="0"/>
    </p:bldLst>
  </p:timing>
</p:sld>
</file>

<file path=ppt/slides/slide40.xml><?xml version="1.0" encoding="utf-8"?>
<p:sld xmlns:a16="http://schemas.microsoft.com/office/drawing/2014/main" xmlns:a14="http://schemas.microsoft.com/office/drawing/2010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-32144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40</a:t>
            </a:fld>
            <a:endParaRPr lang="en-US" sz="1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BD29C9D-DF66-F944-99AB-B42342FD6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Analysis Method vs Errors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00C464A-FEF3-5542-AC64-C1ADD5035254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Soundness / Completeness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7EC180E-6BFD-D619-75F8-93A762B6C6C0}"/>
              </a:ext>
            </a:extLst>
          </p:cNvPr>
          <p:cNvSpPr txBox="1"/>
          <p:nvPr/>
        </p:nvSpPr>
        <p:spPr>
          <a:xfrm>
            <a:off x="997779" y="1678263"/>
            <a:ext cx="8091357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600" b="1" dirty="0">
                <a:solidFill>
                  <a:srgbClr val="333333"/>
                </a:solidFill>
                <a:latin typeface="halyard-text"/>
              </a:rPr>
              <a:t>It’s natural to consider the types of compromises of each analysis method</a:t>
            </a:r>
            <a:endParaRPr lang="en-US" sz="2600" dirty="0">
              <a:solidFill>
                <a:srgbClr val="333333"/>
              </a:solidFill>
              <a:latin typeface="halyard-tex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333333"/>
                </a:solidFill>
                <a:latin typeface="halyard-text"/>
              </a:rPr>
              <a:t>Static analysis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333333"/>
                </a:solidFill>
                <a:latin typeface="halyard-text"/>
              </a:rPr>
              <a:t>Often builds a model of the program, makes inferences on that model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333333"/>
                </a:solidFill>
                <a:latin typeface="halyard-text"/>
              </a:rPr>
              <a:t>Tends to make completeness easier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333333"/>
                </a:solidFill>
                <a:latin typeface="halyard-text"/>
              </a:rPr>
              <a:t>Scalability concerns for large programs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333333"/>
                </a:solidFill>
                <a:latin typeface="halyard-text"/>
              </a:rPr>
              <a:t>Dynamic analysis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333333"/>
                </a:solidFill>
                <a:latin typeface="halyard-text"/>
              </a:rPr>
              <a:t>Often performs the analysis by straight up running the program, observing behavior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333333"/>
                </a:solidFill>
                <a:latin typeface="halyard-text"/>
              </a:rPr>
              <a:t>Tends to make soundness easier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333333"/>
                </a:solidFill>
                <a:latin typeface="halyard-text"/>
              </a:rPr>
              <a:t>Coverage problems</a:t>
            </a:r>
          </a:p>
        </p:txBody>
      </p:sp>
      <p:pic>
        <p:nvPicPr>
          <p:cNvPr id="13314" name="Picture 2" descr="Versus/Overview | The Rooster Teeth Wiki | Fandom">
            <a:extLst>
              <a:ext uri="{FF2B5EF4-FFF2-40B4-BE49-F238E27FC236}">
                <a16:creationId xmlns:a16="http://schemas.microsoft.com/office/drawing/2014/main" id="{05560905-837C-B699-217D-256A2223C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3055" y="4029456"/>
            <a:ext cx="2446401" cy="246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056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</p:sld>
</file>

<file path=ppt/slides/slide41.xml><?xml version="1.0" encoding="utf-8"?>
<p:sld xmlns:a16="http://schemas.microsoft.com/office/drawing/2014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-32144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41</a:t>
            </a:fld>
            <a:endParaRPr lang="en-US" sz="1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BD29C9D-DF66-F944-99AB-B42342FD6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Beyond All-or-Nothing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00C464A-FEF3-5542-AC64-C1ADD5035254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Soundness / Completeness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7EC180E-6BFD-D619-75F8-93A762B6C6C0}"/>
              </a:ext>
            </a:extLst>
          </p:cNvPr>
          <p:cNvSpPr txBox="1"/>
          <p:nvPr/>
        </p:nvSpPr>
        <p:spPr>
          <a:xfrm>
            <a:off x="1208092" y="1742271"/>
            <a:ext cx="10221908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600" b="1" i="0" dirty="0">
                <a:solidFill>
                  <a:srgbClr val="333333"/>
                </a:solidFill>
                <a:effectLst/>
                <a:latin typeface="halyard-text"/>
              </a:rPr>
              <a:t>As you can imagine, soundness and completeness are not the full story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333333"/>
                </a:solidFill>
                <a:latin typeface="halyard-text"/>
              </a:rPr>
              <a:t>Guarantees are nice, but we want legitimately useful analyses!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333333"/>
                </a:solidFill>
                <a:latin typeface="halyard-text"/>
              </a:rPr>
              <a:t>Many practical analyses are neither sound nor complete</a:t>
            </a:r>
          </a:p>
          <a:p>
            <a:endParaRPr lang="en-US" sz="2000" b="1" i="0" dirty="0">
              <a:solidFill>
                <a:srgbClr val="333333"/>
              </a:solidFill>
              <a:effectLst/>
              <a:latin typeface="halyard-text"/>
            </a:endParaRPr>
          </a:p>
        </p:txBody>
      </p:sp>
    </p:spTree>
    <p:extLst>
      <p:ext uri="{BB962C8B-B14F-4D97-AF65-F5344CB8AC3E}">
        <p14:creationId xmlns:p14="http://schemas.microsoft.com/office/powerpoint/2010/main" val="171485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</p:sld>
</file>

<file path=ppt/slides/slide42.xml><?xml version="1.0" encoding="utf-8"?>
<p:sld xmlns:a16="http://schemas.microsoft.com/office/drawing/2014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CC791-4B89-15C7-1D6B-7CAB0B754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E338F-3C95-DB5D-CACD-483CFC3BA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0" y="4156405"/>
            <a:ext cx="3356538" cy="1325563"/>
          </a:xfrm>
        </p:spPr>
        <p:txBody>
          <a:bodyPr anchor="t">
            <a:normAutofit/>
          </a:bodyPr>
          <a:lstStyle/>
          <a:p>
            <a:r>
              <a:rPr lang="en-US" b="1" dirty="0"/>
              <a:t>Summary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8415E1-37EB-D959-BB57-94ADD0131C03}"/>
              </a:ext>
            </a:extLst>
          </p:cNvPr>
          <p:cNvSpPr txBox="1"/>
          <p:nvPr/>
        </p:nvSpPr>
        <p:spPr>
          <a:xfrm>
            <a:off x="4485681" y="1267258"/>
            <a:ext cx="5590531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600" b="1" i="0" dirty="0">
                <a:solidFill>
                  <a:srgbClr val="333333"/>
                </a:solidFill>
                <a:effectLst/>
                <a:latin typeface="halyard-text"/>
              </a:rPr>
              <a:t>Explored the limits of program analysis</a:t>
            </a:r>
            <a:endParaRPr lang="en-US" sz="2000" b="1" i="0" dirty="0">
              <a:solidFill>
                <a:srgbClr val="333333"/>
              </a:solidFill>
              <a:effectLst/>
              <a:latin typeface="halyard-tex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1A014A-1E43-F7A6-4A08-8EA84CE2B3A4}"/>
              </a:ext>
            </a:extLst>
          </p:cNvPr>
          <p:cNvSpPr txBox="1"/>
          <p:nvPr/>
        </p:nvSpPr>
        <p:spPr>
          <a:xfrm>
            <a:off x="4477764" y="1627479"/>
            <a:ext cx="559053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600" i="0" dirty="0">
                <a:solidFill>
                  <a:srgbClr val="333333"/>
                </a:solidFill>
                <a:effectLst/>
                <a:latin typeface="halyard-text"/>
              </a:rPr>
              <a:t>Theoretical abstractions can be sound or complete, but not both</a:t>
            </a:r>
            <a:endParaRPr lang="en-US" sz="2000" i="0" dirty="0">
              <a:solidFill>
                <a:srgbClr val="333333"/>
              </a:solidFill>
              <a:effectLst/>
              <a:latin typeface="halyard-tex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F56236-0F4F-5E2F-53BA-E3E858DD4467}"/>
              </a:ext>
            </a:extLst>
          </p:cNvPr>
          <p:cNvSpPr txBox="1"/>
          <p:nvPr/>
        </p:nvSpPr>
        <p:spPr>
          <a:xfrm>
            <a:off x="4483701" y="2702197"/>
            <a:ext cx="5590531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600" b="1" i="0" dirty="0">
                <a:solidFill>
                  <a:srgbClr val="333333"/>
                </a:solidFill>
                <a:effectLst/>
                <a:latin typeface="halyard-text"/>
              </a:rPr>
              <a:t>Guarantees are still possible, e.g.:</a:t>
            </a:r>
            <a:endParaRPr lang="en-US" sz="2000" b="1" i="0" dirty="0">
              <a:solidFill>
                <a:srgbClr val="333333"/>
              </a:solidFill>
              <a:effectLst/>
              <a:latin typeface="halyard-tex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CE6C41-A98F-DEEA-A373-3F5865AFEE54}"/>
              </a:ext>
            </a:extLst>
          </p:cNvPr>
          <p:cNvSpPr txBox="1"/>
          <p:nvPr/>
        </p:nvSpPr>
        <p:spPr>
          <a:xfrm>
            <a:off x="4491617" y="4726866"/>
            <a:ext cx="6930465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600" dirty="0">
                <a:solidFill>
                  <a:srgbClr val="333333"/>
                </a:solidFill>
                <a:latin typeface="halyard-text"/>
              </a:rPr>
              <a:t>g</a:t>
            </a:r>
            <a:r>
              <a:rPr lang="en-US" sz="2600" i="0" dirty="0">
                <a:solidFill>
                  <a:srgbClr val="333333"/>
                </a:solidFill>
                <a:effectLst/>
                <a:latin typeface="halyard-text"/>
              </a:rPr>
              <a:t>uarantee total absence of bugs (of some sort), but may report fake bugs (complete, unsoun</a:t>
            </a:r>
            <a:r>
              <a:rPr lang="en-US" sz="2600" dirty="0">
                <a:solidFill>
                  <a:srgbClr val="333333"/>
                </a:solidFill>
                <a:latin typeface="halyard-text"/>
              </a:rPr>
              <a:t>d </a:t>
            </a:r>
            <a:r>
              <a:rPr lang="en-US" sz="2600" dirty="0" err="1">
                <a:solidFill>
                  <a:srgbClr val="333333"/>
                </a:solidFill>
                <a:latin typeface="halyard-text"/>
              </a:rPr>
              <a:t>bugfinder</a:t>
            </a:r>
            <a:r>
              <a:rPr lang="en-US" sz="2600" dirty="0">
                <a:solidFill>
                  <a:srgbClr val="333333"/>
                </a:solidFill>
                <a:latin typeface="halyard-text"/>
              </a:rPr>
              <a:t>)</a:t>
            </a:r>
            <a:endParaRPr lang="en-US" sz="2000" i="0" dirty="0">
              <a:solidFill>
                <a:srgbClr val="333333"/>
              </a:solidFill>
              <a:effectLst/>
              <a:latin typeface="halyard-tex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9C37EA-838E-F8F8-751A-368D6C272FE1}"/>
              </a:ext>
            </a:extLst>
          </p:cNvPr>
          <p:cNvSpPr txBox="1"/>
          <p:nvPr/>
        </p:nvSpPr>
        <p:spPr>
          <a:xfrm>
            <a:off x="4444343" y="3162680"/>
            <a:ext cx="6314701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600" i="0" dirty="0">
                <a:solidFill>
                  <a:srgbClr val="333333"/>
                </a:solidFill>
                <a:effectLst/>
                <a:latin typeface="halyard-text"/>
              </a:rPr>
              <a:t> </a:t>
            </a:r>
            <a:r>
              <a:rPr lang="en-US" sz="2600" dirty="0">
                <a:solidFill>
                  <a:srgbClr val="333333"/>
                </a:solidFill>
                <a:latin typeface="halyard-text"/>
              </a:rPr>
              <a:t>g</a:t>
            </a:r>
            <a:r>
              <a:rPr lang="en-US" sz="2600" i="0" dirty="0">
                <a:solidFill>
                  <a:srgbClr val="333333"/>
                </a:solidFill>
                <a:effectLst/>
                <a:latin typeface="halyard-text"/>
              </a:rPr>
              <a:t>uarantee all bugs (of some sort) reported are real, but we might miss some bugs (sound, incomplete </a:t>
            </a:r>
            <a:r>
              <a:rPr lang="en-US" sz="2600" dirty="0" err="1">
                <a:solidFill>
                  <a:srgbClr val="333333"/>
                </a:solidFill>
                <a:latin typeface="halyard-text"/>
              </a:rPr>
              <a:t>bugfinder</a:t>
            </a:r>
            <a:r>
              <a:rPr lang="en-US" sz="2600" dirty="0">
                <a:solidFill>
                  <a:srgbClr val="333333"/>
                </a:solidFill>
                <a:latin typeface="halyard-text"/>
              </a:rPr>
              <a:t>)</a:t>
            </a:r>
            <a:endParaRPr lang="en-US" sz="2000" i="0" dirty="0">
              <a:solidFill>
                <a:srgbClr val="333333"/>
              </a:solidFill>
              <a:effectLst/>
              <a:latin typeface="halyard-text"/>
            </a:endParaRPr>
          </a:p>
        </p:txBody>
      </p:sp>
    </p:spTree>
    <p:extLst>
      <p:ext uri="{BB962C8B-B14F-4D97-AF65-F5344CB8AC3E}">
        <p14:creationId xmlns:p14="http://schemas.microsoft.com/office/powerpoint/2010/main" val="2167592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3" grpId="0"/>
    </p:bldLst>
  </p:timing>
</p:sld>
</file>

<file path=ppt/slides/slide43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FD9D9-D3B8-14F0-B67A-B958351F5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AACB7-FD55-3384-EC49-75AC35CF1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0" y="4156405"/>
            <a:ext cx="3356538" cy="1325563"/>
          </a:xfrm>
        </p:spPr>
        <p:txBody>
          <a:bodyPr anchor="t">
            <a:normAutofit/>
          </a:bodyPr>
          <a:lstStyle/>
          <a:p>
            <a:r>
              <a:rPr lang="en-US" b="1" dirty="0"/>
              <a:t>Summary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195941-6972-1142-69A5-0125784737B1}"/>
              </a:ext>
            </a:extLst>
          </p:cNvPr>
          <p:cNvSpPr txBox="1"/>
          <p:nvPr/>
        </p:nvSpPr>
        <p:spPr>
          <a:xfrm>
            <a:off x="4485681" y="198475"/>
            <a:ext cx="5590531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600" b="1" i="0" dirty="0">
                <a:solidFill>
                  <a:srgbClr val="333333"/>
                </a:solidFill>
                <a:effectLst/>
                <a:latin typeface="halyard-text"/>
              </a:rPr>
              <a:t>Explored the limits of program analysis</a:t>
            </a:r>
            <a:endParaRPr lang="en-US" sz="2000" b="1" i="0" dirty="0">
              <a:solidFill>
                <a:srgbClr val="333333"/>
              </a:solidFill>
              <a:effectLst/>
              <a:latin typeface="halyard-tex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1E6051-3837-3E0A-57DE-3A689F309512}"/>
              </a:ext>
            </a:extLst>
          </p:cNvPr>
          <p:cNvSpPr txBox="1"/>
          <p:nvPr/>
        </p:nvSpPr>
        <p:spPr>
          <a:xfrm>
            <a:off x="4477764" y="558696"/>
            <a:ext cx="559053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600" i="0" dirty="0">
                <a:solidFill>
                  <a:srgbClr val="333333"/>
                </a:solidFill>
                <a:effectLst/>
                <a:latin typeface="halyard-text"/>
              </a:rPr>
              <a:t>Theoretical abstractions can be sound or complete, but not both</a:t>
            </a:r>
            <a:endParaRPr lang="en-US" sz="2000" i="0" dirty="0">
              <a:solidFill>
                <a:srgbClr val="333333"/>
              </a:solidFill>
              <a:effectLst/>
              <a:latin typeface="halyard-tex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FD9953-3F57-8691-5412-CEF876D50B30}"/>
              </a:ext>
            </a:extLst>
          </p:cNvPr>
          <p:cNvSpPr txBox="1"/>
          <p:nvPr/>
        </p:nvSpPr>
        <p:spPr>
          <a:xfrm>
            <a:off x="4483701" y="1633414"/>
            <a:ext cx="5590531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600" b="1" i="0" dirty="0">
                <a:solidFill>
                  <a:srgbClr val="333333"/>
                </a:solidFill>
                <a:effectLst/>
                <a:latin typeface="halyard-text"/>
              </a:rPr>
              <a:t>Guarantees are still possible, e.g.:</a:t>
            </a:r>
            <a:endParaRPr lang="en-US" sz="2000" b="1" i="0" dirty="0">
              <a:solidFill>
                <a:srgbClr val="333333"/>
              </a:solidFill>
              <a:effectLst/>
              <a:latin typeface="halyard-tex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E46113-60B7-CA75-FF74-FB5670299FC0}"/>
              </a:ext>
            </a:extLst>
          </p:cNvPr>
          <p:cNvSpPr txBox="1"/>
          <p:nvPr/>
        </p:nvSpPr>
        <p:spPr>
          <a:xfrm>
            <a:off x="4491617" y="3658083"/>
            <a:ext cx="6930465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600" dirty="0">
                <a:solidFill>
                  <a:srgbClr val="333333"/>
                </a:solidFill>
                <a:latin typeface="halyard-text"/>
              </a:rPr>
              <a:t>g</a:t>
            </a:r>
            <a:r>
              <a:rPr lang="en-US" sz="2600" i="0" dirty="0">
                <a:solidFill>
                  <a:srgbClr val="333333"/>
                </a:solidFill>
                <a:effectLst/>
                <a:latin typeface="halyard-text"/>
              </a:rPr>
              <a:t>uarantee total absence of bugs (of some sort), but may report fake bugs (complete, unsoun</a:t>
            </a:r>
            <a:r>
              <a:rPr lang="en-US" sz="2600" dirty="0">
                <a:solidFill>
                  <a:srgbClr val="333333"/>
                </a:solidFill>
                <a:latin typeface="halyard-text"/>
              </a:rPr>
              <a:t>d </a:t>
            </a:r>
            <a:r>
              <a:rPr lang="en-US" sz="2600" dirty="0" err="1">
                <a:solidFill>
                  <a:srgbClr val="333333"/>
                </a:solidFill>
                <a:latin typeface="halyard-text"/>
              </a:rPr>
              <a:t>bugfinder</a:t>
            </a:r>
            <a:r>
              <a:rPr lang="en-US" sz="2600" dirty="0">
                <a:solidFill>
                  <a:srgbClr val="333333"/>
                </a:solidFill>
                <a:latin typeface="halyard-text"/>
              </a:rPr>
              <a:t>)</a:t>
            </a:r>
            <a:endParaRPr lang="en-US" sz="2000" i="0" dirty="0">
              <a:solidFill>
                <a:srgbClr val="333333"/>
              </a:solidFill>
              <a:effectLst/>
              <a:latin typeface="halyard-tex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E32F30-68CA-6A4C-5580-90217DEB79B3}"/>
              </a:ext>
            </a:extLst>
          </p:cNvPr>
          <p:cNvSpPr txBox="1"/>
          <p:nvPr/>
        </p:nvSpPr>
        <p:spPr>
          <a:xfrm>
            <a:off x="4444343" y="2093897"/>
            <a:ext cx="6314701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600" i="0" dirty="0">
                <a:solidFill>
                  <a:srgbClr val="333333"/>
                </a:solidFill>
                <a:effectLst/>
                <a:latin typeface="halyard-text"/>
              </a:rPr>
              <a:t> </a:t>
            </a:r>
            <a:r>
              <a:rPr lang="en-US" sz="2600" dirty="0">
                <a:solidFill>
                  <a:srgbClr val="333333"/>
                </a:solidFill>
                <a:latin typeface="halyard-text"/>
              </a:rPr>
              <a:t>g</a:t>
            </a:r>
            <a:r>
              <a:rPr lang="en-US" sz="2600" i="0" dirty="0">
                <a:solidFill>
                  <a:srgbClr val="333333"/>
                </a:solidFill>
                <a:effectLst/>
                <a:latin typeface="halyard-text"/>
              </a:rPr>
              <a:t>uarantee all bugs (of some sort) reported are real, but we might miss some bugs (sound, incomplete </a:t>
            </a:r>
            <a:r>
              <a:rPr lang="en-US" sz="2600" dirty="0" err="1">
                <a:solidFill>
                  <a:srgbClr val="333333"/>
                </a:solidFill>
                <a:latin typeface="halyard-text"/>
              </a:rPr>
              <a:t>bugfinder</a:t>
            </a:r>
            <a:r>
              <a:rPr lang="en-US" sz="2600" dirty="0">
                <a:solidFill>
                  <a:srgbClr val="333333"/>
                </a:solidFill>
                <a:latin typeface="halyard-text"/>
              </a:rPr>
              <a:t>)</a:t>
            </a:r>
            <a:endParaRPr lang="en-US" sz="2000" i="0" dirty="0">
              <a:solidFill>
                <a:srgbClr val="333333"/>
              </a:solidFill>
              <a:effectLst/>
              <a:latin typeface="halyard-tex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DED27C-22F7-2C3A-9243-F822511C36E3}"/>
              </a:ext>
            </a:extLst>
          </p:cNvPr>
          <p:cNvSpPr txBox="1"/>
          <p:nvPr/>
        </p:nvSpPr>
        <p:spPr>
          <a:xfrm>
            <a:off x="4505471" y="5063421"/>
            <a:ext cx="5590531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600" b="1" i="0" dirty="0">
                <a:solidFill>
                  <a:srgbClr val="333333"/>
                </a:solidFill>
                <a:effectLst/>
                <a:latin typeface="halyard-text"/>
              </a:rPr>
              <a:t>NEXT TIME</a:t>
            </a:r>
            <a:endParaRPr lang="en-US" sz="2000" b="1" i="0" dirty="0">
              <a:solidFill>
                <a:srgbClr val="333333"/>
              </a:solidFill>
              <a:effectLst/>
              <a:latin typeface="halyard-tex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F92BF5-1605-6DDE-28D5-E44E4EB42286}"/>
              </a:ext>
            </a:extLst>
          </p:cNvPr>
          <p:cNvSpPr txBox="1"/>
          <p:nvPr/>
        </p:nvSpPr>
        <p:spPr>
          <a:xfrm>
            <a:off x="4466113" y="5523904"/>
            <a:ext cx="631470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600" i="0" dirty="0">
                <a:solidFill>
                  <a:srgbClr val="333333"/>
                </a:solidFill>
                <a:effectLst/>
                <a:latin typeface="halyard-text"/>
              </a:rPr>
              <a:t>Look at how we build a useful complete </a:t>
            </a:r>
            <a:r>
              <a:rPr lang="en-US" sz="2600" i="0" dirty="0" err="1">
                <a:solidFill>
                  <a:srgbClr val="333333"/>
                </a:solidFill>
                <a:effectLst/>
                <a:latin typeface="halyard-text"/>
              </a:rPr>
              <a:t>bugfinder</a:t>
            </a:r>
            <a:r>
              <a:rPr lang="en-US" sz="2600" i="0" dirty="0">
                <a:solidFill>
                  <a:srgbClr val="333333"/>
                </a:solidFill>
                <a:effectLst/>
                <a:latin typeface="halyard-text"/>
              </a:rPr>
              <a:t> (static analysis)</a:t>
            </a:r>
            <a:endParaRPr lang="en-US" sz="2000" i="0" dirty="0">
              <a:solidFill>
                <a:srgbClr val="333333"/>
              </a:solidFill>
              <a:effectLst/>
              <a:latin typeface="halyard-text"/>
            </a:endParaRPr>
          </a:p>
        </p:txBody>
      </p:sp>
    </p:spTree>
    <p:extLst>
      <p:ext uri="{BB962C8B-B14F-4D97-AF65-F5344CB8AC3E}">
        <p14:creationId xmlns:p14="http://schemas.microsoft.com/office/powerpoint/2010/main" val="38014553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Click="0">
        <p159:morph option="byObject"/>
      </p:transition>
    </mc:Choice>
    <mc:Fallback>
      <p:transition spd="slow" advClick="0">
        <p:fade/>
      </p:transition>
    </mc:Fallback>
  </mc:AlternateContent>
</p:sld>
</file>

<file path=ppt/slides/slide44.xml><?xml version="1.0" encoding="utf-8"?>
<p:sld xmlns:a16="http://schemas.microsoft.com/office/drawing/2014/main" xmlns:adec="http://schemas.microsoft.com/office/drawing/2017/decorative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225" y="1020445"/>
            <a:ext cx="5094733" cy="1325563"/>
          </a:xfrm>
        </p:spPr>
        <p:txBody>
          <a:bodyPr>
            <a:noAutofit/>
          </a:bodyPr>
          <a:lstStyle/>
          <a:p>
            <a:r>
              <a:rPr lang="en-US" sz="3800" b="1" u="sng" dirty="0"/>
              <a:t>Lecture End!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4D9D521-5948-D2D7-CA1A-70169ECBC9A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223" y="2368759"/>
            <a:ext cx="4868105" cy="1967333"/>
          </a:xfrm>
        </p:spPr>
        <p:txBody>
          <a:bodyPr wrap="square">
            <a:spAutoFit/>
          </a:bodyPr>
          <a:lstStyle/>
          <a:p>
            <a:r>
              <a:rPr lang="en-US" sz="3000" dirty="0"/>
              <a:t>TODO: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E7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Look out for P2</a:t>
            </a:r>
          </a:p>
        </p:txBody>
      </p:sp>
    </p:spTree>
    <p:extLst>
      <p:ext uri="{BB962C8B-B14F-4D97-AF65-F5344CB8AC3E}">
        <p14:creationId xmlns:p14="http://schemas.microsoft.com/office/powerpoint/2010/main" val="57770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</p:sld>
</file>

<file path=ppt/slides/slide45.xml><?xml version="1.0" encoding="utf-8"?>
<p:sld xmlns:a16="http://schemas.microsoft.com/office/drawing/2014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4B21-296C-EF5B-1D5C-E9B85C56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Turing Machines v Reality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D1693C3-03FC-DC5E-FBE5-AEA8B52B8304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Decidability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CC56EF-211D-80FD-8EDF-6EB2AB8EE1BE}"/>
              </a:ext>
            </a:extLst>
          </p:cNvPr>
          <p:cNvSpPr txBox="1"/>
          <p:nvPr/>
        </p:nvSpPr>
        <p:spPr>
          <a:xfrm>
            <a:off x="453081" y="1742271"/>
            <a:ext cx="7430529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600" b="1" dirty="0">
                <a:solidFill>
                  <a:srgbClr val="333333"/>
                </a:solidFill>
                <a:latin typeface="halyard-text"/>
              </a:rPr>
              <a:t>Are Turing machines good models of computation</a:t>
            </a:r>
            <a:r>
              <a:rPr lang="en-US" sz="2600" b="1" i="0" dirty="0">
                <a:solidFill>
                  <a:srgbClr val="333333"/>
                </a:solidFill>
                <a:effectLst/>
                <a:latin typeface="halyard-text"/>
              </a:rPr>
              <a:t>?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33333"/>
                </a:solidFill>
                <a:latin typeface="halyard-text"/>
              </a:rPr>
              <a:t>i.e. a memory-safe language is not subject to memory attacks</a:t>
            </a:r>
          </a:p>
        </p:txBody>
      </p:sp>
      <p:pic>
        <p:nvPicPr>
          <p:cNvPr id="4" name="Picture 3" descr="Time to Get Real cloud word with a blue sky">
            <a:extLst>
              <a:ext uri="{FF2B5EF4-FFF2-40B4-BE49-F238E27FC236}">
                <a16:creationId xmlns:a16="http://schemas.microsoft.com/office/drawing/2014/main" id="{67C56720-8CC3-4F6F-8437-1D494F552C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6577" y="2620310"/>
            <a:ext cx="3048000" cy="20330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5FC28FC-ED67-12C5-0A87-9BABB0B0BC1B}"/>
              </a:ext>
            </a:extLst>
          </p:cNvPr>
          <p:cNvSpPr txBox="1"/>
          <p:nvPr/>
        </p:nvSpPr>
        <p:spPr>
          <a:xfrm>
            <a:off x="350161" y="2939702"/>
            <a:ext cx="74305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600" b="1" dirty="0">
                <a:solidFill>
                  <a:srgbClr val="333333"/>
                </a:solidFill>
                <a:latin typeface="halyard-text"/>
              </a:rPr>
              <a:t>Perhaps computational power is a bad proxy for </a:t>
            </a:r>
            <a:r>
              <a:rPr lang="en-US" sz="2600" b="1" i="1" dirty="0">
                <a:solidFill>
                  <a:srgbClr val="333333"/>
                </a:solidFill>
                <a:latin typeface="halyard-text"/>
              </a:rPr>
              <a:t>target</a:t>
            </a:r>
            <a:r>
              <a:rPr lang="en-US" sz="2600" b="1" dirty="0">
                <a:solidFill>
                  <a:srgbClr val="333333"/>
                </a:solidFill>
                <a:latin typeface="halyard-text"/>
              </a:rPr>
              <a:t> capabilities</a:t>
            </a:r>
            <a:endParaRPr lang="en-US" sz="2600" b="1" i="0" dirty="0">
              <a:solidFill>
                <a:srgbClr val="333333"/>
              </a:solidFill>
              <a:effectLst/>
              <a:latin typeface="halyard-tex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33333"/>
                </a:solidFill>
                <a:latin typeface="halyard-text"/>
              </a:rPr>
              <a:t>I actually agree with this perspective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420BE2-151D-8D2F-A6ED-78D158C0284F}"/>
              </a:ext>
            </a:extLst>
          </p:cNvPr>
          <p:cNvSpPr txBox="1"/>
          <p:nvPr/>
        </p:nvSpPr>
        <p:spPr>
          <a:xfrm>
            <a:off x="700635" y="4073235"/>
            <a:ext cx="6438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BUT! Rice’s Theorem gives us a sense of what we’re up against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B68820-6A1A-702C-D724-5BA6653E95E1}"/>
              </a:ext>
            </a:extLst>
          </p:cNvPr>
          <p:cNvSpPr txBox="1"/>
          <p:nvPr/>
        </p:nvSpPr>
        <p:spPr>
          <a:xfrm>
            <a:off x="1702122" y="4475020"/>
            <a:ext cx="46571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practice, simultaneous soundness and completeness will hit scalability challenges first</a:t>
            </a:r>
          </a:p>
        </p:txBody>
      </p:sp>
    </p:spTree>
    <p:extLst>
      <p:ext uri="{BB962C8B-B14F-4D97-AF65-F5344CB8AC3E}">
        <p14:creationId xmlns:p14="http://schemas.microsoft.com/office/powerpoint/2010/main" val="3442328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46.xml><?xml version="1.0" encoding="utf-8"?>
<p:sld xmlns:a16="http://schemas.microsoft.com/office/drawing/2014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205EF-450E-E7D1-7E4E-3BEAA1711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2F2E3-9FAA-C48C-4BAA-1E612CD7F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Turing Machines v Reality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126688-5EBB-524A-367C-4DB5882DB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1D48B33E-4EEB-0A6D-392E-4B0718EBBE80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Decidability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7597F3-3BBD-5E29-FF49-3F2112C9FAE4}"/>
              </a:ext>
            </a:extLst>
          </p:cNvPr>
          <p:cNvSpPr txBox="1"/>
          <p:nvPr/>
        </p:nvSpPr>
        <p:spPr>
          <a:xfrm>
            <a:off x="453081" y="1742271"/>
            <a:ext cx="7430529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600" b="1" dirty="0">
                <a:solidFill>
                  <a:srgbClr val="333333"/>
                </a:solidFill>
                <a:latin typeface="halyard-text"/>
              </a:rPr>
              <a:t>Are Turing machines good models of computation</a:t>
            </a:r>
            <a:r>
              <a:rPr lang="en-US" sz="2600" b="1" i="0" dirty="0">
                <a:solidFill>
                  <a:srgbClr val="333333"/>
                </a:solidFill>
                <a:effectLst/>
                <a:latin typeface="halyard-text"/>
              </a:rPr>
              <a:t>?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33333"/>
                </a:solidFill>
                <a:latin typeface="halyard-text"/>
              </a:rPr>
              <a:t>i.e. a memory-safe language is not subject to memory attacks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134A0D-B3C2-35E9-A0AB-14D604F2A40D}"/>
              </a:ext>
            </a:extLst>
          </p:cNvPr>
          <p:cNvSpPr txBox="1"/>
          <p:nvPr/>
        </p:nvSpPr>
        <p:spPr>
          <a:xfrm>
            <a:off x="350161" y="2939702"/>
            <a:ext cx="74305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600" b="1" dirty="0">
                <a:solidFill>
                  <a:srgbClr val="333333"/>
                </a:solidFill>
                <a:latin typeface="halyard-text"/>
              </a:rPr>
              <a:t>Perhaps computational power is a bad proxy for </a:t>
            </a:r>
            <a:r>
              <a:rPr lang="en-US" sz="2600" b="1" i="1" dirty="0">
                <a:solidFill>
                  <a:srgbClr val="333333"/>
                </a:solidFill>
                <a:latin typeface="halyard-text"/>
              </a:rPr>
              <a:t>target</a:t>
            </a:r>
            <a:r>
              <a:rPr lang="en-US" sz="2600" b="1" dirty="0">
                <a:solidFill>
                  <a:srgbClr val="333333"/>
                </a:solidFill>
                <a:latin typeface="halyard-text"/>
              </a:rPr>
              <a:t> capabilities</a:t>
            </a:r>
            <a:endParaRPr lang="en-US" sz="2600" b="1" i="0" dirty="0">
              <a:solidFill>
                <a:srgbClr val="333333"/>
              </a:solidFill>
              <a:effectLst/>
              <a:latin typeface="halyard-tex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33333"/>
                </a:solidFill>
                <a:latin typeface="halyard-text"/>
              </a:rPr>
              <a:t>I actually agree with this perspective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B14159-0E2D-3923-E158-FB3C452979AB}"/>
              </a:ext>
            </a:extLst>
          </p:cNvPr>
          <p:cNvSpPr txBox="1"/>
          <p:nvPr/>
        </p:nvSpPr>
        <p:spPr>
          <a:xfrm>
            <a:off x="700635" y="4073235"/>
            <a:ext cx="6438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BUT! Rice’s Theorem gives us a sense of what we’re up against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21D23A-8D23-3ED0-88DC-106F93B30995}"/>
              </a:ext>
            </a:extLst>
          </p:cNvPr>
          <p:cNvSpPr txBox="1"/>
          <p:nvPr/>
        </p:nvSpPr>
        <p:spPr>
          <a:xfrm>
            <a:off x="1702122" y="4475020"/>
            <a:ext cx="46571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practice, simultaneous soundness and completeness will hit scalability challenges first</a:t>
            </a:r>
          </a:p>
        </p:txBody>
      </p:sp>
    </p:spTree>
    <p:extLst>
      <p:ext uri="{BB962C8B-B14F-4D97-AF65-F5344CB8AC3E}">
        <p14:creationId xmlns:p14="http://schemas.microsoft.com/office/powerpoint/2010/main" val="1355183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</p:sld>
</file>

<file path=ppt/slides/slide5.xml><?xml version="1.0" encoding="utf-8"?>
<p:sld xmlns:a16="http://schemas.microsoft.com/office/drawing/2014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6040" y="4434840"/>
            <a:ext cx="5570014" cy="1122202"/>
          </a:xfrm>
        </p:spPr>
        <p:txBody>
          <a:bodyPr/>
          <a:lstStyle/>
          <a:p>
            <a:r>
              <a:rPr lang="en-US"/>
              <a:t>Computability 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01B20D-4C28-4DA3-ABBD-718C22A5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1122202"/>
          </a:xfrm>
        </p:spPr>
        <p:txBody>
          <a:bodyPr>
            <a:normAutofit/>
          </a:bodyPr>
          <a:lstStyle/>
          <a:p>
            <a:r>
              <a:rPr lang="en-US" sz="2000" dirty="0"/>
              <a:t>EECS 677: Software Security Evaluation</a:t>
            </a:r>
          </a:p>
          <a:p>
            <a:r>
              <a:rPr lang="en-US" sz="2000" dirty="0"/>
              <a:t>Drew Davidson</a:t>
            </a:r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</p:sld>
</file>

<file path=ppt/slides/slide6.xml><?xml version="1.0" encoding="utf-8"?>
<p:sld xmlns:a16="http://schemas.microsoft.com/office/drawing/2014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0" y="4156405"/>
            <a:ext cx="3356538" cy="1325563"/>
          </a:xfrm>
        </p:spPr>
        <p:txBody>
          <a:bodyPr>
            <a:normAutofit/>
          </a:bodyPr>
          <a:lstStyle/>
          <a:p>
            <a:r>
              <a:rPr lang="en-US" b="1" dirty="0"/>
              <a:t>Administrivia</a:t>
            </a:r>
            <a:br>
              <a:rPr lang="en-US" b="1" dirty="0"/>
            </a:br>
            <a:r>
              <a:rPr lang="en-US" b="1" dirty="0"/>
              <a:t>and </a:t>
            </a:r>
            <a:br>
              <a:rPr lang="en-US" b="1" dirty="0"/>
            </a:br>
            <a:r>
              <a:rPr lang="en-US" b="1" dirty="0"/>
              <a:t>Announcements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52EF131-FBC5-A843-7126-2ADF49A7477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>
            <a:noAutofit/>
          </a:bodyPr>
          <a:lstStyle/>
          <a:p>
            <a:r>
              <a:rPr lang="en-US" sz="2400" b="1" dirty="0"/>
              <a:t>P1 graded</a:t>
            </a:r>
          </a:p>
          <a:p>
            <a:pPr marL="342900" indent="-342900">
              <a:buFontTx/>
              <a:buChar char="-"/>
            </a:pPr>
            <a:r>
              <a:rPr lang="en-US" sz="2400" dirty="0"/>
              <a:t>Good job!</a:t>
            </a:r>
          </a:p>
          <a:p>
            <a:pPr marL="342900" indent="-342900">
              <a:buFontTx/>
              <a:buChar char="-"/>
            </a:pPr>
            <a:r>
              <a:rPr lang="en-US" sz="2400" dirty="0"/>
              <a:t>Main issues: Incorrect output values</a:t>
            </a:r>
          </a:p>
        </p:txBody>
      </p:sp>
    </p:spTree>
    <p:extLst>
      <p:ext uri="{BB962C8B-B14F-4D97-AF65-F5344CB8AC3E}">
        <p14:creationId xmlns:p14="http://schemas.microsoft.com/office/powerpoint/2010/main" val="922657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</p:sld>
</file>

<file path=ppt/slides/slide7.xml><?xml version="1.0" encoding="utf-8"?>
<p:sld xmlns:a16="http://schemas.microsoft.com/office/drawing/2014/main" xmlns:adec="http://schemas.microsoft.com/office/drawing/2017/decorative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225" y="1020445"/>
            <a:ext cx="5094733" cy="1325563"/>
          </a:xfrm>
        </p:spPr>
        <p:txBody>
          <a:bodyPr>
            <a:noAutofit/>
          </a:bodyPr>
          <a:lstStyle/>
          <a:p>
            <a:r>
              <a:rPr lang="en-US" sz="3800" b="1" u="sng" dirty="0"/>
              <a:t>Today’s Roadmap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4D9D521-5948-D2D7-CA1A-70169ECBC9A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224" y="2368759"/>
            <a:ext cx="4680124" cy="2649571"/>
          </a:xfrm>
        </p:spPr>
        <p:txBody>
          <a:bodyPr wrap="square">
            <a:spAutoFit/>
          </a:bodyPr>
          <a:lstStyle/>
          <a:p>
            <a:r>
              <a:rPr lang="en-US" sz="3000" dirty="0"/>
              <a:t>Decidability</a:t>
            </a:r>
          </a:p>
          <a:p>
            <a:r>
              <a:rPr lang="en-US" sz="3000" dirty="0"/>
              <a:t>The Halting Problem</a:t>
            </a:r>
          </a:p>
          <a:p>
            <a:r>
              <a:rPr lang="en-US" sz="3000" dirty="0"/>
              <a:t>Type I/Type II Errors</a:t>
            </a:r>
          </a:p>
          <a:p>
            <a:r>
              <a:rPr lang="en-US" sz="3000" dirty="0"/>
              <a:t>Soundness / Completeness</a:t>
            </a:r>
          </a:p>
        </p:txBody>
      </p:sp>
    </p:spTree>
    <p:extLst>
      <p:ext uri="{BB962C8B-B14F-4D97-AF65-F5344CB8AC3E}">
        <p14:creationId xmlns:p14="http://schemas.microsoft.com/office/powerpoint/2010/main" val="224349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</p:sld>
</file>

<file path=ppt/slides/slide8.xml><?xml version="1.0" encoding="utf-8"?>
<p:sld xmlns:a16="http://schemas.microsoft.com/office/drawing/2014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4B21-296C-EF5B-1D5C-E9B85C56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The Limits of Computation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7C300-AD52-7A1D-4EE9-F0CA6B76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D1693C3-03FC-DC5E-FBE5-AEA8B52B8304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Decidability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CC56EF-211D-80FD-8EDF-6EB2AB8EE1BE}"/>
              </a:ext>
            </a:extLst>
          </p:cNvPr>
          <p:cNvSpPr txBox="1"/>
          <p:nvPr/>
        </p:nvSpPr>
        <p:spPr>
          <a:xfrm>
            <a:off x="453081" y="1923507"/>
            <a:ext cx="5148649" cy="326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600" b="1" i="0" dirty="0">
                <a:solidFill>
                  <a:srgbClr val="333333"/>
                </a:solidFill>
                <a:effectLst/>
                <a:latin typeface="halyard-text"/>
              </a:rPr>
              <a:t>Computers! What </a:t>
            </a:r>
            <a:r>
              <a:rPr lang="en-US" sz="2600" b="1" i="0" u="sng" dirty="0">
                <a:solidFill>
                  <a:srgbClr val="333333"/>
                </a:solidFill>
                <a:effectLst/>
                <a:latin typeface="halyard-text"/>
              </a:rPr>
              <a:t>can’t</a:t>
            </a:r>
            <a:r>
              <a:rPr lang="en-US" sz="2600" b="1" i="0" dirty="0">
                <a:solidFill>
                  <a:srgbClr val="333333"/>
                </a:solidFill>
                <a:effectLst/>
                <a:latin typeface="halyard-text"/>
              </a:rPr>
              <a:t> they do?!</a:t>
            </a:r>
            <a:endParaRPr lang="en-US" sz="2000" dirty="0">
              <a:solidFill>
                <a:srgbClr val="333333"/>
              </a:solidFill>
              <a:latin typeface="halyard-tex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33333"/>
                </a:solidFill>
                <a:latin typeface="halyard-text"/>
              </a:rPr>
              <a:t>As we begin our exploration of security evaluation, we care about this question for two reasons: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33333"/>
                </a:solidFill>
                <a:latin typeface="halyard-text"/>
              </a:rPr>
              <a:t>We need to know the capabilities of our analysis target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33333"/>
                </a:solidFill>
                <a:latin typeface="halyard-text"/>
              </a:rPr>
              <a:t>We need to know the capabilities of our analysis engine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333333"/>
              </a:solidFill>
              <a:latin typeface="halyard-text"/>
            </a:endParaRPr>
          </a:p>
          <a:p>
            <a:pPr algn="l"/>
            <a:endParaRPr lang="en-US" sz="2000" b="1" i="0" dirty="0">
              <a:solidFill>
                <a:srgbClr val="333333"/>
              </a:solidFill>
              <a:effectLst/>
              <a:latin typeface="halyard-text"/>
            </a:endParaRPr>
          </a:p>
        </p:txBody>
      </p:sp>
      <p:pic>
        <p:nvPicPr>
          <p:cNvPr id="21" name="Picture 20" descr="A person sitting at a desk with his hands raised&#10;&#10;Description automatically generated">
            <a:extLst>
              <a:ext uri="{FF2B5EF4-FFF2-40B4-BE49-F238E27FC236}">
                <a16:creationId xmlns:a16="http://schemas.microsoft.com/office/drawing/2014/main" id="{936A4134-8ACA-0FAC-6C45-21F116C5ED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9473" y="1845884"/>
            <a:ext cx="5160768" cy="3631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29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</p:sld>
</file>

<file path=ppt/slides/slide9.xml><?xml version="1.0" encoding="utf-8"?>
<p:sld xmlns:a16="http://schemas.microsoft.com/office/drawing/2014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99952A-AE2B-1290-81F0-A23359DFA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84D66-655B-6814-5D21-6A7522D92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Bounding our Workflow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39F426-AC77-0D42-4A69-89A078E51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106C61C8-4B54-1C1F-2CAF-CCFB24904CCF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Decidability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78FDC47-BDFB-EAA2-4499-FD569174F06D}"/>
              </a:ext>
            </a:extLst>
          </p:cNvPr>
          <p:cNvGrpSpPr/>
          <p:nvPr/>
        </p:nvGrpSpPr>
        <p:grpSpPr>
          <a:xfrm>
            <a:off x="2628901" y="2883476"/>
            <a:ext cx="5115790" cy="1039092"/>
            <a:chOff x="2093768" y="2883476"/>
            <a:chExt cx="5115790" cy="103909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3689B04-EE45-2B1F-8A7B-27973594B3DF}"/>
                </a:ext>
              </a:extLst>
            </p:cNvPr>
            <p:cNvSpPr/>
            <p:nvPr/>
          </p:nvSpPr>
          <p:spPr>
            <a:xfrm>
              <a:off x="2093768" y="2883477"/>
              <a:ext cx="1818409" cy="1039091"/>
            </a:xfrm>
            <a:prstGeom prst="rect">
              <a:avLst/>
            </a:prstGeom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1F80A09-4A25-6FDF-E44A-846E2D5C5076}"/>
                </a:ext>
              </a:extLst>
            </p:cNvPr>
            <p:cNvSpPr/>
            <p:nvPr/>
          </p:nvSpPr>
          <p:spPr>
            <a:xfrm>
              <a:off x="4651663" y="2883476"/>
              <a:ext cx="1818409" cy="1039091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68F2FF76-1A0C-4A49-780D-946325DCD662}"/>
                </a:ext>
              </a:extLst>
            </p:cNvPr>
            <p:cNvCxnSpPr>
              <a:stCxn id="4" idx="3"/>
              <a:endCxn id="5" idx="1"/>
            </p:cNvCxnSpPr>
            <p:nvPr/>
          </p:nvCxnSpPr>
          <p:spPr>
            <a:xfrm flipV="1">
              <a:off x="3912177" y="3403022"/>
              <a:ext cx="739486" cy="1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C080DC73-4950-F4E9-8A04-290A14D455DA}"/>
                </a:ext>
              </a:extLst>
            </p:cNvPr>
            <p:cNvCxnSpPr>
              <a:cxnSpLocks/>
              <a:stCxn id="5" idx="3"/>
            </p:cNvCxnSpPr>
            <p:nvPr/>
          </p:nvCxnSpPr>
          <p:spPr>
            <a:xfrm flipV="1">
              <a:off x="6470072" y="3403021"/>
              <a:ext cx="739486" cy="1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2F7DB53A-D576-0A67-F5EA-99104FEAD0D3}"/>
              </a:ext>
            </a:extLst>
          </p:cNvPr>
          <p:cNvSpPr txBox="1"/>
          <p:nvPr/>
        </p:nvSpPr>
        <p:spPr>
          <a:xfrm>
            <a:off x="3008921" y="3980355"/>
            <a:ext cx="10583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1600" b="1" i="1">
                <a:solidFill>
                  <a:schemeClr val="accent2"/>
                </a:solidFill>
                <a:latin typeface="Cavolini" panose="020B0502040204020203" pitchFamily="66" charset="0"/>
                <a:cs typeface="Cavolini" panose="020B0502040204020203" pitchFamily="66" charset="0"/>
              </a:defRPr>
            </a:lvl1pPr>
          </a:lstStyle>
          <a:p>
            <a:r>
              <a:rPr lang="en-US" dirty="0"/>
              <a:t>software</a:t>
            </a:r>
          </a:p>
          <a:p>
            <a:r>
              <a:rPr lang="en-US" dirty="0"/>
              <a:t>program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8C8208-1B62-2AF4-B7A3-572E1257B357}"/>
              </a:ext>
            </a:extLst>
          </p:cNvPr>
          <p:cNvSpPr txBox="1"/>
          <p:nvPr/>
        </p:nvSpPr>
        <p:spPr>
          <a:xfrm>
            <a:off x="5534131" y="3929496"/>
            <a:ext cx="10776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1600" b="1" i="1">
                <a:solidFill>
                  <a:schemeClr val="accent2"/>
                </a:solidFill>
                <a:latin typeface="Cavolini" panose="020B0502040204020203" pitchFamily="66" charset="0"/>
                <a:cs typeface="Cavolini" panose="020B0502040204020203" pitchFamily="66" charset="0"/>
              </a:defRPr>
            </a:lvl1pPr>
          </a:lstStyle>
          <a:p>
            <a:r>
              <a:rPr lang="en-US" dirty="0"/>
              <a:t>software</a:t>
            </a:r>
          </a:p>
          <a:p>
            <a:r>
              <a:rPr lang="en-US" dirty="0"/>
              <a:t>program</a:t>
            </a:r>
          </a:p>
        </p:txBody>
      </p:sp>
      <p:pic>
        <p:nvPicPr>
          <p:cNvPr id="19" name="Picture 18" descr="Paper Icon | Endless Icons">
            <a:extLst>
              <a:ext uri="{FF2B5EF4-FFF2-40B4-BE49-F238E27FC236}">
                <a16:creationId xmlns:a16="http://schemas.microsoft.com/office/drawing/2014/main" id="{2C7E8458-CEC5-1727-2A5D-2F3E75B0BF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534" t="28467" r="36714" b="28105"/>
          <a:stretch>
            <a:fillRect/>
          </a:stretch>
        </p:blipFill>
        <p:spPr>
          <a:xfrm>
            <a:off x="7698344" y="2503580"/>
            <a:ext cx="1564523" cy="190279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6685AFE-04B8-C40F-8B9E-687A5AFA3E3F}"/>
              </a:ext>
            </a:extLst>
          </p:cNvPr>
          <p:cNvSpPr txBox="1"/>
          <p:nvPr/>
        </p:nvSpPr>
        <p:spPr>
          <a:xfrm>
            <a:off x="7790899" y="2195732"/>
            <a:ext cx="1227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Evaluation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9060E5-CE59-FF1F-B878-2AC1642CDD0C}"/>
              </a:ext>
            </a:extLst>
          </p:cNvPr>
          <p:cNvSpPr txBox="1"/>
          <p:nvPr/>
        </p:nvSpPr>
        <p:spPr>
          <a:xfrm>
            <a:off x="5232025" y="2565064"/>
            <a:ext cx="1720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Analysis Engine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BFDADC4-B124-46F0-1AD1-36C9386319ED}"/>
              </a:ext>
            </a:extLst>
          </p:cNvPr>
          <p:cNvSpPr txBox="1"/>
          <p:nvPr/>
        </p:nvSpPr>
        <p:spPr>
          <a:xfrm>
            <a:off x="2667865" y="2522118"/>
            <a:ext cx="1694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Analysis Target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0FFC2DA-5035-34B8-6D17-442A28D41F2E}"/>
              </a:ext>
            </a:extLst>
          </p:cNvPr>
          <p:cNvSpPr txBox="1"/>
          <p:nvPr/>
        </p:nvSpPr>
        <p:spPr>
          <a:xfrm>
            <a:off x="7006233" y="4406378"/>
            <a:ext cx="274786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1600" b="1" i="1">
                <a:solidFill>
                  <a:schemeClr val="accent2"/>
                </a:solidFill>
                <a:latin typeface="Cavolini" panose="020B0502040204020203" pitchFamily="66" charset="0"/>
                <a:cs typeface="Cavolini" panose="020B0502040204020203" pitchFamily="66" charset="0"/>
              </a:defRPr>
            </a:lvl1pPr>
          </a:lstStyle>
          <a:p>
            <a:r>
              <a:rPr lang="en-US" dirty="0"/>
              <a:t>Text output,</a:t>
            </a:r>
          </a:p>
          <a:p>
            <a:r>
              <a:rPr lang="en-US" dirty="0"/>
              <a:t>Blaring siren,</a:t>
            </a:r>
          </a:p>
          <a:p>
            <a:r>
              <a:rPr lang="en-US" dirty="0"/>
              <a:t>Plume of white smoke,</a:t>
            </a:r>
          </a:p>
          <a:p>
            <a:r>
              <a:rPr lang="en-US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2357419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</p:sld>
</file>

<file path=ppt/theme/theme1.xml><?xml version="1.0" encoding="utf-8"?>
<a:theme xmlns:a="http://schemas.openxmlformats.org/drawingml/2006/main" name="Monoline">
  <a:themeElements>
    <a:clrScheme name="Custom 14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9E6D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22318419 Minimalist sales pitch_Win32_v3" id="{94A97C69-66A9-4087-9F82-0ACADC7B1165}" vid="{910C8C3F-0EFE-4D8C-9BA0-48E193664E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2C1F447F-FAA8-4106-988B-648F3C8EDB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9BF405E-7930-4D5C-ABB3-493E9D6D6CE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EA97235-BEC4-4F82-87A8-2F5DAD53B5F9}">
  <ds:schemaRefs>
    <ds:schemaRef ds:uri="http://schemas.microsoft.com/office/2006/documentManagement/types"/>
    <ds:schemaRef ds:uri="http://purl.org/dc/terms/"/>
    <ds:schemaRef ds:uri="71af3243-3dd4-4a8d-8c0d-dd76da1f02a5"/>
    <ds:schemaRef ds:uri="http://schemas.microsoft.com/office/infopath/2007/PartnerControls"/>
    <ds:schemaRef ds:uri="http://schemas.microsoft.com/sharepoint/v3"/>
    <ds:schemaRef ds:uri="http://www.w3.org/XML/1998/namespace"/>
    <ds:schemaRef ds:uri="http://schemas.microsoft.com/office/2006/metadata/properties"/>
    <ds:schemaRef ds:uri="http://purl.org/dc/elements/1.1/"/>
    <ds:schemaRef ds:uri="http://purl.org/dc/dcmitype/"/>
    <ds:schemaRef ds:uri="http://schemas.openxmlformats.org/package/2006/metadata/core-properties"/>
    <ds:schemaRef ds:uri="230e9df3-be65-4c73-a93b-d1236ebd677e"/>
    <ds:schemaRef ds:uri="16c05727-aa75-4e4a-9b5f-8a80a1165891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Minimalist sales pitch</Template>
  <TotalTime>1172</TotalTime>
  <Words>2020</Words>
  <Application>Microsoft Office PowerPoint</Application>
  <PresentationFormat>Widescreen</PresentationFormat>
  <Paragraphs>467</Paragraphs>
  <Slides>46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6" baseType="lpstr">
      <vt:lpstr>Arial</vt:lpstr>
      <vt:lpstr>Calibri</vt:lpstr>
      <vt:lpstr>Cambria Math</vt:lpstr>
      <vt:lpstr>Cavolini</vt:lpstr>
      <vt:lpstr>Courier New</vt:lpstr>
      <vt:lpstr>halyard-text</vt:lpstr>
      <vt:lpstr>Impact</vt:lpstr>
      <vt:lpstr>Linux Libertine</vt:lpstr>
      <vt:lpstr>Tenorite</vt:lpstr>
      <vt:lpstr>Monoline</vt:lpstr>
      <vt:lpstr>Exercise 7</vt:lpstr>
      <vt:lpstr>Exercise 7 Solution</vt:lpstr>
      <vt:lpstr>Last Time</vt:lpstr>
      <vt:lpstr>Last Time</vt:lpstr>
      <vt:lpstr>Computability </vt:lpstr>
      <vt:lpstr>Administrivia and  Announcements</vt:lpstr>
      <vt:lpstr>Today’s Roadmap</vt:lpstr>
      <vt:lpstr>The Limits of Computation</vt:lpstr>
      <vt:lpstr>Bounding our Workflow</vt:lpstr>
      <vt:lpstr>COMPUTATIONAL POWER</vt:lpstr>
      <vt:lpstr>Church-Turing Thesis</vt:lpstr>
      <vt:lpstr>Averting Disaster</vt:lpstr>
      <vt:lpstr>Averting Disaster</vt:lpstr>
      <vt:lpstr>Averting Disaster</vt:lpstr>
      <vt:lpstr>Averting Disaster</vt:lpstr>
      <vt:lpstr>Averting Disaster</vt:lpstr>
      <vt:lpstr>Decision PROCEDURES</vt:lpstr>
      <vt:lpstr>Program Analysis  as Decision PROCEDURE</vt:lpstr>
      <vt:lpstr>Strong Guarantees</vt:lpstr>
      <vt:lpstr>Today’s Roadmap</vt:lpstr>
      <vt:lpstr>Stating The Problem</vt:lpstr>
      <vt:lpstr>A Halting Detector</vt:lpstr>
      <vt:lpstr>Proof By Contradiction</vt:lpstr>
      <vt:lpstr>Who Cares?</vt:lpstr>
      <vt:lpstr>Rice’s Theorem</vt:lpstr>
      <vt:lpstr>Rice’s Theorem</vt:lpstr>
      <vt:lpstr>Limitations of Rice's Theorem</vt:lpstr>
      <vt:lpstr>Today’s Roadmap</vt:lpstr>
      <vt:lpstr>Classifying Detectors</vt:lpstr>
      <vt:lpstr>Classifying Detectors</vt:lpstr>
      <vt:lpstr>Types of Analysis</vt:lpstr>
      <vt:lpstr>Classifying Errors</vt:lpstr>
      <vt:lpstr>Today’s Roadmap</vt:lpstr>
      <vt:lpstr>Guarantees of Imperfect Analyses</vt:lpstr>
      <vt:lpstr>Visual Analogy</vt:lpstr>
      <vt:lpstr>Visual Analogy</vt:lpstr>
      <vt:lpstr>Trivial Soundness</vt:lpstr>
      <vt:lpstr>Trivial Completeness</vt:lpstr>
      <vt:lpstr>The Importance of Guarantees</vt:lpstr>
      <vt:lpstr>Analysis Method vs Errors</vt:lpstr>
      <vt:lpstr>Beyond All-or-Nothing </vt:lpstr>
      <vt:lpstr>Summary</vt:lpstr>
      <vt:lpstr>Summary</vt:lpstr>
      <vt:lpstr>Lecture End!</vt:lpstr>
      <vt:lpstr>Turing Machines v Reality</vt:lpstr>
      <vt:lpstr>Turing Machines v Reality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Drew's Cool 677 Slides</dc:title>
  <dc:creator>Davidson, Drew</dc:creator>
  <cp:lastModifiedBy>Davidson, Drew</cp:lastModifiedBy>
  <cp:revision>17</cp:revision>
  <dcterms:created xsi:type="dcterms:W3CDTF">2023-08-21T14:00:41Z</dcterms:created>
  <dcterms:modified xsi:type="dcterms:W3CDTF">2026-09-09T20:50:10Z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