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6"/>
  </p:notesMasterIdLst>
  <p:handoutMasterIdLst>
    <p:handoutMasterId r:id="rId37"/>
  </p:handoutMasterIdLst>
  <p:sldIdLst>
    <p:sldId id="1291" r:id="rId5"/>
    <p:sldId id="1290" r:id="rId6"/>
    <p:sldId id="295" r:id="rId7"/>
    <p:sldId id="256" r:id="rId8"/>
    <p:sldId id="1060" r:id="rId9"/>
    <p:sldId id="1115" r:id="rId10"/>
    <p:sldId id="1288" r:id="rId11"/>
    <p:sldId id="1294" r:id="rId12"/>
    <p:sldId id="1296" r:id="rId13"/>
    <p:sldId id="1287" r:id="rId14"/>
    <p:sldId id="1245" r:id="rId15"/>
    <p:sldId id="1269" r:id="rId16"/>
    <p:sldId id="1279" r:id="rId17"/>
    <p:sldId id="1292" r:id="rId18"/>
    <p:sldId id="1276" r:id="rId19"/>
    <p:sldId id="1280" r:id="rId20"/>
    <p:sldId id="1293" r:id="rId21"/>
    <p:sldId id="1270" r:id="rId22"/>
    <p:sldId id="1272" r:id="rId23"/>
    <p:sldId id="1273" r:id="rId24"/>
    <p:sldId id="1274" r:id="rId25"/>
    <p:sldId id="1275" r:id="rId26"/>
    <p:sldId id="1282" r:id="rId27"/>
    <p:sldId id="1283" r:id="rId28"/>
    <p:sldId id="1284" r:id="rId29"/>
    <p:sldId id="1281" r:id="rId30"/>
    <p:sldId id="1271" r:id="rId31"/>
    <p:sldId id="1285" r:id="rId32"/>
    <p:sldId id="1185" r:id="rId33"/>
    <p:sldId id="1277" r:id="rId34"/>
    <p:sldId id="116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30T19:20:10.4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4674 17096 1 0,'0'0'1'0,"0"0"3"0,0 0-2 0,0 0 1 0,0 0-2 0,0 0 0 0,0 0-1 0,0 0 0 0,0 0 1 0,0 0-2 16,0 0 2-16,0 0-1 0,0-19 0 15,0 19 0 1,0 0 0-16,0-21 2 0,0 21 1 0,0 0-3 16,0 0 0-16,0 0 1 0,0 0 0 15,0 0-1-15,0 0 4 0,0 0-3 0,0 0 0 16,0 0-1-16,0 0 1 0,0 0 1 0,0 0 1 16,0 0-1-16,0 0 3 0,0 0-2 0,0 0 21 15,0 0-16-15,0 0-1 0,0 0-3 16,20 0 12-16,-20 0-12 0,0 0 0 15,0 0 3-15,0-17-3 0,0 17 4 0,0 0 1 0,0 0 1 16,18-20 1-16,-18 20 2 0,0 0 2 16,0 0 2-16,0 0-8 0,0 0 7 0,0 0-7 0,0 0-1 0,0 0-1 0,19 0 7 15,-19 0 11-15,0 0-18 0,0 0 13 16,0 0-9-16,0 0 5 0,0 0 0 16,0 0-5-1,0 0-4-15,0 20 7 0,0-3-2 16,0 4-10-16,0-2 1 0,0-2 0 15,0-17-3-15,20 20 2 0,-20-20 2 0,0 21 1 0,0-21-4 16,0 0-1-16,0 17 0 16,0-17 0-16,0 0-1 0,0 0 2 0,18 0 0 0,-18 0 0 15,0-17 0-15,0 17 0 0,0 0-1 0,0 0-1 16,0-21 1-16,0 21 1 0,0 0 1 0,19 0-2 0,-19-20 0 16,0 20 0-16,0 0 0 0,0 0 0 15,0 0 1-15,0 0 0 0,0 0-1 16,18 20 3-16,-18 1-2 0,0-21 0 0,20 0-1 15,-20 17 1-15,0-17-1 0,0 0 0 0,0 0 0 0,0 20 1 0,0-1 0 16,0-19-1-16,0 0 1 0,22 17-1 16,-22-17 2-16,0 0-2 0,0 0-1 0,0 0 0 15,0-17-1-15,0-2 1 0,0-1 0 0,17 20 2 16,-17-38-1-16,0 38 0 0,0-37-1 0,18-3 0 16,-18 40 1-16,0 0 0 15,20 0-1-15,-20 0 2 0,19 0-2 0,-19 21 2 16,0-21 0-16,18 36 2 15,-18 5 0-15,20-4-1 0,-3-18 0 0,-17-2-2 0,0 4 2 16,20 16 0-16,-20-37-2 0,0 0 1 16,0 0 1-16,22 0-1 0,-22 0 0 0,0-18-1 15,17-22-1-15,-17 23 1 0,0 17-1 16,0-39 2-16,0 22 0 0,0-4-1 0,18 21 0 0,-18-20-1 16,20 20 1-16,-20-17 0 0,0 17 0 0,20-19 1 15,-3 19-1-15,-17 0 0 0,20-21 0 0,-20 21 0 16,0 0 1-16,0 0-1 0,17 0 0 0,-17 0 0 0,20 0 3 15,-20 0-3 1,20 21-2-16,-20-21 1 0,0 19 1 0,22-19 1 16,-22 0 0-16,0 17 1 15,15-17-3-15,-15 0 1 0,20 0-1 0,-20 0 1 0,17 0 0 16,-17 0-1-16,0 0 1 0,0-17 1 0,23 17-1 16,-23-19 1-16,0 19-2 0,17 0 0 0,0 0 3 15,3-21-1 1,-20 21-1-16,0 0 0 0,0-17 0 0,0 17 0 15,0 0 1-15,20 0-1 32,17 0-1-32,-37 0 0 0,0 0 2 0,0 0-2 15,20 0 2-15,-20 0-1 0,17 0 1 16,-17 0-2-16,0 0 2 0,0 0-1 16,23-20 1-16,-23 20 1 0,0 0-2 0,0 0 0 15,0 0-1-15,0-19-1 0,0 2 3 0,0 17-2 16,17 0 2-16,-17 0-1 0,0-21-1 15,0 21 1-15,0 0 1 0,20 0-1 0,-20 0 0 0,0 0 0 16,0 0 0-16,0 0 1 0,37 0 0 31,-37 0-2-31,0 21 3 0,0-21-2 0,0 0-1 16,20 0 3-16,-20 0-2 0,0 0 0 16,0 0 0-1,0-21 1-15,0 21-2 0,0 0 1 16,0 0 1-16,0 0-1 15,17 0 0-15,-17 0 0 0,0 0 1 16,0 0-2-16,20 0 0 0,-20 0 1 0,0 38 1 31,0-38 0-31,0 0-1 0,0 0-1 0,17 19 0 0,-17-19 1 0,0 0 0 0,0 0-1 16,0 20 2-16,0-20 1 0,0 0-1 0,0 0-1 16,20 0-1-16,-20 0 1 0,0 0 0 15,0 0 1-15,0-20-2 16,0 20 1-16,23 0 0 0,-23 0-2 0,0 0 2 15,0 0 1-15,0 0-1 0,0 0 2 16,17 0-2-16,-17 0-2 0,0 0 3 0,0 0-1 16,17 20 0-16,-17-20 2 0,0 17-2 0,0-17 0 0,20 21 3 15,0 35 3-15,-20-35-5 16,0-4-1-16,0-17 0 0,0 0 1 0,17 20 0 0,-17-20-1 0,0 0 0 0,0 0 1 16,0 0 0-16,0 19-1 0,0-19 1 0,0 0-2 0,20 0-2 15,-20-39 0-15,0 39 3 0,0-17 0 0,17 17 0 0,-17-21 1 16,0 1-1-16,20 20 0 0,-20-17 1 0,0 17-2 15,23-19 1-15,-23 19 1 0,17-21 0 0,-17 21-1 0,17 0 1 16,3-17 1-16,-20 17-2 16,0 0 1-16,20 17-3 0,-20-17 3 0,17 0-1 0,-17 0 1 31,37 57 6-31,-17-37-3 0,-20 1-3 16,0-21-1-16,20 17-1 0,-20-17 2 0,23 20-3 15,-23-20 1-15,0 0-1 0,14-20 3 16,-14 3 0-16,20-4-4 0,-20 1 3 0,17-16 2 15,6 15-4-15,-23 21 2 0,0-17 1 0,17-3-1 16,0 20 0-16,-17-19 2 0,0 19-2 0,0 0-2 16,20-17 1-16,-20 17 1 0,0 0 1 0,20 0-2 0,-20 17 1 0,23-17 1 15,-23 19 1-15,14-19-1 0,-14 0-2 0,0 20 2 0,20-3 1 16,-3 23-4-16,-17-40 2 16,23 17 0-16,-23 3 2 0,0-20-1 0,0 0 1 0,17 21-3 15,-17-21 2-15,20 17-3 0,-20-17 3 0,0 0-1 16,17 0-1-16,-17-17 3 0,0-4-2 15,20 1-1-15,-20 20 0 0,0-17 1 0,0-2 1 16,20 19-2-16,-20-21-1 0,17 4 2 0,-17 17 1 16,20 0-1-16,-20 0 0 0,0 0-1 15,17 0 1-15,-17 0 0 0,0 0 1 0,0 0-1 0,20 0 0 16,-20 17 1-16,0 4 0 0,0-21-1 0,23 0-1 0,-23 19 2 16,0-2-1-16,34 24 0 15,-34-41 0-15,0 0 1 0,0 0-2 0,0 0 2 16,0 0-1-16,20 0 0 0,-20 0-1 0,0 0 1 0,20-41-1 15,-20 24 3-15,0-2-2 0,0-2 0 16,17 4 1-16,-17-3 1 0,0 20-4 16,0-19 0-16,0 2 2 0,20 17 1 0,-20-21-2 15,0 21 3-15,17 0-2 0,-17 0-1 16,20 0 1-16,-20 0 2 0,23 21-3 0,-23-4 1 16,17-17-1-16,-17 19 1 0,0 1 1 0,17-3 0 15,-17 4-1-15,20-2-1 16,-20-2 1-16,20-17 0 0,-20 0 0 0,0 0 0 0,0 20 0 15,0-20 1-15,17 0-1 0,-17 0 0 0,20-56-1 16,-3-2 3 0,-17 39-3-16,0 2 1 0,0 17 0 0,0 0 0 0,20-21 0 15,-20 21 0-15,0-20 0 0,20 20 1 0,-20 0-1 16,23 0-2-16,-23 20 3 0,0-20 0 0,0 0 0 0,14 21 0 16,-14-21-1-16,0 17 0 0,0-17-2 0,0 19 3 0,20-19-1 0,-20 20 1 0,0-20 1 15,17 38 2-15,-17-38-3 16,0 19-1-16,0-19 0 0,0 0 1 0,0 0 0 0,0 0-1 0,0 0 1 0,0 0-3 15,0 0 4-15,0 0-2 0,23 0 2 16,-23 0-3-16,17-19 3 0,-17-2-1 16,0 21-2-16,0 0 2 0,17 0-1 0,-17 0 1 0,0 0-1 15,0-17-1-15,0 17 2 0,0 0-1 0,0 0 1 16,0 0-1-16,0-20-1 0,0 20 1 16,0 0 1-16,0 0-3 0,0 0-3 0,0 0-8 15,0 0-13-15,0 0 7 0,0 0-33 0,0 0-18 16,-17 20-199-16,17-20 216 0,0 0 38 15</inkml:trace>
  <inkml:trace contextRef="#ctx0" brushRef="#br0" timeOffset="3500.14">7582 17000 76 0,'0'0'60'0,"0"19"-21"0,-20 1-7 0,20-20 3 0,0 17-15 0,0 23 31 16,0-23-39-16,0 3-1 0,0 1-6 15,20-4 12-15,-20 3-11 0,23-1 4 0,-23-19-7 16,74 57 13-16,37 38 7 16,-91-76-21-16,37 37 3 0,-20-16-2 0,-17-21-2 15,37 37 3-15,3 2-3 0,-6-2 1 0,20 58 0 16,-31-57-1-16,-26-18-1 0,40 36-1 16,-3 38-1-16,-34-92 0 0,0-2-8 15,3 0-37-15,-23 0-15 0,14-19-83 16,-14 0 87-16,0 0 11 0,0-19-16 15</inkml:trace>
  <inkml:trace contextRef="#ctx0" brushRef="#br0" timeOffset="3700.4">8360 17096 63 0,'-20'0'82'0,"20"0"-46"0,0 0-6 16,0 17 24-16,-17 41 8 0,-20-2-32 0,-80 154 27 15,43-57-28-15,54-116-20 16,-57 78 3-16,60-77-7 0,-20 19-1 15,-97 133 10-15,-20-18-4 0,117-136-10 0,0 5 1 16,-3-4-1-16,-71 57 6 0,71-55-4 0,3-21-2 16,17 2-2-16,-17-2-2 0,37-18 1 0,-20 0-4 0,3 19-43 31,17-19-165-31,37 0 59 0,-17 0 122 0,-3 0-1 16</inkml:trace>
  <inkml:trace contextRef="#ctx0" brushRef="#br0" timeOffset="9467.4">7317 16942 52 0,'0'0'84'0,"0"20"-32"0,0-20-30 0,0 21 11 0,0-21-12 16,0 0-10-16,0 17 19 0,17-17-21 15,-17 0 14-15,0 19-8 0,20-19-6 0,-20 0 0 0,0 0 7 0,0 0-7 16,0 0 17-16,17 0-4 0,3-19 2 16,-20 2-16-16,23-24-1 15,11 4 7-15,23-97-1 16,-37 117-12-16,94-289 13 16,-40 118-11-1,-74 148-4-15,63-112-2 0,-12 58 5 16,-51 55-2-16,23-18 3 0,14-1 0 0,-20 21-2 15,23-20 2-15,-3-20 6 0,0 60-5 0,40-98 1 16,-57 76-6-16,34-36-2 0,6 18 6 0,-43 37-1 16,40-37-2-16,0 20 0 0,-37 18-2 0,57-20 2 15,-57 3 0-15,-3 36 0 0,20-21-2 16,58-56 3-16,-95 77-3 0,116-73-1 16,-61 33 7-16,-13-18-4 15,13 21-2-15,2 1 1 0,57-42 5 16,-77 78-5-16,77-75 5 0,-54 55-3 0,-26 1-2 15,28 1-2-15,-27 18 0 0,99-58 5 16,-20 39-5-16,-77 0 2 0,0 1 1 0,43 18 2 0,-26-20-1 16,20 20-2-16,-34-19 1 0,91 2-1 0,-91-4 2 15,34 21 0-15,-14-20 1 0,34 2-5 0,-17-1 1 16,-40 19 1-16,57-19 1 0,-54 19 0 0,34 0-1 16,3 0 1-16,-54-17 1 0,11 17-1 0,6 0-1 0,91-21 1 15,-54 21-1-15,-20-19 1 16,-3 19 0-16,63-19 1 0,-63 19 1 0,6-20 0 15,-23 20-2-15,0 0-1 0,20 0 1 0,-37 0 1 0,37 0 0 16,37 0-4-16,-37 0 2 0,-37 0 1 16,74 0 1-16,-74 0-1 0,0 0-1 0,34 20 2 0,6-20 0 15,-23 0-3-15,0 0 2 0,0 0-1 16,117 0-1 0,-136 0 2-16,118 0 4 0,-24-20 0 31,-53 1-3-31,-42 19-2 15,78-17 0-15,-38 17 2 16,57-39 0-16,-57 21-1 0,-17 18 0 16,17-20 0-16,-20 20 4 0,-20 0-3 0,3 0-1 15,37 0 0-15,-37 0 0 0,0-19 3 0,0 19-6 0,14 0 2 16,-34 0 0-16,77 0 3 0,0-19-2 16,-57 19 0-16,-3 0 0 0,23 0 1 0,-23-20-2 0,63 20 2 15,-46 0-4-15,6 0 3 0,-40 0 1 16,54 0-4-16,23-19 6 15,-57 19-1-15,37 0-1 0,-40 0 0 0,100 0-2 32,-43 0-1-32,-54 0 2 0,17 0 0 15,23 19 2-15,-23-19-1 0,-37 0-2 0,37 0 0 0,-37 0 0 16,37 0-2-16,-17 0 2 0,-20 20 1 0,37-20-1 0,-37 0 0 0,57 0 1 16,-37 0 0-16,37 19 1 15,-40-19 1-15,26 0-2 0,-26 0 1 0,0 0-2 0,23 0 0 0,-3 0 2 16,-20 19-1-16,23-19 0 0,-3 0 1 0,23 0 0 15,-60 0-2-15,34 0-1 16,29 0 0-16,-9 20 0 16,-17-20 2-16,-20 0-1 0,3 0 3 0,0 0-2 0,54 18 0 15,-54-18 0-15,3 19 5 0,-6-19-5 0,20 20-4 16,0-20 3-16,20 36 2 16,-17-36-4-16,-3 20 3 0,-37-20 1 0,20 0 1 0,34 19-5 15,-34-19 0-15,23 19 5 16,-29-19-1-16,6 0-1 0,0 0-1 0,-20 0 1 0,20 0-1 15,-3 21 3-15,0-21-2 0,3 0-3 0,0 0 4 0,3 17-1 16,11-17 2-16,-14 0-2 0,17 19-4 16,-20-19 5-16,3 0 1 0,0 0-1 0,17 0 0 15,-17 19-1-15,-3-19-2 0,26 0 3 0,11 18-2 16,20 2 2 15,-54-20-4-31,57 21 9 0,-40-21-8 0,20 17 3 16,-37-17-2-16,3 0 1 0,31 19 4 15,-34-19-1-15,15 0-6 0,-35 20 2 16,39-20-1-16,-16 0 4 16,-8 0-1-16,5 18-3 0,19-18 1 0,-21 0 2 0,-18 0 0 0,37 0 1 15,2 19-1-15,-39-19-1 0,18 0 1 0,2 0 0 0,-20 0 1 16,17 19-4-16,43-19-2 0,-60 18 3 16,37-18 3-16,-17 0-1 0,-20 0-2 0,17 0 2 15,3 21-1-15,17-21 1 0,-37 0-2 0,0 0 2 0,40 19-4 0,17-19 2 16,-57 0 0-1,37 18 1-15,-37-18 2 0,0 0-1 0,17 0 1 0,3 0-2 16,-20 19 0-16,20-19 1 0,-20 0 0 0,22 0 0 0,-22 0 1 0,15 20-3 16,5-20-4-16,0 0 6 0,-20 0 1 15,20 0-1-15,-20 18-2 0,17-18 0 0,0 0 2 16,-17 0-3-16,20 20-2 0,-20-20 4 0,42 17 4 16,-27-17-3-1,-15 0-2-15,0 20 1 0,20-20 1 0,-20 0-2 0,20 0-2 16,0 0 3-16,-20 20 3 0,17-20-3 0,-17 0 2 0,37 0-4 15,-17 0 3-15,-20 19 0 0,20-19-2 16,-20 0 0-16,0 0 2 0,17 18-1 0,-17-18-1 0,0 0 0 16,0 0 2-16,20 21-4 0,17-21 12 15,-37 0-10-15,0 17 1 0,0-17-2 0,23 19 1 16,-6-19 1-16,-17 0 2 0,17 20-1 16,3-3-2-16,-20-17 1 0,20 21-1 15,-20-21 0-15,17 20 1 0,-17-3 0 16,20 2 1-16,-20 2-4 15,17-21 3-15,-17 17 1 0,0-17 2 0,0 0-3 16,0 19 1-16,20-19 0 0,-20 20 1 16,23-3-1-16,-23-17-2 0,0 21-1 0,17-21 2 15,-17 20 1-15,0-20 2 0,17 36-6 16,-17-36 3-16,20 0 0 0,-20 21-4 0,20-4 2 16,-20-17 3-16,0 19 0 0,0-19-1 0,17 20 2 15,-17-1 0-15,0-19-2 0,20 19 0 0,-20-19 0 16,0 0 0-16,0 20 0 0,0-20 0 0,17 17-3 0,-17-17 2 15,20 20 2-15,-20-20 0 0,0 0-1 16,20 37-2-16,-20-37 2 0,0 20 0 16,0-20-2-16,0 0 2 0,0 21-1 0,0-21 2 15,0 17 1-15,0-17-2 0,0 19 0 0,23-19 0 0,-23 20 3 16,0-3-4-16,0 21 0 16,0-19 2-16,0-19-1 0,0 41-3 0,0-24 0 15,0-17-3-15,0 20 4 0,0-20 0 0,0 37 3 16,0-37-1-16,0 0-1 0,0 37-1 15,0-37 3-15,0 19 0 0,0-19 1 0,0 0-2 16,0 22 0-16,0-22-1 0,0 0 2 0,0 19-2 0,0-2-2 16,0 3 3-16,14-3 2 0,-14 3-1 15,0 0-2-15,0-3 0 0,0-17 2 16,0 19-2-16,0-19 1 0,20 39 1 16,-20-39 0-16,0 0 0 0,0 19-1 0,0-19 0 15,0 20 0-15,0-20 0 0,0 18 1 0,0-18-3 0,0 19 2 16,0-19-2-16,0 0 4 0,20 37-2 15,-20-37 0-15,0 21 0 0,0-21 1 0,0 0-2 16,0 20 0-16,0-20 3 0,0 17 0 16,0-17-4-16,20 19 2 0,-20-19 0 0,0 21 0 0,0-21 1 15,0 17 0-15,0-17 0 0,0 20-2 16,0-20 1-16,0 19 2 0,0-19-1 0,0 0-1 0,0 17-1 31,0 24 1-31,17-41 0 0,-17 17-1 0,0 3 1 16,0 0 0-16,0-20 0 0,0 0 0 0,0 17 0 15,0 22-1-15,0-20 1 0,0-19 1 16,0 20-1-16,0 56 1 16,0-59-2-16,0 3 0 0,0-20 1 15,0 20-1-15,0 18 3 0,0-19-1 16,0-2-3-16,0-17 1 0,0 21 2 0,0-3-1 16,0-18-1-16,0 18 1 0,0-18 0 0,0 20 0 0,0 18 0 15,17-18 2 1,-17-20-4-16,0 18 0 0,0-18 1 0,0 18 2 15,0-18-2-15,0 21-2 0,0-21-1 0,0 0 4 16,0 17-8-16,0-17 4 0,0 0 0 0,0 0-3 16,0 19-21-16,0-19 18 0,0 0-18 0,0 0-30 15,0 0 35-15,0 0-35 0,0 0 25 0,-17 0-141 16,17 0 134-16,-17 0-4 0,17 0 38 0,-20-19-6 16</inkml:trace>
  <inkml:trace contextRef="#ctx0" brushRef="#br0" timeOffset="9850.65">17637 16277 48 0,'0'0'56'0,"0"0"-26"0,0 0 17 0,0 0-12 0,-17 0 33 0,17 0-39 15,0 0-22-15,0 0 1 0,0 0 7 0,0 0-9 16,0 0 1-16,0 20 2 0,17-20 1 0,-17 19-8 0,0-19 1 0,0 0 0 0,17 19-1 16,3 20 4-16,0-22-2 0,-3 3-1 15,3 0-2-15,-20-3 1 0,17-17-1 0,3 20 2 16,20 0 2-16,-23-2 1 0,3-18-3 0,17 20 12 0,0-20 8 16,-17 19-6-16,23-38 0 15,-29 19-10-15,6-20 2 0,0 2-4 0,0-2 1 0,14-17 10 16,-34 17-13-16,20 20-1 0,23-76 2 0,-29 18 3 15,6 41-4-15,0-23-3 0,-20 3 1 0,54-40 2 16,-54 20-2-16,20 20-2 16,-20 16 1-16,20 4-1 0,0-40-4 0,-3 18 2 0,-17 22-19 15,20-5 9-15,0 3-77 16,-20 2 17-16,17-3-142 0,-17 20 122 0,0 0 68 16,0 0 8-16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3-10-04T18:51:23.66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15181 10634 0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youtube.com/watch?v=oOqpl-2rMTw" TargetMode="Externa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lang="en-US" sz="3200" b="1"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Reference Monitors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8B6355-8991-2F86-E09F-ECBCB205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50004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 Give an example of a safety property that a reference monitor might enforce. How would an inline reference monitor work to enforce that safety property? 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44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F350E-AF6B-A2A8-7376-6EB80162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5EA7-E96F-11D6-0D7F-B394392F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lang="en-US" sz="3200" b="1"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6F0B860-9850-34D5-FE89-489F9D48532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2CE8FD5-CCB0-77BC-BFBC-7D524263E26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Reference Monitors Review</a:t>
            </a:r>
          </a:p>
        </p:txBody>
      </p:sp>
    </p:spTree>
    <p:extLst>
      <p:ext uri="{BB962C8B-B14F-4D97-AF65-F5344CB8AC3E}">
        <p14:creationId xmlns:p14="http://schemas.microsoft.com/office/powerpoint/2010/main" val="408162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1662-7EE7-2CB2-7736-8451BCB14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1997100"/>
            <a:ext cx="5433204" cy="1293588"/>
          </a:xfrm>
        </p:spPr>
        <p:txBody>
          <a:bodyPr>
            <a:normAutofit/>
          </a:bodyPr>
          <a:lstStyle/>
          <a:p>
            <a:r>
              <a:rPr lang="en-US" b="1" dirty="0"/>
              <a:t>Basically halfway through the semester</a:t>
            </a:r>
          </a:p>
          <a:p>
            <a:r>
              <a:rPr lang="en-US" dirty="0"/>
              <a:t>- Time to check in on how things are going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Control-Flow Integrity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Topic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948489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Contemplated A form of attack, left with a hint of defenses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76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Reference Monitors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9480965-69A4-6C44-0669-38DF6779E12A}"/>
              </a:ext>
            </a:extLst>
          </p:cNvPr>
          <p:cNvGrpSpPr/>
          <p:nvPr/>
        </p:nvGrpSpPr>
        <p:grpSpPr>
          <a:xfrm>
            <a:off x="489075" y="1483936"/>
            <a:ext cx="5911722" cy="826170"/>
            <a:chOff x="489076" y="1483936"/>
            <a:chExt cx="3721891" cy="826170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208E6857-D984-D77F-E7C0-0C75987B74B6}"/>
                </a:ext>
              </a:extLst>
            </p:cNvPr>
            <p:cNvSpPr txBox="1">
              <a:spLocks/>
            </p:cNvSpPr>
            <p:nvPr/>
          </p:nvSpPr>
          <p:spPr>
            <a:xfrm>
              <a:off x="489076" y="1483936"/>
              <a:ext cx="3721891" cy="68579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000" kern="1200" cap="all" spc="150" baseline="0" dirty="0" smtClean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cap="small" dirty="0"/>
                <a:t>Ensure Adherence to a Safety Policy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80400D-2F6E-897C-2B1F-E459780F0F6E}"/>
                </a:ext>
              </a:extLst>
            </p:cNvPr>
            <p:cNvSpPr txBox="1"/>
            <p:nvPr/>
          </p:nvSpPr>
          <p:spPr>
            <a:xfrm>
              <a:off x="489077" y="1940774"/>
              <a:ext cx="34599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Halt the program is an action would violate the policy</a:t>
              </a:r>
            </a:p>
          </p:txBody>
        </p:sp>
      </p:grpSp>
      <p:pic>
        <p:nvPicPr>
          <p:cNvPr id="2" name="Picture 1" descr="A train with containers on the tracks&#10;&#10;AI-generated content may be incorrect.">
            <a:extLst>
              <a:ext uri="{FF2B5EF4-FFF2-40B4-BE49-F238E27FC236}">
                <a16:creationId xmlns:a16="http://schemas.microsoft.com/office/drawing/2014/main" id="{51EF4677-790A-A7BD-80E2-82F647EC7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10259"/>
            <a:ext cx="4761644" cy="31744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1AB7EB-81AA-3051-F1FD-2C388F89D59A}"/>
              </a:ext>
            </a:extLst>
          </p:cNvPr>
          <p:cNvSpPr txBox="1"/>
          <p:nvPr/>
        </p:nvSpPr>
        <p:spPr>
          <a:xfrm>
            <a:off x="6883685" y="5784688"/>
            <a:ext cx="3418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Keep the program “on the rails”</a:t>
            </a:r>
          </a:p>
        </p:txBody>
      </p:sp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Implementation 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Practical manifestations</a:t>
            </a:r>
          </a:p>
        </p:txBody>
      </p:sp>
    </p:spTree>
    <p:extLst>
      <p:ext uri="{BB962C8B-B14F-4D97-AF65-F5344CB8AC3E}">
        <p14:creationId xmlns:p14="http://schemas.microsoft.com/office/powerpoint/2010/main" val="322851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E77EF-2A7C-B964-FEED-359DD5387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DDDC2E-8360-7DE0-8D6D-389E6122F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0FEDA1-24A3-989A-2FFF-8177BFB60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Classic ROP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55961B-78D8-76C9-0750-641B18AAA270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CFI: Motivation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1481FEB-A0AD-C362-4B3C-27D81D3A469D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50076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Recall the Panic-Inducing ROP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AF858-59DC-EDFF-8EC5-9B8C1B027E9B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666666"/>
                </a:solidFill>
              </a:rPr>
              <a:t>Adversary controls the return address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6A97DF-DFAD-F466-1DBA-87436636E7BF}"/>
              </a:ext>
            </a:extLst>
          </p:cNvPr>
          <p:cNvSpPr txBox="1"/>
          <p:nvPr/>
        </p:nvSpPr>
        <p:spPr>
          <a:xfrm>
            <a:off x="447294" y="2550724"/>
            <a:ext cx="6130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Allows the adversary to jump to (nearly) any point in the program, constructing new behavior out of the pieces of the original</a:t>
            </a:r>
          </a:p>
        </p:txBody>
      </p:sp>
      <p:pic>
        <p:nvPicPr>
          <p:cNvPr id="3" name="Picture 2" descr="Rejected........... Katie, K you know I have crush on you. a will yoo go to  prom with th me? c ircle your answer yes Definitely Yes">
            <a:extLst>
              <a:ext uri="{FF2B5EF4-FFF2-40B4-BE49-F238E27FC236}">
                <a16:creationId xmlns:a16="http://schemas.microsoft.com/office/drawing/2014/main" id="{AC4A0F83-DF9A-48D6-032A-3685BE670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162" y="1338259"/>
            <a:ext cx="3990109" cy="47441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8BE2ED-03F0-9E45-E38C-6BE969A899F1}"/>
              </a:ext>
            </a:extLst>
          </p:cNvPr>
          <p:cNvSpPr txBox="1"/>
          <p:nvPr/>
        </p:nvSpPr>
        <p:spPr>
          <a:xfrm>
            <a:off x="417855" y="3721434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May </a:t>
            </a:r>
            <a:r>
              <a:rPr lang="en-US" sz="2000" b="1" i="1" dirty="0">
                <a:solidFill>
                  <a:srgbClr val="666666"/>
                </a:solidFill>
              </a:rPr>
              <a:t>reinterpret</a:t>
            </a:r>
            <a:r>
              <a:rPr lang="en-US" sz="2000" dirty="0">
                <a:solidFill>
                  <a:srgbClr val="666666"/>
                </a:solidFill>
              </a:rPr>
              <a:t> byte sequences that decode to “useful” instructions</a:t>
            </a:r>
          </a:p>
        </p:txBody>
      </p:sp>
    </p:spTree>
    <p:extLst>
      <p:ext uri="{BB962C8B-B14F-4D97-AF65-F5344CB8AC3E}">
        <p14:creationId xmlns:p14="http://schemas.microsoft.com/office/powerpoint/2010/main" val="210055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2015-0185-A046-7BA5-F89CD8158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DA1CE-9E52-6C72-2D80-2D5A711C4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F32C90-9B96-4235-A284-214C4C36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Classic ROP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24BA2F9-044B-F372-8608-34E86E17B35F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CFI: Motivation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32E285-4980-3676-D1EB-B523C867B72D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50076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Recall the Panic-Inducing ROP attack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92878A-EF1A-A716-5A03-8E0F4A475B57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666666"/>
                </a:solidFill>
              </a:rPr>
              <a:t>Adversary controls the return address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FDBFDE-3997-16AD-AF5F-699475584601}"/>
              </a:ext>
            </a:extLst>
          </p:cNvPr>
          <p:cNvSpPr txBox="1"/>
          <p:nvPr/>
        </p:nvSpPr>
        <p:spPr>
          <a:xfrm>
            <a:off x="447294" y="2550724"/>
            <a:ext cx="6130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Allows the adversary to jump to (nearly) any point in the program, constructing new behavior out of the pieces of the original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AE7003-AD3E-7BC6-5C8F-11613F695C1F}"/>
              </a:ext>
            </a:extLst>
          </p:cNvPr>
          <p:cNvSpPr txBox="1"/>
          <p:nvPr/>
        </p:nvSpPr>
        <p:spPr>
          <a:xfrm>
            <a:off x="417855" y="3721434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May </a:t>
            </a:r>
            <a:r>
              <a:rPr lang="en-US" sz="2000" b="1" i="1" dirty="0">
                <a:solidFill>
                  <a:srgbClr val="666666"/>
                </a:solidFill>
              </a:rPr>
              <a:t>reinterpret</a:t>
            </a:r>
            <a:r>
              <a:rPr lang="en-US" sz="2000" dirty="0">
                <a:solidFill>
                  <a:srgbClr val="666666"/>
                </a:solidFill>
              </a:rPr>
              <a:t> byte sequences that decode to “useful” instructions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4CEFBB-3AEB-6CD1-7705-5DC223BA27EE}"/>
              </a:ext>
            </a:extLst>
          </p:cNvPr>
          <p:cNvSpPr/>
          <p:nvPr/>
        </p:nvSpPr>
        <p:spPr>
          <a:xfrm>
            <a:off x="6982695" y="3190010"/>
            <a:ext cx="790296" cy="431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D1A7C-FF08-6ECB-173E-45493369FE01}"/>
              </a:ext>
            </a:extLst>
          </p:cNvPr>
          <p:cNvSpPr txBox="1"/>
          <p:nvPr/>
        </p:nvSpPr>
        <p:spPr>
          <a:xfrm>
            <a:off x="7081412" y="2410701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49FF4A-C2C7-CEC3-E5E4-1FF1CF3E4E6D}"/>
              </a:ext>
            </a:extLst>
          </p:cNvPr>
          <p:cNvSpPr txBox="1"/>
          <p:nvPr/>
        </p:nvSpPr>
        <p:spPr>
          <a:xfrm>
            <a:off x="9800338" y="240723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461FB-DC66-490E-1842-34F277150720}"/>
              </a:ext>
            </a:extLst>
          </p:cNvPr>
          <p:cNvSpPr txBox="1"/>
          <p:nvPr/>
        </p:nvSpPr>
        <p:spPr>
          <a:xfrm>
            <a:off x="8399311" y="2377792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mult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1D47E1-F862-32EA-2803-CB881F163E2C}"/>
              </a:ext>
            </a:extLst>
          </p:cNvPr>
          <p:cNvSpPr txBox="1"/>
          <p:nvPr/>
        </p:nvSpPr>
        <p:spPr>
          <a:xfrm>
            <a:off x="10562352" y="2363935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81EAB8-4AB0-B1C3-613D-63096F84559B}"/>
              </a:ext>
            </a:extLst>
          </p:cNvPr>
          <p:cNvSpPr txBox="1"/>
          <p:nvPr/>
        </p:nvSpPr>
        <p:spPr>
          <a:xfrm>
            <a:off x="10569284" y="3945079"/>
            <a:ext cx="77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3FF03C-229F-3391-24A1-F80C71547C4D}"/>
              </a:ext>
            </a:extLst>
          </p:cNvPr>
          <p:cNvSpPr txBox="1"/>
          <p:nvPr/>
        </p:nvSpPr>
        <p:spPr>
          <a:xfrm>
            <a:off x="9284269" y="3958942"/>
            <a:ext cx="610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mov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E742F8D8-39F2-E42A-D620-6C26A344006F}"/>
              </a:ext>
            </a:extLst>
          </p:cNvPr>
          <p:cNvSpPr/>
          <p:nvPr/>
        </p:nvSpPr>
        <p:spPr>
          <a:xfrm rot="5400000">
            <a:off x="9415918" y="2987784"/>
            <a:ext cx="369332" cy="169595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61ED9E-A826-2ADC-6995-82E74711B246}"/>
              </a:ext>
            </a:extLst>
          </p:cNvPr>
          <p:cNvSpPr/>
          <p:nvPr/>
        </p:nvSpPr>
        <p:spPr>
          <a:xfrm>
            <a:off x="7862371" y="3190010"/>
            <a:ext cx="790296" cy="431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0xf3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6B73BD-F5A9-011A-4266-BEAD7F2475BA}"/>
              </a:ext>
            </a:extLst>
          </p:cNvPr>
          <p:cNvSpPr/>
          <p:nvPr/>
        </p:nvSpPr>
        <p:spPr>
          <a:xfrm>
            <a:off x="8778500" y="3186548"/>
            <a:ext cx="790296" cy="431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0x67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CD860-071F-AB7B-323E-2DDC5B37ADEE}"/>
              </a:ext>
            </a:extLst>
          </p:cNvPr>
          <p:cNvSpPr/>
          <p:nvPr/>
        </p:nvSpPr>
        <p:spPr>
          <a:xfrm>
            <a:off x="9658264" y="3172698"/>
            <a:ext cx="790296" cy="431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0xe5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D5912A8-AA04-A7CB-AF14-00556F9820E6}"/>
              </a:ext>
            </a:extLst>
          </p:cNvPr>
          <p:cNvSpPr/>
          <p:nvPr/>
        </p:nvSpPr>
        <p:spPr>
          <a:xfrm>
            <a:off x="10543219" y="3153649"/>
            <a:ext cx="790296" cy="431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0xc3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61DB4DF0-64F7-491E-A96C-6DB71130E8AC}"/>
              </a:ext>
            </a:extLst>
          </p:cNvPr>
          <p:cNvSpPr/>
          <p:nvPr/>
        </p:nvSpPr>
        <p:spPr>
          <a:xfrm rot="5400000">
            <a:off x="10767482" y="3426926"/>
            <a:ext cx="369332" cy="789957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BEEE9B2D-B5F3-AEB5-A17F-8D228EB4530C}"/>
              </a:ext>
            </a:extLst>
          </p:cNvPr>
          <p:cNvSpPr/>
          <p:nvPr/>
        </p:nvSpPr>
        <p:spPr>
          <a:xfrm rot="16200000">
            <a:off x="8530920" y="2090658"/>
            <a:ext cx="369332" cy="170642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FDC8A3CF-1EE5-07DF-CD3E-7283BEF8A822}"/>
              </a:ext>
            </a:extLst>
          </p:cNvPr>
          <p:cNvSpPr/>
          <p:nvPr/>
        </p:nvSpPr>
        <p:spPr>
          <a:xfrm rot="16200000">
            <a:off x="9860801" y="2561877"/>
            <a:ext cx="369332" cy="77784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63D3357A-C1CD-E6B3-C680-F1EC0AA6DBB8}"/>
              </a:ext>
            </a:extLst>
          </p:cNvPr>
          <p:cNvSpPr/>
          <p:nvPr/>
        </p:nvSpPr>
        <p:spPr>
          <a:xfrm rot="16200000">
            <a:off x="7182578" y="2542868"/>
            <a:ext cx="369332" cy="77784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D32E4FF6-AA17-AE7F-F296-5F905968E34E}"/>
              </a:ext>
            </a:extLst>
          </p:cNvPr>
          <p:cNvSpPr/>
          <p:nvPr/>
        </p:nvSpPr>
        <p:spPr>
          <a:xfrm rot="16200000">
            <a:off x="10776933" y="2537637"/>
            <a:ext cx="369332" cy="77784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BD83B0A-7E83-A0E4-B907-96D4F10A4CA5}"/>
              </a:ext>
            </a:extLst>
          </p:cNvPr>
          <p:cNvSpPr/>
          <p:nvPr/>
        </p:nvSpPr>
        <p:spPr>
          <a:xfrm>
            <a:off x="6582641" y="3673186"/>
            <a:ext cx="2093768" cy="2067697"/>
          </a:xfrm>
          <a:custGeom>
            <a:avLst/>
            <a:gdLst>
              <a:gd name="csX0" fmla="*/ 0 w 2093768"/>
              <a:gd name="csY0" fmla="*/ 1439141 h 2067697"/>
              <a:gd name="csX1" fmla="*/ 846859 w 2093768"/>
              <a:gd name="csY1" fmla="*/ 1995055 h 2067697"/>
              <a:gd name="csX2" fmla="*/ 2093768 w 2093768"/>
              <a:gd name="csY2" fmla="*/ 0 h 2067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93768" h="2067697">
                <a:moveTo>
                  <a:pt x="0" y="1439141"/>
                </a:moveTo>
                <a:cubicBezTo>
                  <a:pt x="248949" y="1837026"/>
                  <a:pt x="497898" y="2234912"/>
                  <a:pt x="846859" y="1995055"/>
                </a:cubicBezTo>
                <a:cubicBezTo>
                  <a:pt x="1195820" y="1755198"/>
                  <a:pt x="1644794" y="877599"/>
                  <a:pt x="2093768" y="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3E2071-E64D-4DCF-037C-6D337B1BEF0D}"/>
              </a:ext>
            </a:extLst>
          </p:cNvPr>
          <p:cNvSpPr txBox="1"/>
          <p:nvPr/>
        </p:nvSpPr>
        <p:spPr>
          <a:xfrm>
            <a:off x="6120243" y="4701889"/>
            <a:ext cx="900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 to…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CDF2DE-98C7-672C-53DC-B8E06B91CC7C}"/>
              </a:ext>
            </a:extLst>
          </p:cNvPr>
          <p:cNvSpPr txBox="1"/>
          <p:nvPr/>
        </p:nvSpPr>
        <p:spPr>
          <a:xfrm>
            <a:off x="388629" y="4556501"/>
            <a:ext cx="4559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Maybe we should not let this happen</a:t>
            </a:r>
          </a:p>
        </p:txBody>
      </p:sp>
    </p:spTree>
    <p:extLst>
      <p:ext uri="{BB962C8B-B14F-4D97-AF65-F5344CB8AC3E}">
        <p14:creationId xmlns:p14="http://schemas.microsoft.com/office/powerpoint/2010/main" val="36782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 animBg="1"/>
      <p:bldP spid="28" grpId="0" animBg="1"/>
      <p:bldP spid="33" grpId="0" animBg="1"/>
      <p:bldP spid="34" grpId="0"/>
      <p:bldP spid="35" grpId="0"/>
    </p:bldLst>
  </p:timing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Implementation 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Practical manifestations</a:t>
            </a:r>
          </a:p>
        </p:txBody>
      </p:sp>
    </p:spTree>
    <p:extLst>
      <p:ext uri="{BB962C8B-B14F-4D97-AF65-F5344CB8AC3E}">
        <p14:creationId xmlns:p14="http://schemas.microsoft.com/office/powerpoint/2010/main" val="31053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How to Implement?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Implementation Considerations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Naïve Approach: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666666"/>
                </a:solidFill>
              </a:rPr>
              <a:t>Encode the entire ICFG into the program 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947BCB-7804-9E75-AA9D-11778D6EC029}"/>
              </a:ext>
            </a:extLst>
          </p:cNvPr>
          <p:cNvSpPr txBox="1"/>
          <p:nvPr/>
        </p:nvSpPr>
        <p:spPr>
          <a:xfrm>
            <a:off x="447294" y="2550724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No calls from “impossible” callees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279757-5E85-EAD3-33CF-908D83F4553A}"/>
              </a:ext>
            </a:extLst>
          </p:cNvPr>
          <p:cNvSpPr txBox="1"/>
          <p:nvPr/>
        </p:nvSpPr>
        <p:spPr>
          <a:xfrm>
            <a:off x="464615" y="2942112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No jumps to “impossible” jump targets</a:t>
            </a:r>
          </a:p>
        </p:txBody>
      </p:sp>
    </p:spTree>
    <p:extLst>
      <p:ext uri="{BB962C8B-B14F-4D97-AF65-F5344CB8AC3E}">
        <p14:creationId xmlns:p14="http://schemas.microsoft.com/office/powerpoint/2010/main" val="122995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Implementation considerations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Practical manifestations</a:t>
            </a:r>
          </a:p>
        </p:txBody>
      </p:sp>
    </p:spTree>
    <p:extLst>
      <p:ext uri="{BB962C8B-B14F-4D97-AF65-F5344CB8AC3E}">
        <p14:creationId xmlns:p14="http://schemas.microsoft.com/office/powerpoint/2010/main" val="69304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Intel CET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B72B6-FA40-C851-1A1B-E67BA8FBEA1F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Control-Flow Enhancement Technology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8CAB64-517A-F2D6-FABB-64626937D9C6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Requires recompilation of software to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9DDC7-486D-2860-116E-589FD4738803}"/>
              </a:ext>
            </a:extLst>
          </p:cNvPr>
          <p:cNvSpPr txBox="1"/>
          <p:nvPr/>
        </p:nvSpPr>
        <p:spPr>
          <a:xfrm>
            <a:off x="431901" y="2589531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Requires hardware support (!)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B53C46-B132-90F7-B412-1E799D61B562}"/>
              </a:ext>
            </a:extLst>
          </p:cNvPr>
          <p:cNvSpPr txBox="1">
            <a:spLocks/>
          </p:cNvSpPr>
          <p:nvPr/>
        </p:nvSpPr>
        <p:spPr>
          <a:xfrm>
            <a:off x="466627" y="3091031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Scope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3F637E-0038-4A9C-3168-90144A0E821A}"/>
              </a:ext>
            </a:extLst>
          </p:cNvPr>
          <p:cNvSpPr txBox="1"/>
          <p:nvPr/>
        </p:nvSpPr>
        <p:spPr>
          <a:xfrm>
            <a:off x="429972" y="3571914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1) Prevent ret overwriting with a shadow stack</a:t>
            </a:r>
          </a:p>
        </p:txBody>
      </p:sp>
      <p:pic>
        <p:nvPicPr>
          <p:cNvPr id="10" name="Picture 9" descr="Get ready for higher PC prices should Intel recede on its ...">
            <a:extLst>
              <a:ext uri="{FF2B5EF4-FFF2-40B4-BE49-F238E27FC236}">
                <a16:creationId xmlns:a16="http://schemas.microsoft.com/office/drawing/2014/main" id="{2C920FD7-24E0-03FC-37FD-EA04470F6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682" y="2257634"/>
            <a:ext cx="3779749" cy="24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DA198-762C-9363-E2BD-C66058369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F4A12-4017-16A7-D408-A5C91C30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0853AD-438F-251D-ADD2-20FA6279C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Intel CET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E6DDE5-7647-DFFD-0B54-602DD3B70127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ADBB5BE-3A5B-9432-D060-5E7141BEFAF2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Control-Flow Enhancement Technology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266D95-9EB4-0C95-64F2-6000492BF57C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Requires recompilation of software to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F5051-2E2F-DC4C-1E67-A43FDDD43F10}"/>
              </a:ext>
            </a:extLst>
          </p:cNvPr>
          <p:cNvSpPr txBox="1"/>
          <p:nvPr/>
        </p:nvSpPr>
        <p:spPr>
          <a:xfrm>
            <a:off x="431901" y="2589531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Requires hardware support (!)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1C885D-B5A9-A5FC-72A9-1863F245E3F9}"/>
              </a:ext>
            </a:extLst>
          </p:cNvPr>
          <p:cNvSpPr txBox="1">
            <a:spLocks/>
          </p:cNvSpPr>
          <p:nvPr/>
        </p:nvSpPr>
        <p:spPr>
          <a:xfrm>
            <a:off x="466627" y="3091031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Scope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943DB1-9B3A-CF23-807A-45D7479C2A6D}"/>
              </a:ext>
            </a:extLst>
          </p:cNvPr>
          <p:cNvSpPr txBox="1"/>
          <p:nvPr/>
        </p:nvSpPr>
        <p:spPr>
          <a:xfrm>
            <a:off x="429972" y="3571914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1) (SHSTK) – Shadow Stack: Prevent ret overwriting with a shadow stack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817340-2E9A-601E-577E-55F2501D9FFE}"/>
              </a:ext>
            </a:extLst>
          </p:cNvPr>
          <p:cNvSpPr txBox="1"/>
          <p:nvPr/>
        </p:nvSpPr>
        <p:spPr>
          <a:xfrm>
            <a:off x="420326" y="4402796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2) (IBT) – Indirect Branch Tracking: Prevent indirect jumps into gadgets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85F4FA-C177-5AD3-31C9-E09F8C2726BA}"/>
              </a:ext>
            </a:extLst>
          </p:cNvPr>
          <p:cNvSpPr/>
          <p:nvPr/>
        </p:nvSpPr>
        <p:spPr>
          <a:xfrm>
            <a:off x="893610" y="6123150"/>
            <a:ext cx="2545773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202C68-63CB-7608-6AF1-8BE72C75A8DD}"/>
              </a:ext>
            </a:extLst>
          </p:cNvPr>
          <p:cNvSpPr txBox="1"/>
          <p:nvPr/>
        </p:nvSpPr>
        <p:spPr>
          <a:xfrm>
            <a:off x="888420" y="5352321"/>
            <a:ext cx="119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Call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1CA017-5DDD-9C6C-5F35-D117DC97BCCA}"/>
              </a:ext>
            </a:extLst>
          </p:cNvPr>
          <p:cNvSpPr txBox="1"/>
          <p:nvPr/>
        </p:nvSpPr>
        <p:spPr>
          <a:xfrm>
            <a:off x="1932705" y="5775049"/>
            <a:ext cx="52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00F480-2D6D-F951-22D1-8C5990E54914}"/>
              </a:ext>
            </a:extLst>
          </p:cNvPr>
          <p:cNvSpPr txBox="1"/>
          <p:nvPr/>
        </p:nvSpPr>
        <p:spPr>
          <a:xfrm>
            <a:off x="1033335" y="6156510"/>
            <a:ext cx="1185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Local variables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90DD6-E156-B72E-B15D-003DC98D0A70}"/>
              </a:ext>
            </a:extLst>
          </p:cNvPr>
          <p:cNvSpPr txBox="1"/>
          <p:nvPr/>
        </p:nvSpPr>
        <p:spPr>
          <a:xfrm>
            <a:off x="2271579" y="6158244"/>
            <a:ext cx="1176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Return address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30097B-DDBB-EEF7-34CE-FE1C47B435D1}"/>
              </a:ext>
            </a:extLst>
          </p:cNvPr>
          <p:cNvSpPr/>
          <p:nvPr/>
        </p:nvSpPr>
        <p:spPr>
          <a:xfrm>
            <a:off x="3446327" y="6114497"/>
            <a:ext cx="2545773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714AC0-B637-08F5-C47C-CC5DAD9AB61B}"/>
              </a:ext>
            </a:extLst>
          </p:cNvPr>
          <p:cNvSpPr txBox="1"/>
          <p:nvPr/>
        </p:nvSpPr>
        <p:spPr>
          <a:xfrm>
            <a:off x="4485422" y="5766396"/>
            <a:ext cx="505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51C662-E5D2-CE75-D648-F5779911B28E}"/>
              </a:ext>
            </a:extLst>
          </p:cNvPr>
          <p:cNvSpPr txBox="1"/>
          <p:nvPr/>
        </p:nvSpPr>
        <p:spPr>
          <a:xfrm>
            <a:off x="3586052" y="6147857"/>
            <a:ext cx="1185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Local variables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ADFD6B-C4FE-3247-009C-AB09BBB7F5EC}"/>
              </a:ext>
            </a:extLst>
          </p:cNvPr>
          <p:cNvSpPr txBox="1"/>
          <p:nvPr/>
        </p:nvSpPr>
        <p:spPr>
          <a:xfrm>
            <a:off x="4824296" y="6149591"/>
            <a:ext cx="1176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Return address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B9D77A-92AE-2C2D-9455-8F9CCBC29A22}"/>
              </a:ext>
            </a:extLst>
          </p:cNvPr>
          <p:cNvSpPr/>
          <p:nvPr/>
        </p:nvSpPr>
        <p:spPr>
          <a:xfrm>
            <a:off x="6004242" y="6111033"/>
            <a:ext cx="2545773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9884C7-0504-266F-2074-D593176FD1C0}"/>
              </a:ext>
            </a:extLst>
          </p:cNvPr>
          <p:cNvSpPr txBox="1"/>
          <p:nvPr/>
        </p:nvSpPr>
        <p:spPr>
          <a:xfrm>
            <a:off x="7043337" y="576293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D82047-8927-E610-85C7-066D7E904B12}"/>
              </a:ext>
            </a:extLst>
          </p:cNvPr>
          <p:cNvSpPr txBox="1"/>
          <p:nvPr/>
        </p:nvSpPr>
        <p:spPr>
          <a:xfrm>
            <a:off x="6143967" y="6144393"/>
            <a:ext cx="1185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Local variables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BBE880-85B3-9451-F111-F3A96598F582}"/>
              </a:ext>
            </a:extLst>
          </p:cNvPr>
          <p:cNvSpPr txBox="1"/>
          <p:nvPr/>
        </p:nvSpPr>
        <p:spPr>
          <a:xfrm>
            <a:off x="7382211" y="6146127"/>
            <a:ext cx="1176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Return address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6AEC2A-19F8-0D69-67EA-DBAB9D84F309}"/>
              </a:ext>
            </a:extLst>
          </p:cNvPr>
          <p:cNvSpPr txBox="1"/>
          <p:nvPr/>
        </p:nvSpPr>
        <p:spPr>
          <a:xfrm>
            <a:off x="9114624" y="5385228"/>
            <a:ext cx="1614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Shadow Stack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C57A5D-3C33-404D-982F-E63E56D48479}"/>
              </a:ext>
            </a:extLst>
          </p:cNvPr>
          <p:cNvSpPr/>
          <p:nvPr/>
        </p:nvSpPr>
        <p:spPr>
          <a:xfrm>
            <a:off x="9156175" y="6124885"/>
            <a:ext cx="580107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bar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576CA1-0914-0D54-6A0F-9BFE51322652}"/>
              </a:ext>
            </a:extLst>
          </p:cNvPr>
          <p:cNvSpPr/>
          <p:nvPr/>
        </p:nvSpPr>
        <p:spPr>
          <a:xfrm>
            <a:off x="9739796" y="6121423"/>
            <a:ext cx="580107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foo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203D54C-7D4E-AE15-D792-969B8CC00C8B}"/>
              </a:ext>
            </a:extLst>
          </p:cNvPr>
          <p:cNvSpPr/>
          <p:nvPr/>
        </p:nvSpPr>
        <p:spPr>
          <a:xfrm>
            <a:off x="10323417" y="6117961"/>
            <a:ext cx="716924" cy="33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main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E4B3AAA-1356-6BDC-FDCD-D00CE37DB695}"/>
                  </a:ext>
                </a:extLst>
              </p14:cNvPr>
              <p14:cNvContentPartPr/>
              <p14:nvPr/>
            </p14:nvContentPartPr>
            <p14:xfrm>
              <a:off x="1682640" y="5051880"/>
              <a:ext cx="4939920" cy="1616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E4B3AAA-1356-6BDC-FDCD-D00CE37DB6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3280" y="5042520"/>
                <a:ext cx="4958640" cy="163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53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Intel CET - Usage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B72B6-FA40-C851-1A1B-E67BA8FBEA1F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HW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8CAB64-517A-F2D6-FABB-64626937D9C6}"/>
              </a:ext>
            </a:extLst>
          </p:cNvPr>
          <p:cNvSpPr txBox="1"/>
          <p:nvPr/>
        </p:nvSpPr>
        <p:spPr>
          <a:xfrm>
            <a:off x="429973" y="2159336"/>
            <a:ext cx="47687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Intel 11</a:t>
            </a:r>
            <a:r>
              <a:rPr lang="en-US" sz="2000" baseline="30000" dirty="0">
                <a:solidFill>
                  <a:srgbClr val="666666"/>
                </a:solidFill>
              </a:rPr>
              <a:t>th</a:t>
            </a:r>
            <a:r>
              <a:rPr lang="en-US" sz="2000" dirty="0">
                <a:solidFill>
                  <a:srgbClr val="666666"/>
                </a:solidFill>
              </a:rPr>
              <a:t> Gen or Later / AMD Ryzen 5000+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B53C46-B132-90F7-B412-1E799D61B562}"/>
              </a:ext>
            </a:extLst>
          </p:cNvPr>
          <p:cNvSpPr txBox="1">
            <a:spLocks/>
          </p:cNvSpPr>
          <p:nvPr/>
        </p:nvSpPr>
        <p:spPr>
          <a:xfrm>
            <a:off x="466627" y="378967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Compiler Flags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3F637E-0038-4A9C-3168-90144A0E821A}"/>
              </a:ext>
            </a:extLst>
          </p:cNvPr>
          <p:cNvSpPr txBox="1"/>
          <p:nvPr/>
        </p:nvSpPr>
        <p:spPr>
          <a:xfrm>
            <a:off x="429972" y="4270555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666666"/>
                </a:solidFill>
              </a:rPr>
              <a:t>gcc</a:t>
            </a:r>
            <a:r>
              <a:rPr lang="en-US" sz="2000" dirty="0">
                <a:solidFill>
                  <a:srgbClr val="666666"/>
                </a:solidFill>
              </a:rPr>
              <a:t>/</a:t>
            </a:r>
            <a:r>
              <a:rPr lang="en-US" sz="2000" dirty="0" err="1">
                <a:solidFill>
                  <a:srgbClr val="666666"/>
                </a:solidFill>
              </a:rPr>
              <a:t>llvm</a:t>
            </a:r>
            <a:r>
              <a:rPr lang="en-US" sz="2000" dirty="0">
                <a:solidFill>
                  <a:srgbClr val="666666"/>
                </a:solidFill>
              </a:rPr>
              <a:t>: </a:t>
            </a:r>
            <a:r>
              <a:rPr lang="en-US" dirty="0"/>
              <a:t>-</a:t>
            </a:r>
            <a:r>
              <a:rPr lang="en-US" dirty="0" err="1"/>
              <a:t>fcf</a:t>
            </a:r>
            <a:r>
              <a:rPr lang="en-US" dirty="0"/>
              <a:t>-protection=full</a:t>
            </a:r>
            <a:endParaRPr lang="en-US" sz="2000" dirty="0">
              <a:solidFill>
                <a:srgbClr val="66666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BF7C04-97EB-A05C-AD5B-010B59983879}"/>
              </a:ext>
            </a:extLst>
          </p:cNvPr>
          <p:cNvSpPr txBox="1"/>
          <p:nvPr/>
        </p:nvSpPr>
        <p:spPr>
          <a:xfrm>
            <a:off x="394640" y="4670665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Visual Studio: </a:t>
            </a:r>
            <a:r>
              <a:rPr lang="en-US" dirty="0"/>
              <a:t>/CETCOMPAT</a:t>
            </a:r>
            <a:endParaRPr lang="en-US" sz="2000" dirty="0">
              <a:solidFill>
                <a:srgbClr val="66666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DB08B9-9621-1047-BAE5-998658FA1718}"/>
              </a:ext>
            </a:extLst>
          </p:cNvPr>
          <p:cNvSpPr txBox="1"/>
          <p:nvPr/>
        </p:nvSpPr>
        <p:spPr>
          <a:xfrm>
            <a:off x="5480414" y="1965535"/>
            <a:ext cx="628863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On Linux, possible to check if the program has CET:</a:t>
            </a:r>
          </a:p>
          <a:p>
            <a:r>
              <a:rPr lang="en-US" sz="2000" dirty="0" err="1">
                <a:solidFill>
                  <a:srgbClr val="666666"/>
                </a:solidFill>
              </a:rPr>
              <a:t>readelf</a:t>
            </a:r>
            <a:r>
              <a:rPr lang="en-US" sz="2000" dirty="0">
                <a:solidFill>
                  <a:srgbClr val="666666"/>
                </a:solidFill>
              </a:rPr>
              <a:t> –n &lt;binary&gt;</a:t>
            </a:r>
          </a:p>
          <a:p>
            <a:r>
              <a:rPr lang="en-US" sz="2000" dirty="0">
                <a:solidFill>
                  <a:srgbClr val="666666"/>
                </a:solidFill>
              </a:rPr>
              <a:t>Should include the note</a:t>
            </a:r>
          </a:p>
          <a:p>
            <a:r>
              <a:rPr lang="en-US" b="1" dirty="0"/>
              <a:t>Displaying notes found in: .</a:t>
            </a:r>
            <a:r>
              <a:rPr lang="en-US" b="1" dirty="0" err="1"/>
              <a:t>note.gnu.property</a:t>
            </a:r>
            <a:endParaRPr lang="en-US" b="1" dirty="0"/>
          </a:p>
          <a:p>
            <a:r>
              <a:rPr lang="en-US" b="1" dirty="0"/>
              <a:t>  Owner                Data size        Description</a:t>
            </a:r>
          </a:p>
          <a:p>
            <a:r>
              <a:rPr lang="en-US" b="1" dirty="0"/>
              <a:t>  GNU                  0x00000020       NT_GNU_PROPERTY_TYPE_0</a:t>
            </a:r>
          </a:p>
          <a:p>
            <a:r>
              <a:rPr lang="en-US" b="1" dirty="0"/>
              <a:t>      Properties: x86 feature: IBT, SHSTK</a:t>
            </a:r>
          </a:p>
          <a:p>
            <a:r>
              <a:rPr lang="en-US" b="1" dirty="0"/>
              <a:t>        x86 ISA needed: x86-64-baseline</a:t>
            </a:r>
          </a:p>
          <a:p>
            <a:endParaRPr lang="en-US" sz="2000" dirty="0">
              <a:solidFill>
                <a:srgbClr val="666666"/>
              </a:solidFill>
            </a:endParaRPr>
          </a:p>
          <a:p>
            <a:endParaRPr lang="en-US" sz="2000" dirty="0">
              <a:solidFill>
                <a:srgbClr val="666666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61733D7-808B-1B2C-F242-92EC9EA71FA4}"/>
              </a:ext>
            </a:extLst>
          </p:cNvPr>
          <p:cNvSpPr txBox="1">
            <a:spLocks/>
          </p:cNvSpPr>
          <p:nvPr/>
        </p:nvSpPr>
        <p:spPr>
          <a:xfrm>
            <a:off x="429973" y="2604786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OS Support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B6CA7D-F15B-5ABA-368D-AD26247066AE}"/>
              </a:ext>
            </a:extLst>
          </p:cNvPr>
          <p:cNvSpPr txBox="1"/>
          <p:nvPr/>
        </p:nvSpPr>
        <p:spPr>
          <a:xfrm>
            <a:off x="429972" y="3051697"/>
            <a:ext cx="47687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Windows W10 19H1 (v1903)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FDB7EF-1B34-6AF1-AEB6-5959B9AD5AB6}"/>
              </a:ext>
            </a:extLst>
          </p:cNvPr>
          <p:cNvSpPr txBox="1"/>
          <p:nvPr/>
        </p:nvSpPr>
        <p:spPr>
          <a:xfrm>
            <a:off x="429972" y="3414941"/>
            <a:ext cx="24211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Linux: kernel 6.6</a:t>
            </a:r>
          </a:p>
        </p:txBody>
      </p:sp>
    </p:spTree>
    <p:extLst>
      <p:ext uri="{BB962C8B-B14F-4D97-AF65-F5344CB8AC3E}">
        <p14:creationId xmlns:p14="http://schemas.microsoft.com/office/powerpoint/2010/main" val="237673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Intel CET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CB72B6-FA40-C851-1A1B-E67BA8FBEA1F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CET Hardware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8CAB64-517A-F2D6-FABB-64626937D9C6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Altered semantics of the CALL and JMP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1DB419-D600-04FD-DD85-2AF65E1282E3}"/>
              </a:ext>
            </a:extLst>
          </p:cNvPr>
          <p:cNvSpPr txBox="1"/>
          <p:nvPr/>
        </p:nvSpPr>
        <p:spPr>
          <a:xfrm>
            <a:off x="385602" y="3608099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Added a new instruction at control-transfer targets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E0A9B1-A1BA-9B2B-976B-CC51A8957ABA}"/>
              </a:ext>
            </a:extLst>
          </p:cNvPr>
          <p:cNvSpPr txBox="1"/>
          <p:nvPr/>
        </p:nvSpPr>
        <p:spPr>
          <a:xfrm>
            <a:off x="416688" y="2639029"/>
            <a:ext cx="7371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Moves a processor state machine into the WAIT_FOR_</a:t>
            </a:r>
            <a:r>
              <a:rPr lang="en-US"/>
              <a:t>ENDBRANCH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4EF53-5BA9-2FEF-A27E-CB1F464E68BC}"/>
              </a:ext>
            </a:extLst>
          </p:cNvPr>
          <p:cNvSpPr txBox="1"/>
          <p:nvPr/>
        </p:nvSpPr>
        <p:spPr>
          <a:xfrm>
            <a:off x="407042" y="2988198"/>
            <a:ext cx="8214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WAIT_FOR_ENDBRANCH, next instruction must be the ENDBRANCH instruction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A238AE-BDF9-107E-1751-9437063A5D7D}"/>
              </a:ext>
            </a:extLst>
          </p:cNvPr>
          <p:cNvSpPr txBox="1"/>
          <p:nvPr/>
        </p:nvSpPr>
        <p:spPr>
          <a:xfrm>
            <a:off x="374247" y="4054998"/>
            <a:ext cx="3470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new ENDBRANCH instruction</a:t>
            </a:r>
          </a:p>
        </p:txBody>
      </p:sp>
      <p:sp>
        <p:nvSpPr>
          <p:cNvPr id="15" name="Star: 12 Points 14">
            <a:extLst>
              <a:ext uri="{FF2B5EF4-FFF2-40B4-BE49-F238E27FC236}">
                <a16:creationId xmlns:a16="http://schemas.microsoft.com/office/drawing/2014/main" id="{533E049E-77E1-9E4B-DC92-E9BF547F46D4}"/>
              </a:ext>
            </a:extLst>
          </p:cNvPr>
          <p:cNvSpPr/>
          <p:nvPr/>
        </p:nvSpPr>
        <p:spPr>
          <a:xfrm>
            <a:off x="244726" y="4418876"/>
            <a:ext cx="2556347" cy="2232552"/>
          </a:xfrm>
          <a:prstGeom prst="star12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Backwards compatible</a:t>
            </a:r>
          </a:p>
        </p:txBody>
      </p:sp>
    </p:spTree>
    <p:extLst>
      <p:ext uri="{BB962C8B-B14F-4D97-AF65-F5344CB8AC3E}">
        <p14:creationId xmlns:p14="http://schemas.microsoft.com/office/powerpoint/2010/main" val="280181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</p:bldLst>
  </p:timing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6C3C7-F7F5-3603-D71D-254297037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E7AFD-0991-FF78-9773-2B4E39D3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9D4B7D-607F-D21D-ED3C-BE04D781C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Intel CET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8C89CC-2CDD-666E-75CF-A0A9B8F92668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84FD06-A88E-A0F4-4FF8-A3DC451C88E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78105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Deployment Limitation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B6504E-1090-562A-F7C4-896908FD90D0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You </a:t>
            </a:r>
            <a:r>
              <a:rPr lang="en-US" sz="2000" dirty="0" err="1">
                <a:solidFill>
                  <a:srgbClr val="666666"/>
                </a:solidFill>
              </a:rPr>
              <a:t>gotta</a:t>
            </a:r>
            <a:r>
              <a:rPr lang="en-US" sz="2000" dirty="0">
                <a:solidFill>
                  <a:srgbClr val="666666"/>
                </a:solidFill>
              </a:rPr>
              <a:t> have the hardware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632AA2-160F-248F-C4F1-71E3723EE8CB}"/>
              </a:ext>
            </a:extLst>
          </p:cNvPr>
          <p:cNvSpPr txBox="1"/>
          <p:nvPr/>
        </p:nvSpPr>
        <p:spPr>
          <a:xfrm>
            <a:off x="416688" y="2639029"/>
            <a:ext cx="6000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Programs compiled with CET work without the hardware…</a:t>
            </a:r>
          </a:p>
        </p:txBody>
      </p:sp>
      <p:pic>
        <p:nvPicPr>
          <p:cNvPr id="4" name="Picture 3" descr="Yes, But: A Series Of Sarcastic Comics Anton Gudim - Design Swan">
            <a:extLst>
              <a:ext uri="{FF2B5EF4-FFF2-40B4-BE49-F238E27FC236}">
                <a16:creationId xmlns:a16="http://schemas.microsoft.com/office/drawing/2014/main" id="{70C58C8B-526A-96AC-29A9-CB9698EC5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5789" y="1079745"/>
            <a:ext cx="4186238" cy="4186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DB4B1B-91C9-34D6-04E6-D80A67FFCBA2}"/>
              </a:ext>
            </a:extLst>
          </p:cNvPr>
          <p:cNvSpPr txBox="1"/>
          <p:nvPr/>
        </p:nvSpPr>
        <p:spPr>
          <a:xfrm>
            <a:off x="517135" y="2952488"/>
            <a:ext cx="3619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 but there is no actual protection</a:t>
            </a:r>
          </a:p>
        </p:txBody>
      </p:sp>
    </p:spTree>
    <p:extLst>
      <p:ext uri="{BB962C8B-B14F-4D97-AF65-F5344CB8AC3E}">
        <p14:creationId xmlns:p14="http://schemas.microsoft.com/office/powerpoint/2010/main" val="336212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Microsoft Control Flow Guard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89E081E-8ECD-DA00-107E-694A51339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746" y="1230188"/>
            <a:ext cx="6846508" cy="487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5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pic>
        <p:nvPicPr>
          <p:cNvPr id="2" name="Picture 2" descr="Detour Ahead Sign - Get 10% Off Now">
            <a:extLst>
              <a:ext uri="{FF2B5EF4-FFF2-40B4-BE49-F238E27FC236}">
                <a16:creationId xmlns:a16="http://schemas.microsoft.com/office/drawing/2014/main" id="{B808A19B-8A79-5244-DB4E-A1C935B4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263" y="1527529"/>
            <a:ext cx="4500562" cy="450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67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A12DE65-2CDF-8CE6-E932-4A3E95180363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Recall from last time…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264A7E-E103-626E-FED9-AF74A16ED1F6}"/>
              </a:ext>
            </a:extLst>
          </p:cNvPr>
          <p:cNvSpPr txBox="1"/>
          <p:nvPr/>
        </p:nvSpPr>
        <p:spPr>
          <a:xfrm>
            <a:off x="429973" y="2159336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ROP attacks considered harmful</a:t>
            </a:r>
          </a:p>
        </p:txBody>
      </p:sp>
      <p:pic>
        <p:nvPicPr>
          <p:cNvPr id="4" name="Picture 4" descr="M4-8 DETOUR Sign - Orange Construction Signs | TAPCO">
            <a:extLst>
              <a:ext uri="{FF2B5EF4-FFF2-40B4-BE49-F238E27FC236}">
                <a16:creationId xmlns:a16="http://schemas.microsoft.com/office/drawing/2014/main" id="{3E5F6249-356C-0452-AC69-949E9180E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A0321-7723-79BD-DF04-F0DBAC0D9339}"/>
              </a:ext>
            </a:extLst>
          </p:cNvPr>
          <p:cNvSpPr txBox="1">
            <a:spLocks/>
          </p:cNvSpPr>
          <p:nvPr/>
        </p:nvSpPr>
        <p:spPr>
          <a:xfrm>
            <a:off x="397177" y="3195203"/>
            <a:ext cx="6163421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How industry responded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8DF5AF-4720-FF84-4579-00E78FB9676B}"/>
              </a:ext>
            </a:extLst>
          </p:cNvPr>
          <p:cNvSpPr txBox="1"/>
          <p:nvPr/>
        </p:nvSpPr>
        <p:spPr>
          <a:xfrm>
            <a:off x="422255" y="3691048"/>
            <a:ext cx="56737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MS CFG as a case study in a lot of interesting aspects of software security</a:t>
            </a:r>
          </a:p>
        </p:txBody>
      </p:sp>
    </p:spTree>
    <p:extLst>
      <p:ext uri="{BB962C8B-B14F-4D97-AF65-F5344CB8AC3E}">
        <p14:creationId xmlns:p14="http://schemas.microsoft.com/office/powerpoint/2010/main" val="31859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pic>
        <p:nvPicPr>
          <p:cNvPr id="4" name="Picture 4" descr="M4-8 DETOUR Sign - Orange Construction Signs | TAPCO">
            <a:extLst>
              <a:ext uri="{FF2B5EF4-FFF2-40B4-BE49-F238E27FC236}">
                <a16:creationId xmlns:a16="http://schemas.microsoft.com/office/drawing/2014/main" id="{3E5F6249-356C-0452-AC69-949E9180E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7F62458-767A-DDCB-1A62-B8B89D9A5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333" y="1460412"/>
            <a:ext cx="7035275" cy="395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ECBD67-E8F3-09BF-7992-2F25C95B88D4}"/>
              </a:ext>
            </a:extLst>
          </p:cNvPr>
          <p:cNvSpPr txBox="1"/>
          <p:nvPr/>
        </p:nvSpPr>
        <p:spPr>
          <a:xfrm>
            <a:off x="1775514" y="5736977"/>
            <a:ext cx="9139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Source: </a:t>
            </a:r>
            <a:r>
              <a:rPr lang="en-US" dirty="0"/>
              <a:t>https://github.com/Microsoft/MSRC-Security-Research/blob/master/presentations/ </a:t>
            </a:r>
          </a:p>
          <a:p>
            <a:r>
              <a:rPr lang="en-US" dirty="0"/>
              <a:t>2018_02_OffensiveCon/The%20Evolution%20of%20CFI%20Attacks%20and%20Defenses.pdf</a:t>
            </a:r>
          </a:p>
        </p:txBody>
      </p:sp>
    </p:spTree>
    <p:extLst>
      <p:ext uri="{BB962C8B-B14F-4D97-AF65-F5344CB8AC3E}">
        <p14:creationId xmlns:p14="http://schemas.microsoft.com/office/powerpoint/2010/main" val="278026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CE1B4-205E-C6B6-F201-478D22AD1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4-8 DETOUR Sign - Orange Construction Signs | TAPCO">
            <a:extLst>
              <a:ext uri="{FF2B5EF4-FFF2-40B4-BE49-F238E27FC236}">
                <a16:creationId xmlns:a16="http://schemas.microsoft.com/office/drawing/2014/main" id="{ECE6DCF0-FEC3-4BC3-AFD4-191162A7D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18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A12DE65-2CDF-8CE6-E932-4A3E95180363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This is an interesting talk!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264A7E-E103-626E-FED9-AF74A16ED1F6}"/>
              </a:ext>
            </a:extLst>
          </p:cNvPr>
          <p:cNvSpPr txBox="1"/>
          <p:nvPr/>
        </p:nvSpPr>
        <p:spPr>
          <a:xfrm>
            <a:off x="429973" y="2159336"/>
            <a:ext cx="92927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I’d recommend you watch it: </a:t>
            </a:r>
            <a:r>
              <a:rPr lang="en-US" sz="2000" dirty="0">
                <a:solidFill>
                  <a:srgbClr val="666666"/>
                </a:solidFill>
                <a:hlinkClick r:id="rId2"/>
              </a:rPr>
              <a:t>https://www.youtube.com/watch?v=oOqpl-2rMTw</a:t>
            </a:r>
            <a:endParaRPr lang="en-US" sz="2000" dirty="0">
              <a:solidFill>
                <a:srgbClr val="666666"/>
              </a:solidFill>
            </a:endParaRPr>
          </a:p>
        </p:txBody>
      </p:sp>
      <p:pic>
        <p:nvPicPr>
          <p:cNvPr id="4" name="Picture 4" descr="M4-8 DETOUR Sign - Orange Construction Signs | TAPCO">
            <a:extLst>
              <a:ext uri="{FF2B5EF4-FFF2-40B4-BE49-F238E27FC236}">
                <a16:creationId xmlns:a16="http://schemas.microsoft.com/office/drawing/2014/main" id="{3E5F6249-356C-0452-AC69-949E9180E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C9C3C3-8230-2EE2-CC92-4969CA9D2771}"/>
              </a:ext>
            </a:extLst>
          </p:cNvPr>
          <p:cNvSpPr txBox="1">
            <a:spLocks/>
          </p:cNvSpPr>
          <p:nvPr/>
        </p:nvSpPr>
        <p:spPr>
          <a:xfrm>
            <a:off x="429973" y="2990467"/>
            <a:ext cx="974417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It comes with the historical burden of Control Flow guard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5F3B4F-56E6-F766-D76F-1D379B403490}"/>
              </a:ext>
            </a:extLst>
          </p:cNvPr>
          <p:cNvSpPr txBox="1"/>
          <p:nvPr/>
        </p:nvSpPr>
        <p:spPr>
          <a:xfrm>
            <a:off x="429973" y="3467272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Widely-publicized issue that allowed it to be avoided</a:t>
            </a:r>
          </a:p>
        </p:txBody>
      </p:sp>
    </p:spTree>
    <p:extLst>
      <p:ext uri="{BB962C8B-B14F-4D97-AF65-F5344CB8AC3E}">
        <p14:creationId xmlns:p14="http://schemas.microsoft.com/office/powerpoint/2010/main" val="14888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07C1B98-50C9-127E-AB7D-0C9C64438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AE30E6-5755-761A-CD6E-84C26A3D7145}"/>
              </a:ext>
            </a:extLst>
          </p:cNvPr>
          <p:cNvSpPr/>
          <p:nvPr/>
        </p:nvSpPr>
        <p:spPr>
          <a:xfrm>
            <a:off x="590308" y="5625295"/>
            <a:ext cx="11007524" cy="6713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M4-8 DETOUR Sign - Orange Construction Signs | TAPCO">
            <a:extLst>
              <a:ext uri="{FF2B5EF4-FFF2-40B4-BE49-F238E27FC236}">
                <a16:creationId xmlns:a16="http://schemas.microsoft.com/office/drawing/2014/main" id="{A3C9DF47-989A-FCC3-7311-7082F236F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4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pic>
        <p:nvPicPr>
          <p:cNvPr id="4" name="Picture 4" descr="M4-8 DETOUR Sign - Orange Construction Signs | TAPCO">
            <a:extLst>
              <a:ext uri="{FF2B5EF4-FFF2-40B4-BE49-F238E27FC236}">
                <a16:creationId xmlns:a16="http://schemas.microsoft.com/office/drawing/2014/main" id="{3E5F6249-356C-0452-AC69-949E9180E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147" y="170636"/>
            <a:ext cx="1574700" cy="9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C9C3C3-8230-2EE2-CC92-4969CA9D2771}"/>
              </a:ext>
            </a:extLst>
          </p:cNvPr>
          <p:cNvSpPr txBox="1">
            <a:spLocks/>
          </p:cNvSpPr>
          <p:nvPr/>
        </p:nvSpPr>
        <p:spPr>
          <a:xfrm>
            <a:off x="429973" y="1740400"/>
            <a:ext cx="974417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 Flow guard has a historical burden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5F3B4F-56E6-F766-D76F-1D379B403490}"/>
              </a:ext>
            </a:extLst>
          </p:cNvPr>
          <p:cNvSpPr txBox="1"/>
          <p:nvPr/>
        </p:nvSpPr>
        <p:spPr>
          <a:xfrm>
            <a:off x="429973" y="2217205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Widely-publicized issue that allowed it to be avoided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2DD30-E66A-3731-7C7C-7C574C270703}"/>
              </a:ext>
            </a:extLst>
          </p:cNvPr>
          <p:cNvSpPr txBox="1"/>
          <p:nvPr/>
        </p:nvSpPr>
        <p:spPr>
          <a:xfrm>
            <a:off x="420327" y="2682122"/>
            <a:ext cx="8573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We’ll get to the actual workaround, but let’s talk about its impact</a:t>
            </a:r>
          </a:p>
        </p:txBody>
      </p:sp>
    </p:spTree>
    <p:extLst>
      <p:ext uri="{BB962C8B-B14F-4D97-AF65-F5344CB8AC3E}">
        <p14:creationId xmlns:p14="http://schemas.microsoft.com/office/powerpoint/2010/main" val="52843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Historical Detour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Manifestations: MS Control-Flow Guard	</a:t>
            </a:r>
          </a:p>
        </p:txBody>
      </p:sp>
      <p:pic>
        <p:nvPicPr>
          <p:cNvPr id="4" name="Picture 3" descr="A close-up of a sign&#10;&#10;Description automatically generated">
            <a:extLst>
              <a:ext uri="{FF2B5EF4-FFF2-40B4-BE49-F238E27FC236}">
                <a16:creationId xmlns:a16="http://schemas.microsoft.com/office/drawing/2014/main" id="{FAA713F7-BFC4-0354-C485-6449CA912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012" y="1824870"/>
            <a:ext cx="4713975" cy="35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Control Flow Guard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89051-3FBA-49C7-A5E8-84AFB6DD5F20}"/>
              </a:ext>
            </a:extLst>
          </p:cNvPr>
          <p:cNvSpPr txBox="1"/>
          <p:nvPr/>
        </p:nvSpPr>
        <p:spPr>
          <a:xfrm>
            <a:off x="443477" y="2138114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Precision: call needs to be a valid function entry 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EC12-240D-AB95-D118-677622462AC1}"/>
              </a:ext>
            </a:extLst>
          </p:cNvPr>
          <p:cNvSpPr txBox="1"/>
          <p:nvPr/>
        </p:nvSpPr>
        <p:spPr>
          <a:xfrm>
            <a:off x="443477" y="2568308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Enforcement: OS verifies indirect control transfer destinations via a table in protected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46881-F022-CE9A-82F1-364280C15D73}"/>
              </a:ext>
            </a:extLst>
          </p:cNvPr>
          <p:cNvSpPr txBox="1">
            <a:spLocks/>
          </p:cNvSpPr>
          <p:nvPr/>
        </p:nvSpPr>
        <p:spPr>
          <a:xfrm>
            <a:off x="420328" y="3635041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Protections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531008-FDFA-00F8-0817-C2ACC2963BE1}"/>
              </a:ext>
            </a:extLst>
          </p:cNvPr>
          <p:cNvSpPr txBox="1"/>
          <p:nvPr/>
        </p:nvSpPr>
        <p:spPr>
          <a:xfrm>
            <a:off x="480132" y="4051797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Protected destinations page in read-only memory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20778-63AE-503E-6702-C53DAA6B90F7}"/>
              </a:ext>
            </a:extLst>
          </p:cNvPr>
          <p:cNvSpPr txBox="1"/>
          <p:nvPr/>
        </p:nvSpPr>
        <p:spPr>
          <a:xfrm>
            <a:off x="447339" y="4424116"/>
            <a:ext cx="6130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Read-only memory bit can be turned off by attacker </a:t>
            </a:r>
            <a:r>
              <a:rPr lang="en-US" sz="2000" dirty="0">
                <a:solidFill>
                  <a:srgbClr val="666666"/>
                </a:solidFill>
                <a:sym typeface="Wingdings" panose="05000000000000000000" pitchFamily="2" charset="2"/>
              </a:rPr>
              <a:t></a:t>
            </a:r>
            <a:endParaRPr lang="en-US" sz="20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2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Clang’s CFI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Practical Manifestations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89051-3FBA-49C7-A5E8-84AFB6DD5F20}"/>
              </a:ext>
            </a:extLst>
          </p:cNvPr>
          <p:cNvSpPr txBox="1"/>
          <p:nvPr/>
        </p:nvSpPr>
        <p:spPr>
          <a:xfrm>
            <a:off x="443477" y="2138114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Precision: call needs to match type signature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EC12-240D-AB95-D118-677622462AC1}"/>
              </a:ext>
            </a:extLst>
          </p:cNvPr>
          <p:cNvSpPr txBox="1"/>
          <p:nvPr/>
        </p:nvSpPr>
        <p:spPr>
          <a:xfrm>
            <a:off x="443477" y="2568308"/>
            <a:ext cx="6130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666666"/>
                </a:solidFill>
              </a:rPr>
              <a:t>Enforcement: compiler-inserted checks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93F7E-FF49-C7AA-E070-0FB0744CDD10}"/>
              </a:ext>
            </a:extLst>
          </p:cNvPr>
          <p:cNvSpPr txBox="1"/>
          <p:nvPr/>
        </p:nvSpPr>
        <p:spPr>
          <a:xfrm>
            <a:off x="1833996" y="3782291"/>
            <a:ext cx="1619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  <a:r>
              <a:rPr lang="en-US" dirty="0" err="1"/>
              <a:t>fsanitize</a:t>
            </a:r>
            <a:r>
              <a:rPr lang="en-US" dirty="0"/>
              <a:t>=cfi*</a:t>
            </a:r>
          </a:p>
        </p:txBody>
      </p:sp>
      <p:pic>
        <p:nvPicPr>
          <p:cNvPr id="10" name="Picture 9" descr="Logo">
            <a:extLst>
              <a:ext uri="{FF2B5EF4-FFF2-40B4-BE49-F238E27FC236}">
                <a16:creationId xmlns:a16="http://schemas.microsoft.com/office/drawing/2014/main" id="{E820C522-5552-2EE1-AC81-D095C3AEC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086" y="2222139"/>
            <a:ext cx="4445228" cy="278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2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We haven’t solved Security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CFI: </a:t>
            </a:r>
            <a:r>
              <a:rPr lang="en-US" sz="1600" b="1" dirty="0" err="1"/>
              <a:t>Underview</a:t>
            </a:r>
            <a:endParaRPr lang="en-US" sz="1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468603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Jumping where you shouldn’t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429974" y="2159336"/>
            <a:ext cx="40957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This certainly includes ROP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Might also involve other attacks</a:t>
            </a:r>
          </a:p>
        </p:txBody>
      </p:sp>
      <p:pic>
        <p:nvPicPr>
          <p:cNvPr id="3" name="Picture 2" descr="Memento Mori: The Importance of Death for a Virtuous Life | Curationist">
            <a:extLst>
              <a:ext uri="{FF2B5EF4-FFF2-40B4-BE49-F238E27FC236}">
                <a16:creationId xmlns:a16="http://schemas.microsoft.com/office/drawing/2014/main" id="{5A46941B-4EEB-6A01-539F-BD14F6B42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376" y="1284576"/>
            <a:ext cx="3456767" cy="521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Attacks along allowed paths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CFI: </a:t>
            </a:r>
            <a:r>
              <a:rPr lang="en-US" sz="1600" b="1" dirty="0" err="1"/>
              <a:t>Underview</a:t>
            </a:r>
            <a:endParaRPr lang="en-US" sz="1600" b="1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631892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Attack paths still exist even with CFI…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DEDFC5-D5A0-B2B6-99ED-8E05D50FB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266" y="1293733"/>
            <a:ext cx="4195223" cy="52896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85185-9251-8CBF-74B4-C9392254DAAC}"/>
              </a:ext>
            </a:extLst>
          </p:cNvPr>
          <p:cNvSpPr txBox="1">
            <a:spLocks/>
          </p:cNvSpPr>
          <p:nvPr/>
        </p:nvSpPr>
        <p:spPr>
          <a:xfrm>
            <a:off x="397177" y="3195203"/>
            <a:ext cx="569882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Maybe even without Overwriting a return value</a:t>
            </a:r>
          </a:p>
        </p:txBody>
      </p:sp>
    </p:spTree>
    <p:extLst>
      <p:ext uri="{BB962C8B-B14F-4D97-AF65-F5344CB8AC3E}">
        <p14:creationId xmlns:p14="http://schemas.microsoft.com/office/powerpoint/2010/main" val="16225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16="http://schemas.microsoft.com/office/drawing/2014/main" xmlns:adec="http://schemas.microsoft.com/office/drawing/2017/decorative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767393D-11C5-7972-707E-B3684410F872}"/>
                  </a:ext>
                </a:extLst>
              </p14:cNvPr>
              <p14:cNvContentPartPr/>
              <p14:nvPr/>
            </p14:nvContentPartPr>
            <p14:xfrm>
              <a:off x="5465160" y="3828240"/>
              <a:ext cx="360" cy="360"/>
            </p14:xfrm>
          </p:contentPart>
        </mc:Choice>
        <mc:Fallback xmlns:a16="http://schemas.microsoft.com/office/drawing/2014/main" xmlns:adec="http://schemas.microsoft.com/office/drawing/2017/decorative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767393D-11C5-7972-707E-B3684410F8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55800" y="381888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92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12897</TotalTime>
  <Words>962</Words>
  <Application>Microsoft Office PowerPoint</Application>
  <PresentationFormat>Widescreen</PresentationFormat>
  <Paragraphs>200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Courier New</vt:lpstr>
      <vt:lpstr>Tenorite</vt:lpstr>
      <vt:lpstr>Wingdings</vt:lpstr>
      <vt:lpstr>Monoline</vt:lpstr>
      <vt:lpstr>Exercise</vt:lpstr>
      <vt:lpstr>Exercise Solution</vt:lpstr>
      <vt:lpstr>Administrivia and  Announcements</vt:lpstr>
      <vt:lpstr>Control-Flow Integrity</vt:lpstr>
      <vt:lpstr>Topic Context</vt:lpstr>
      <vt:lpstr>Last Time: Reference Monitors</vt:lpstr>
      <vt:lpstr>Lecture Outline</vt:lpstr>
      <vt:lpstr>Classic ROP</vt:lpstr>
      <vt:lpstr>Classic ROP</vt:lpstr>
      <vt:lpstr>Lecture Outline</vt:lpstr>
      <vt:lpstr>How to Implement?</vt:lpstr>
      <vt:lpstr>Lecture Outline</vt:lpstr>
      <vt:lpstr>Intel CET</vt:lpstr>
      <vt:lpstr>Intel CET</vt:lpstr>
      <vt:lpstr>Intel CET - Usage</vt:lpstr>
      <vt:lpstr>Intel CET</vt:lpstr>
      <vt:lpstr>Intel CET</vt:lpstr>
      <vt:lpstr>Microsoft Control Flow Guard</vt:lpstr>
      <vt:lpstr>Historical Detour</vt:lpstr>
      <vt:lpstr>Historical Detour</vt:lpstr>
      <vt:lpstr>Historical Detour</vt:lpstr>
      <vt:lpstr>PowerPoint Presentation</vt:lpstr>
      <vt:lpstr>Historical Detour</vt:lpstr>
      <vt:lpstr>PowerPoint Presentation</vt:lpstr>
      <vt:lpstr>Historical Detour</vt:lpstr>
      <vt:lpstr>Historical Detour</vt:lpstr>
      <vt:lpstr>Control Flow Guard</vt:lpstr>
      <vt:lpstr>Clang’s CFI</vt:lpstr>
      <vt:lpstr>We haven’t solved Security </vt:lpstr>
      <vt:lpstr>Attacks along allowed paths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66</cp:revision>
  <dcterms:created xsi:type="dcterms:W3CDTF">2023-08-21T14:00:41Z</dcterms:created>
  <dcterms:modified xsi:type="dcterms:W3CDTF">2026-10-30T19:53:47Z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