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6" r:id="rId4"/>
  </p:sldMasterIdLst>
  <p:notesMasterIdLst>
    <p:notesMasterId r:id="rId43"/>
  </p:notesMasterIdLst>
  <p:handoutMasterIdLst>
    <p:handoutMasterId r:id="rId44"/>
  </p:handoutMasterIdLst>
  <p:sldIdLst>
    <p:sldId id="296" r:id="rId5"/>
    <p:sldId id="1027" r:id="rId6"/>
    <p:sldId id="256" r:id="rId7"/>
    <p:sldId id="295" r:id="rId8"/>
    <p:sldId id="343" r:id="rId9"/>
    <p:sldId id="1018" r:id="rId10"/>
    <p:sldId id="1017" r:id="rId11"/>
    <p:sldId id="1012" r:id="rId12"/>
    <p:sldId id="1019" r:id="rId13"/>
    <p:sldId id="987" r:id="rId14"/>
    <p:sldId id="1022" r:id="rId15"/>
    <p:sldId id="1021" r:id="rId16"/>
    <p:sldId id="995" r:id="rId17"/>
    <p:sldId id="1399" r:id="rId18"/>
    <p:sldId id="997" r:id="rId19"/>
    <p:sldId id="998" r:id="rId20"/>
    <p:sldId id="1000" r:id="rId21"/>
    <p:sldId id="1024" r:id="rId22"/>
    <p:sldId id="1026" r:id="rId23"/>
    <p:sldId id="1400" r:id="rId24"/>
    <p:sldId id="996" r:id="rId25"/>
    <p:sldId id="1384" r:id="rId26"/>
    <p:sldId id="1383" r:id="rId27"/>
    <p:sldId id="1386" r:id="rId28"/>
    <p:sldId id="1385" r:id="rId29"/>
    <p:sldId id="1381" r:id="rId30"/>
    <p:sldId id="1388" r:id="rId31"/>
    <p:sldId id="1392" r:id="rId32"/>
    <p:sldId id="1367" r:id="rId33"/>
    <p:sldId id="1396" r:id="rId34"/>
    <p:sldId id="1395" r:id="rId35"/>
    <p:sldId id="1397" r:id="rId36"/>
    <p:sldId id="1389" r:id="rId37"/>
    <p:sldId id="1390" r:id="rId38"/>
    <p:sldId id="1391" r:id="rId39"/>
    <p:sldId id="1398" r:id="rId40"/>
    <p:sldId id="1379" r:id="rId41"/>
    <p:sldId id="1393"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6D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10" d="100"/>
          <a:sy n="10" d="100"/>
        </p:scale>
        <p:origin x="223" y="-144"/>
      </p:cViewPr>
      <p:guideLst>
        <p:guide orient="horz" pos="3360"/>
        <p:guide pos="3840"/>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3F6ED8B-CF52-4A64-BACC-61D9C1041E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D7022B2-02C5-4E03-99BC-0BA3C57AC4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52A77B-D33C-49B3-A83C-450AA2ED72B3}" type="datetimeFigureOut">
              <a:rPr lang="en-US" smtClean="0"/>
              <a:t>11/4/2026</a:t>
            </a:fld>
            <a:endParaRPr lang="en-US" dirty="0"/>
          </a:p>
        </p:txBody>
      </p:sp>
      <p:sp>
        <p:nvSpPr>
          <p:cNvPr id="4" name="Footer Placeholder 3">
            <a:extLst>
              <a:ext uri="{FF2B5EF4-FFF2-40B4-BE49-F238E27FC236}">
                <a16:creationId xmlns:a16="http://schemas.microsoft.com/office/drawing/2014/main" id="{BC3FEE8C-8D38-4F2A-950E-071C6823E2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C567A6D-959B-4552-AB8D-4CCA819CAA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F9A36D-7FAC-478F-9944-F324014F6FD1}" type="slidenum">
              <a:rPr lang="en-US" smtClean="0"/>
              <a:t>‹#›</a:t>
            </a:fld>
            <a:endParaRPr lang="en-US" dirty="0"/>
          </a:p>
        </p:txBody>
      </p:sp>
    </p:spTree>
    <p:extLst>
      <p:ext uri="{BB962C8B-B14F-4D97-AF65-F5344CB8AC3E}">
        <p14:creationId xmlns:p14="http://schemas.microsoft.com/office/powerpoint/2010/main" val="1342467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8D8F9A-F5CB-4EF8-A859-ED5E107B9763}" type="datetimeFigureOut">
              <a:rPr lang="en-US" smtClean="0"/>
              <a:t>11/4/2026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B9A9E5-4F7F-4A7D-9DE1-899232329269}" type="slidenum">
              <a:rPr lang="en-US" smtClean="0"/>
              <a:t>‹#›</a:t>
            </a:fld>
            <a:endParaRPr lang="en-US" dirty="0"/>
          </a:p>
        </p:txBody>
      </p:sp>
    </p:spTree>
    <p:extLst>
      <p:ext uri="{BB962C8B-B14F-4D97-AF65-F5344CB8AC3E}">
        <p14:creationId xmlns:p14="http://schemas.microsoft.com/office/powerpoint/2010/main" val="1387783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anchor="b">
            <a:noAutofit/>
          </a:bodyPr>
          <a:lstStyle>
            <a:lvl1pPr algn="l">
              <a:defRPr sz="3600" cap="all" spc="150" baseline="0"/>
            </a:lvl1pPr>
          </a:lstStyle>
          <a:p>
            <a:r>
              <a:rPr lang="en-US" dirty="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a:normAutofit/>
          </a:bodyPr>
          <a:lstStyle>
            <a:lvl1pPr marL="0" indent="0" algn="l">
              <a:lnSpc>
                <a:spcPct val="100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Graphic 7">
            <a:extLst>
              <a:ext uri="{FF2B5EF4-FFF2-40B4-BE49-F238E27FC236}">
                <a16:creationId xmlns:a16="http://schemas.microsoft.com/office/drawing/2014/main" id="{A04F1E16-9A84-4D0E-9706-79C396AF6AE6}"/>
              </a:ext>
            </a:extLst>
          </p:cNvPr>
          <p:cNvPicPr>
            <a:picLocks noChangeAspect="1"/>
          </p:cNvPicPr>
          <p:nvPr/>
        </p:nvPicPr>
        <p:blipFill rotWithShape="1">
          <a:blip>
            <a:extLst>
              <a:ext uri="{96DAC541-7B7A-43D3-8B79-37D633B846F1}">
                <asvg:svgBlip xmlns:asvg="http://schemas.microsoft.com/office/drawing/2016/SVG/main" r:embed="rId2"/>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913108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p:nvPicPr>
        <p:blipFill rotWithShape="1">
          <a:blip>
            <a:extLst>
              <a:ext uri="{96DAC541-7B7A-43D3-8B79-37D633B846F1}">
                <asvg:svgBlip xmlns:asvg="http://schemas.microsoft.com/office/drawing/2016/SVG/main" r:embed="rId2"/>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499" y="1020445"/>
            <a:ext cx="3171825" cy="1325563"/>
          </a:xfrm>
        </p:spPr>
        <p:txBody>
          <a:bodyPr anchor="b">
            <a:normAutofit/>
          </a:bodyPr>
          <a:lstStyle>
            <a:lvl1pPr>
              <a:defRPr sz="2800" spc="150"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499" y="2924175"/>
            <a:ext cx="3171825" cy="2519363"/>
          </a:xfrm>
        </p:spPr>
        <p:txBody>
          <a:bodyPr>
            <a:normAutofit/>
          </a:bodyPr>
          <a:lstStyle>
            <a:lvl1pPr marL="0" indent="0">
              <a:lnSpc>
                <a:spcPct val="120000"/>
              </a:lnSpc>
              <a:spcBef>
                <a:spcPts val="1000"/>
              </a:spcBef>
              <a:buNone/>
              <a:defRPr sz="1400" baseline="0">
                <a:solidFill>
                  <a:schemeClr val="bg1"/>
                </a:solidFill>
              </a:defRPr>
            </a:lvl1pPr>
            <a:lvl2pPr marL="457200" indent="0">
              <a:lnSpc>
                <a:spcPct val="120000"/>
              </a:lnSpc>
              <a:spcBef>
                <a:spcPts val="1000"/>
              </a:spcBef>
              <a:buNone/>
              <a:defRPr sz="1400" baseline="0">
                <a:solidFill>
                  <a:schemeClr val="bg1"/>
                </a:solidFill>
              </a:defRPr>
            </a:lvl2pPr>
            <a:lvl3pPr marL="914400" indent="0">
              <a:lnSpc>
                <a:spcPct val="120000"/>
              </a:lnSpc>
              <a:spcBef>
                <a:spcPts val="1000"/>
              </a:spcBef>
              <a:buNone/>
              <a:defRPr sz="1400" baseline="0">
                <a:solidFill>
                  <a:schemeClr val="bg1"/>
                </a:solidFill>
              </a:defRPr>
            </a:lvl3pPr>
            <a:lvl4pPr marL="1371600" indent="0">
              <a:lnSpc>
                <a:spcPct val="120000"/>
              </a:lnSpc>
              <a:spcBef>
                <a:spcPts val="1000"/>
              </a:spcBef>
              <a:buNone/>
              <a:defRPr sz="1400" baseline="0">
                <a:solidFill>
                  <a:schemeClr val="bg1"/>
                </a:solidFill>
              </a:defRPr>
            </a:lvl4pPr>
            <a:lvl5pPr marL="1828800" indent="0">
              <a:lnSpc>
                <a:spcPct val="120000"/>
              </a:lnSpc>
              <a:spcBef>
                <a:spcPts val="1000"/>
              </a:spcBef>
              <a:buNone/>
              <a:defRPr sz="140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a:lstStyle>
            <a:lvl1pPr>
              <a:defRPr sz="900"/>
            </a:lvl1pPr>
          </a:lstStyle>
          <a:p>
            <a:r>
              <a:rPr lang="en-US" dirty="0"/>
              <a:t>20XX</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a:lstStyle>
            <a:lvl1pPr>
              <a:defRPr sz="900"/>
            </a:lvl1pPr>
          </a:lstStyle>
          <a:p>
            <a:r>
              <a:rPr lang="en-US" dirty="0"/>
              <a:t>Pitch Deck</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2631270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a:normAutofit/>
          </a:bodyPr>
          <a:lstStyle>
            <a:lvl1pPr>
              <a:defRPr lang="en-US" sz="2800" kern="1200" cap="all" spc="150" baseline="0" dirty="0">
                <a:solidFill>
                  <a:schemeClr val="tx1"/>
                </a:solidFill>
                <a:latin typeface="+mj-lt"/>
                <a:ea typeface="+mj-ea"/>
                <a:cs typeface="+mj-cs"/>
              </a:defRPr>
            </a:lvl1pPr>
          </a:lstStyle>
          <a:p>
            <a:r>
              <a:rPr lang="en-US"/>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hasCustomPrompt="1"/>
          </p:nvPr>
        </p:nvSpPr>
        <p:spPr>
          <a:xfrm>
            <a:off x="148318" y="1481138"/>
            <a:ext cx="2141764" cy="514350"/>
          </a:xfrm>
        </p:spPr>
        <p:txBody>
          <a:bodyPr anchor="ctr">
            <a:noAutofit/>
          </a:bodyPr>
          <a:lstStyle>
            <a:lvl1pPr marL="0" indent="0" algn="r">
              <a:buNone/>
              <a:defRPr sz="1600" cap="all" spc="150" baseline="0"/>
            </a:lvl1pPr>
          </a:lstStyle>
          <a:p>
            <a:pPr lvl="0"/>
            <a:r>
              <a:rPr lang="en-US" dirty="0"/>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hasCustomPrompt="1"/>
          </p:nvPr>
        </p:nvSpPr>
        <p:spPr>
          <a:xfrm>
            <a:off x="714375" y="2557463"/>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hasCustomPrompt="1"/>
          </p:nvPr>
        </p:nvSpPr>
        <p:spPr>
          <a:xfrm>
            <a:off x="1320800" y="3633788"/>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hasCustomPrompt="1"/>
          </p:nvPr>
        </p:nvSpPr>
        <p:spPr>
          <a:xfrm>
            <a:off x="1905000" y="4710114"/>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5" y="1594478"/>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8" y="2673328"/>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7" y="3755394"/>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79" y="4824430"/>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p:nvCxnSpPr>
        <p:spPr>
          <a:xfrm>
            <a:off x="4353515" y="502393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p:nvCxnSpPr>
        <p:spPr>
          <a:xfrm>
            <a:off x="3759917" y="3948451"/>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p:nvCxnSpPr>
        <p:spPr>
          <a:xfrm>
            <a:off x="3173453" y="2872686"/>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p:nvCxnSpPr>
        <p:spPr>
          <a:xfrm>
            <a:off x="2586263" y="179608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175279" y="6356350"/>
            <a:ext cx="1808712" cy="365125"/>
          </a:xfrm>
        </p:spPr>
        <p:txBody>
          <a:bodyPr/>
          <a:lstStyle>
            <a:lvl1pPr>
              <a:defRPr sz="900"/>
            </a:lvl1pPr>
          </a:lstStyle>
          <a:p>
            <a:pPr algn="l"/>
            <a:r>
              <a:rPr lang="en-US" dirty="0"/>
              <a:t>Pitch Deck</a:t>
            </a:r>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3052812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2 Column">
    <p:bg>
      <p:bgPr>
        <a:solidFill>
          <a:schemeClr val="tx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bg1"/>
                </a:solidFill>
                <a:latin typeface="+mj-lt"/>
                <a:ea typeface="+mj-ea"/>
                <a:cs typeface="+mj-cs"/>
              </a:defRPr>
            </a:lvl1pPr>
          </a:lstStyle>
          <a:p>
            <a:r>
              <a:rPr lang="en-US"/>
              <a:t>CLICK TO EDIT MASTER TITLE STYLE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1485900" y="2563123"/>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lvl="0"/>
            <a:r>
              <a:rPr lang="en-US"/>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485664" y="3070348"/>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1" name="Text Placeholder 15">
            <a:extLst>
              <a:ext uri="{FF2B5EF4-FFF2-40B4-BE49-F238E27FC236}">
                <a16:creationId xmlns:a16="http://schemas.microsoft.com/office/drawing/2014/main" id="{87DD41A9-B6B3-48D9-A3A6-831B39C9158C}"/>
              </a:ext>
            </a:extLst>
          </p:cNvPr>
          <p:cNvSpPr>
            <a:spLocks noGrp="1"/>
          </p:cNvSpPr>
          <p:nvPr>
            <p:ph type="body" sz="quarter" idx="16" hasCustomPrompt="1"/>
          </p:nvPr>
        </p:nvSpPr>
        <p:spPr>
          <a:xfrm>
            <a:off x="6673004" y="2563123"/>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32" name="Text Placeholder 18">
            <a:extLst>
              <a:ext uri="{FF2B5EF4-FFF2-40B4-BE49-F238E27FC236}">
                <a16:creationId xmlns:a16="http://schemas.microsoft.com/office/drawing/2014/main" id="{FB791E68-EDF5-4CC2-8774-A27AEF1D25E6}"/>
              </a:ext>
            </a:extLst>
          </p:cNvPr>
          <p:cNvSpPr>
            <a:spLocks noGrp="1"/>
          </p:cNvSpPr>
          <p:nvPr>
            <p:ph type="body" sz="quarter" idx="17" hasCustomPrompt="1"/>
          </p:nvPr>
        </p:nvSpPr>
        <p:spPr>
          <a:xfrm>
            <a:off x="6673143" y="3070348"/>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3" name="Text Placeholder 15">
            <a:extLst>
              <a:ext uri="{FF2B5EF4-FFF2-40B4-BE49-F238E27FC236}">
                <a16:creationId xmlns:a16="http://schemas.microsoft.com/office/drawing/2014/main" id="{AA224F82-7E0C-4EBF-97D3-132481DBCDA9}"/>
              </a:ext>
            </a:extLst>
          </p:cNvPr>
          <p:cNvSpPr>
            <a:spLocks noGrp="1"/>
          </p:cNvSpPr>
          <p:nvPr>
            <p:ph type="body" sz="quarter" idx="18" hasCustomPrompt="1"/>
          </p:nvPr>
        </p:nvSpPr>
        <p:spPr>
          <a:xfrm>
            <a:off x="1485899" y="4319431"/>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34" name="Text Placeholder 18">
            <a:extLst>
              <a:ext uri="{FF2B5EF4-FFF2-40B4-BE49-F238E27FC236}">
                <a16:creationId xmlns:a16="http://schemas.microsoft.com/office/drawing/2014/main" id="{699D24C6-4AFB-4222-8E0C-4D11CD9C0FF7}"/>
              </a:ext>
            </a:extLst>
          </p:cNvPr>
          <p:cNvSpPr>
            <a:spLocks noGrp="1"/>
          </p:cNvSpPr>
          <p:nvPr>
            <p:ph type="body" sz="quarter" idx="19" hasCustomPrompt="1"/>
          </p:nvPr>
        </p:nvSpPr>
        <p:spPr>
          <a:xfrm>
            <a:off x="1486412" y="4826656"/>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12" name="Text Placeholder 15">
            <a:extLst>
              <a:ext uri="{FF2B5EF4-FFF2-40B4-BE49-F238E27FC236}">
                <a16:creationId xmlns:a16="http://schemas.microsoft.com/office/drawing/2014/main" id="{3B05E19C-DF33-4515-AC52-F95850810EC1}"/>
              </a:ext>
            </a:extLst>
          </p:cNvPr>
          <p:cNvSpPr>
            <a:spLocks noGrp="1"/>
          </p:cNvSpPr>
          <p:nvPr>
            <p:ph type="body" sz="quarter" idx="23" hasCustomPrompt="1"/>
          </p:nvPr>
        </p:nvSpPr>
        <p:spPr>
          <a:xfrm>
            <a:off x="6672630" y="4319431"/>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13" name="Text Placeholder 18">
            <a:extLst>
              <a:ext uri="{FF2B5EF4-FFF2-40B4-BE49-F238E27FC236}">
                <a16:creationId xmlns:a16="http://schemas.microsoft.com/office/drawing/2014/main" id="{C0EBC62D-442C-45D3-B66B-C6578FBB3370}"/>
              </a:ext>
            </a:extLst>
          </p:cNvPr>
          <p:cNvSpPr>
            <a:spLocks noGrp="1"/>
          </p:cNvSpPr>
          <p:nvPr>
            <p:ph type="body" sz="quarter" idx="24" hasCustomPrompt="1"/>
          </p:nvPr>
        </p:nvSpPr>
        <p:spPr>
          <a:xfrm>
            <a:off x="6673143" y="4826656"/>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p:txBody>
          <a:bodyPr/>
          <a:lstStyle/>
          <a:p>
            <a:r>
              <a:rPr lang="en-US" dirty="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p:txBody>
          <a:bodyPr/>
          <a:lstStyle/>
          <a:p>
            <a:r>
              <a:rPr lang="en-US" dirty="0"/>
              <a:t>Pitch Deck</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a:lstStyle/>
          <a:p>
            <a:fld id="{B5CEABB6-07DC-46E8-9B57-56EC44A396E5}" type="slidenum">
              <a:rPr lang="en-US" smtClean="0"/>
              <a:t>‹#›</a:t>
            </a:fld>
            <a:endParaRPr lang="en-US" dirty="0"/>
          </a:p>
        </p:txBody>
      </p:sp>
      <p:cxnSp>
        <p:nvCxnSpPr>
          <p:cNvPr id="2" name="Straight Connector 1">
            <a:extLst>
              <a:ext uri="{FF2B5EF4-FFF2-40B4-BE49-F238E27FC236}">
                <a16:creationId xmlns:a16="http://schemas.microsoft.com/office/drawing/2014/main" id="{9298DCF7-7DC1-4618-8133-F63847B0AFE2}"/>
              </a:ext>
              <a:ext uri="{C183D7F6-B498-43B3-948B-1728B52AA6E4}">
                <adec:decorative xmlns:adec="http://schemas.microsoft.com/office/drawing/2017/decorative" val="1"/>
              </a:ext>
            </a:extLst>
          </p:cNvPr>
          <p:cNvCxnSpPr>
            <a:cxnSpLocks/>
          </p:cNvCxnSpPr>
          <p:nvPr userDrawn="1"/>
        </p:nvCxnSpPr>
        <p:spPr>
          <a:xfrm>
            <a:off x="8688388" y="0"/>
            <a:ext cx="3503612" cy="235295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53A6567-233D-4A3B-B52B-DE7E5E35A175}"/>
              </a:ext>
              <a:ext uri="{C183D7F6-B498-43B3-948B-1728B52AA6E4}">
                <adec:decorative xmlns:adec="http://schemas.microsoft.com/office/drawing/2017/decorative" val="1"/>
              </a:ext>
            </a:extLst>
          </p:cNvPr>
          <p:cNvCxnSpPr>
            <a:cxnSpLocks/>
          </p:cNvCxnSpPr>
          <p:nvPr userDrawn="1"/>
        </p:nvCxnSpPr>
        <p:spPr>
          <a:xfrm>
            <a:off x="9720943" y="0"/>
            <a:ext cx="2471057" cy="269903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1487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3 Column">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1508760" y="4156405"/>
            <a:ext cx="3139440" cy="1325563"/>
          </a:xfrm>
        </p:spPr>
        <p:txBody>
          <a:bodyPr anchor="b">
            <a:normAutofit/>
          </a:bodyPr>
          <a:lstStyle>
            <a:lvl1pPr algn="l">
              <a:defRPr lang="en-US" sz="2800" kern="1200" spc="150" baseline="0" dirty="0">
                <a:solidFill>
                  <a:schemeClr val="tx1"/>
                </a:solidFill>
                <a:latin typeface="+mj-lt"/>
                <a:ea typeface="+mj-ea"/>
                <a:cs typeface="+mj-cs"/>
              </a:defRPr>
            </a:lvl1pPr>
          </a:lstStyle>
          <a:p>
            <a:r>
              <a:rPr lang="en-US"/>
              <a:t>CLICK TO EDIT MASTER TITLE STYLE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5922254" y="1530635"/>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5921828" y="186006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6" name="Text Placeholder 15">
            <a:extLst>
              <a:ext uri="{FF2B5EF4-FFF2-40B4-BE49-F238E27FC236}">
                <a16:creationId xmlns:a16="http://schemas.microsoft.com/office/drawing/2014/main" id="{07D6A00C-D56B-4E8B-B992-7DA51D3C7261}"/>
              </a:ext>
            </a:extLst>
          </p:cNvPr>
          <p:cNvSpPr>
            <a:spLocks noGrp="1"/>
          </p:cNvSpPr>
          <p:nvPr>
            <p:ph type="body" sz="quarter" idx="23" hasCustomPrompt="1"/>
          </p:nvPr>
        </p:nvSpPr>
        <p:spPr>
          <a:xfrm>
            <a:off x="5922254" y="2630431"/>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18" name="Text Placeholder 18">
            <a:extLst>
              <a:ext uri="{FF2B5EF4-FFF2-40B4-BE49-F238E27FC236}">
                <a16:creationId xmlns:a16="http://schemas.microsoft.com/office/drawing/2014/main" id="{DA90DA32-7E6A-4713-BDC9-73910E2A0E68}"/>
              </a:ext>
            </a:extLst>
          </p:cNvPr>
          <p:cNvSpPr>
            <a:spLocks noGrp="1"/>
          </p:cNvSpPr>
          <p:nvPr>
            <p:ph type="body" sz="quarter" idx="24" hasCustomPrompt="1"/>
          </p:nvPr>
        </p:nvSpPr>
        <p:spPr>
          <a:xfrm>
            <a:off x="5921828" y="295985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9" name="Text Placeholder 15">
            <a:extLst>
              <a:ext uri="{FF2B5EF4-FFF2-40B4-BE49-F238E27FC236}">
                <a16:creationId xmlns:a16="http://schemas.microsoft.com/office/drawing/2014/main" id="{D7E57261-C874-4DFD-AF7D-F9EC50B3BFD0}"/>
              </a:ext>
            </a:extLst>
          </p:cNvPr>
          <p:cNvSpPr>
            <a:spLocks noGrp="1"/>
          </p:cNvSpPr>
          <p:nvPr>
            <p:ph type="body" sz="quarter" idx="25" hasCustomPrompt="1"/>
          </p:nvPr>
        </p:nvSpPr>
        <p:spPr>
          <a:xfrm>
            <a:off x="5922254" y="3730227"/>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20" name="Text Placeholder 18">
            <a:extLst>
              <a:ext uri="{FF2B5EF4-FFF2-40B4-BE49-F238E27FC236}">
                <a16:creationId xmlns:a16="http://schemas.microsoft.com/office/drawing/2014/main" id="{843F77CE-098F-4777-8C30-5CEE7954D140}"/>
              </a:ext>
            </a:extLst>
          </p:cNvPr>
          <p:cNvSpPr>
            <a:spLocks noGrp="1"/>
          </p:cNvSpPr>
          <p:nvPr>
            <p:ph type="body" sz="quarter" idx="26" hasCustomPrompt="1"/>
          </p:nvPr>
        </p:nvSpPr>
        <p:spPr>
          <a:xfrm>
            <a:off x="5921828" y="405965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3" name="Text Placeholder 15">
            <a:extLst>
              <a:ext uri="{FF2B5EF4-FFF2-40B4-BE49-F238E27FC236}">
                <a16:creationId xmlns:a16="http://schemas.microsoft.com/office/drawing/2014/main" id="{4CAE269A-B6AB-42A6-9575-6057FA25A29E}"/>
              </a:ext>
            </a:extLst>
          </p:cNvPr>
          <p:cNvSpPr>
            <a:spLocks noGrp="1"/>
          </p:cNvSpPr>
          <p:nvPr>
            <p:ph type="body" sz="quarter" idx="27" hasCustomPrompt="1"/>
          </p:nvPr>
        </p:nvSpPr>
        <p:spPr>
          <a:xfrm>
            <a:off x="5920106" y="4830024"/>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24" name="Text Placeholder 18">
            <a:extLst>
              <a:ext uri="{FF2B5EF4-FFF2-40B4-BE49-F238E27FC236}">
                <a16:creationId xmlns:a16="http://schemas.microsoft.com/office/drawing/2014/main" id="{46866A49-A3A8-4869-961C-EB41F6BC7843}"/>
              </a:ext>
            </a:extLst>
          </p:cNvPr>
          <p:cNvSpPr>
            <a:spLocks noGrp="1"/>
          </p:cNvSpPr>
          <p:nvPr>
            <p:ph type="body" sz="quarter" idx="28" hasCustomPrompt="1"/>
          </p:nvPr>
        </p:nvSpPr>
        <p:spPr>
          <a:xfrm>
            <a:off x="5919680" y="5159449"/>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a:xfrm>
            <a:off x="5919680" y="6356350"/>
            <a:ext cx="947516" cy="365125"/>
          </a:xfrm>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a:xfrm>
            <a:off x="7161955" y="6356350"/>
            <a:ext cx="3243942" cy="365125"/>
          </a:xfrm>
        </p:spPr>
        <p:txBody>
          <a:bodyPr/>
          <a:lstStyle>
            <a:lvl1pPr>
              <a:defRPr sz="900"/>
            </a:lvl1pPr>
          </a:lstStyle>
          <a:p>
            <a:r>
              <a:rPr lang="en-US" dirty="0"/>
              <a:t>Pitch Deck</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a:xfrm>
            <a:off x="10700656" y="6356350"/>
            <a:ext cx="653143" cy="365125"/>
          </a:xfrm>
        </p:spPr>
        <p:txBody>
          <a:bodyPr/>
          <a:lstStyle>
            <a:lvl1pPr>
              <a:defRPr sz="900"/>
            </a:lvl1pPr>
          </a:lstStyle>
          <a:p>
            <a:fld id="{B5CEABB6-07DC-46E8-9B57-56EC44A396E5}" type="slidenum">
              <a:rPr lang="en-US" smtClean="0"/>
              <a:pPr/>
              <a:t>‹#›</a:t>
            </a:fld>
            <a:endParaRPr lang="en-US" dirty="0"/>
          </a:p>
        </p:txBody>
      </p:sp>
      <p:pic>
        <p:nvPicPr>
          <p:cNvPr id="2" name="Graphic 1">
            <a:extLst>
              <a:ext uri="{FF2B5EF4-FFF2-40B4-BE49-F238E27FC236}">
                <a16:creationId xmlns:a16="http://schemas.microsoft.com/office/drawing/2014/main" id="{6D8D9106-8780-461D-9091-E074B0A3C95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9434" t="20278" b="22673"/>
          <a:stretch/>
        </p:blipFill>
        <p:spPr>
          <a:xfrm>
            <a:off x="-4696" y="-1"/>
            <a:ext cx="4896735" cy="4385949"/>
          </a:xfrm>
          <a:prstGeom prst="rect">
            <a:avLst/>
          </a:prstGeom>
        </p:spPr>
      </p:pic>
    </p:spTree>
    <p:extLst>
      <p:ext uri="{BB962C8B-B14F-4D97-AF65-F5344CB8AC3E}">
        <p14:creationId xmlns:p14="http://schemas.microsoft.com/office/powerpoint/2010/main" val="3061950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3 Column">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0" y="-8728"/>
            <a:ext cx="121920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dirty="0"/>
              <a:t>Exercise #1</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5922254" y="1530635"/>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5921828" y="186006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6" name="Text Placeholder 15">
            <a:extLst>
              <a:ext uri="{FF2B5EF4-FFF2-40B4-BE49-F238E27FC236}">
                <a16:creationId xmlns:a16="http://schemas.microsoft.com/office/drawing/2014/main" id="{07D6A00C-D56B-4E8B-B992-7DA51D3C7261}"/>
              </a:ext>
            </a:extLst>
          </p:cNvPr>
          <p:cNvSpPr>
            <a:spLocks noGrp="1"/>
          </p:cNvSpPr>
          <p:nvPr>
            <p:ph type="body" sz="quarter" idx="23" hasCustomPrompt="1"/>
          </p:nvPr>
        </p:nvSpPr>
        <p:spPr>
          <a:xfrm>
            <a:off x="5922254" y="2630431"/>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18" name="Text Placeholder 18">
            <a:extLst>
              <a:ext uri="{FF2B5EF4-FFF2-40B4-BE49-F238E27FC236}">
                <a16:creationId xmlns:a16="http://schemas.microsoft.com/office/drawing/2014/main" id="{DA90DA32-7E6A-4713-BDC9-73910E2A0E68}"/>
              </a:ext>
            </a:extLst>
          </p:cNvPr>
          <p:cNvSpPr>
            <a:spLocks noGrp="1"/>
          </p:cNvSpPr>
          <p:nvPr>
            <p:ph type="body" sz="quarter" idx="24" hasCustomPrompt="1"/>
          </p:nvPr>
        </p:nvSpPr>
        <p:spPr>
          <a:xfrm>
            <a:off x="5921828" y="295985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9" name="Text Placeholder 15">
            <a:extLst>
              <a:ext uri="{FF2B5EF4-FFF2-40B4-BE49-F238E27FC236}">
                <a16:creationId xmlns:a16="http://schemas.microsoft.com/office/drawing/2014/main" id="{D7E57261-C874-4DFD-AF7D-F9EC50B3BFD0}"/>
              </a:ext>
            </a:extLst>
          </p:cNvPr>
          <p:cNvSpPr>
            <a:spLocks noGrp="1"/>
          </p:cNvSpPr>
          <p:nvPr>
            <p:ph type="body" sz="quarter" idx="25" hasCustomPrompt="1"/>
          </p:nvPr>
        </p:nvSpPr>
        <p:spPr>
          <a:xfrm>
            <a:off x="5922254" y="3730227"/>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20" name="Text Placeholder 18">
            <a:extLst>
              <a:ext uri="{FF2B5EF4-FFF2-40B4-BE49-F238E27FC236}">
                <a16:creationId xmlns:a16="http://schemas.microsoft.com/office/drawing/2014/main" id="{843F77CE-098F-4777-8C30-5CEE7954D140}"/>
              </a:ext>
            </a:extLst>
          </p:cNvPr>
          <p:cNvSpPr>
            <a:spLocks noGrp="1"/>
          </p:cNvSpPr>
          <p:nvPr>
            <p:ph type="body" sz="quarter" idx="26" hasCustomPrompt="1"/>
          </p:nvPr>
        </p:nvSpPr>
        <p:spPr>
          <a:xfrm>
            <a:off x="5921828" y="405965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3" name="Text Placeholder 15">
            <a:extLst>
              <a:ext uri="{FF2B5EF4-FFF2-40B4-BE49-F238E27FC236}">
                <a16:creationId xmlns:a16="http://schemas.microsoft.com/office/drawing/2014/main" id="{4CAE269A-B6AB-42A6-9575-6057FA25A29E}"/>
              </a:ext>
            </a:extLst>
          </p:cNvPr>
          <p:cNvSpPr>
            <a:spLocks noGrp="1"/>
          </p:cNvSpPr>
          <p:nvPr>
            <p:ph type="body" sz="quarter" idx="27" hasCustomPrompt="1"/>
          </p:nvPr>
        </p:nvSpPr>
        <p:spPr>
          <a:xfrm>
            <a:off x="5920106" y="4830024"/>
            <a:ext cx="5433204" cy="365125"/>
          </a:xfrm>
        </p:spPr>
        <p:txBody>
          <a:bodyPr>
            <a:normAutofit/>
          </a:bodyPr>
          <a:lstStyle>
            <a:lvl1pPr marL="0" indent="0">
              <a:buNone/>
              <a:defRPr lang="en-US" sz="2000" kern="1200" spc="150" baseline="0" dirty="0">
                <a:solidFill>
                  <a:schemeClr val="tx1"/>
                </a:solidFill>
                <a:latin typeface="+mj-lt"/>
                <a:ea typeface="+mj-ea"/>
                <a:cs typeface="+mj-cs"/>
              </a:defRPr>
            </a:lvl1pPr>
          </a:lstStyle>
          <a:p>
            <a:pPr lvl="0"/>
            <a:r>
              <a:rPr lang="en-US"/>
              <a:t>CLICK TO ADD SUBTITLE</a:t>
            </a:r>
          </a:p>
        </p:txBody>
      </p:sp>
      <p:sp>
        <p:nvSpPr>
          <p:cNvPr id="24" name="Text Placeholder 18">
            <a:extLst>
              <a:ext uri="{FF2B5EF4-FFF2-40B4-BE49-F238E27FC236}">
                <a16:creationId xmlns:a16="http://schemas.microsoft.com/office/drawing/2014/main" id="{46866A49-A3A8-4869-961C-EB41F6BC7843}"/>
              </a:ext>
            </a:extLst>
          </p:cNvPr>
          <p:cNvSpPr>
            <a:spLocks noGrp="1"/>
          </p:cNvSpPr>
          <p:nvPr>
            <p:ph type="body" sz="quarter" idx="28" hasCustomPrompt="1"/>
          </p:nvPr>
        </p:nvSpPr>
        <p:spPr>
          <a:xfrm>
            <a:off x="5919680" y="5159449"/>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a:xfrm>
            <a:off x="5919680" y="6356350"/>
            <a:ext cx="947516" cy="365125"/>
          </a:xfrm>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a:xfrm>
            <a:off x="7161955" y="6356350"/>
            <a:ext cx="3243942" cy="365125"/>
          </a:xfrm>
        </p:spPr>
        <p:txBody>
          <a:bodyPr/>
          <a:lstStyle>
            <a:lvl1pPr>
              <a:defRPr sz="900"/>
            </a:lvl1pPr>
          </a:lstStyle>
          <a:p>
            <a:r>
              <a:rPr lang="en-US" dirty="0"/>
              <a:t>Pitch Deck</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a:xfrm>
            <a:off x="10700656" y="6356350"/>
            <a:ext cx="653143" cy="365125"/>
          </a:xfrm>
        </p:spPr>
        <p:txBody>
          <a:bodyPr/>
          <a:lstStyle>
            <a:lvl1pPr>
              <a:defRPr sz="900"/>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756880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Introducti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14" name="Straight Connector 13">
            <a:extLst>
              <a:ext uri="{FF2B5EF4-FFF2-40B4-BE49-F238E27FC236}">
                <a16:creationId xmlns:a16="http://schemas.microsoft.com/office/drawing/2014/main" id="{49FBD260-5143-4B12-B9F8-33E48D548909}"/>
              </a:ext>
            </a:extLst>
          </p:cNvPr>
          <p:cNvCxnSpPr/>
          <p:nvPr/>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Date Placeholder 6">
            <a:extLst>
              <a:ext uri="{FF2B5EF4-FFF2-40B4-BE49-F238E27FC236}">
                <a16:creationId xmlns:a16="http://schemas.microsoft.com/office/drawing/2014/main" id="{70146B66-4F07-44BE-8AAB-48EA5170DA81}"/>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10" name="Footer Placeholder 7">
            <a:extLst>
              <a:ext uri="{FF2B5EF4-FFF2-40B4-BE49-F238E27FC236}">
                <a16:creationId xmlns:a16="http://schemas.microsoft.com/office/drawing/2014/main" id="{3A927BE5-2F4C-4EBD-9093-C4ED6E3025B1}"/>
              </a:ext>
            </a:extLst>
          </p:cNvPr>
          <p:cNvSpPr>
            <a:spLocks noGrp="1"/>
          </p:cNvSpPr>
          <p:nvPr>
            <p:ph type="ftr" sz="quarter" idx="11"/>
          </p:nvPr>
        </p:nvSpPr>
        <p:spPr>
          <a:xfrm>
            <a:off x="5224463" y="6356350"/>
            <a:ext cx="1743075" cy="365125"/>
          </a:xfrm>
        </p:spPr>
        <p:txBody>
          <a:bodyPr/>
          <a:lstStyle>
            <a:lvl1pPr>
              <a:defRPr sz="900"/>
            </a:lvl1pPr>
          </a:lstStyle>
          <a:p>
            <a:r>
              <a:rPr lang="en-US" dirty="0"/>
              <a:t>Pitch Deck</a:t>
            </a:r>
          </a:p>
        </p:txBody>
      </p:sp>
      <p:sp>
        <p:nvSpPr>
          <p:cNvPr id="11" name="Slide Number Placeholder 8">
            <a:extLst>
              <a:ext uri="{FF2B5EF4-FFF2-40B4-BE49-F238E27FC236}">
                <a16:creationId xmlns:a16="http://schemas.microsoft.com/office/drawing/2014/main" id="{C4C1336B-CF5E-42FF-80E8-7D33A2D64E17}"/>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29327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571235"/>
            <a:ext cx="4179570" cy="1715531"/>
          </a:xfrm>
        </p:spPr>
        <p:txBody>
          <a:bodyPr anchor="ctr">
            <a:noAutofit/>
          </a:bodyPr>
          <a:lstStyle>
            <a:lvl1pPr algn="l">
              <a:defRPr sz="3600" spc="150" baseline="0">
                <a:solidFill>
                  <a:schemeClr val="bg1"/>
                </a:solidFill>
              </a:defRPr>
            </a:lvl1pPr>
          </a:lstStyle>
          <a:p>
            <a:r>
              <a:rPr lang="en-US"/>
              <a:t>CLICK TO EDIT MASTER 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3228668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5581650"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5920169" y="1152771"/>
            <a:ext cx="5431971" cy="846301"/>
          </a:xfrm>
        </p:spPr>
        <p:txBody>
          <a:bodyPr anchor="t">
            <a:normAutofit/>
          </a:bodyPr>
          <a:lstStyle>
            <a:lvl1pPr>
              <a:defRPr lang="en-US" sz="2800" kern="1200" cap="all" spc="150" baseline="0" dirty="0">
                <a:solidFill>
                  <a:schemeClr val="tx1"/>
                </a:solidFill>
                <a:latin typeface="+mj-lt"/>
                <a:ea typeface="+mj-ea"/>
                <a:cs typeface="+mj-cs"/>
              </a:defRPr>
            </a:lvl1pPr>
          </a:lstStyle>
          <a:p>
            <a:r>
              <a:rPr lang="en-US"/>
              <a:t>CLICK TO EDIT MASTER TITLE STYLE</a:t>
            </a:r>
          </a:p>
        </p:txBody>
      </p:sp>
      <p:cxnSp>
        <p:nvCxnSpPr>
          <p:cNvPr id="9" name="Straight Connector 8">
            <a:extLst>
              <a:ext uri="{FF2B5EF4-FFF2-40B4-BE49-F238E27FC236}">
                <a16:creationId xmlns:a16="http://schemas.microsoft.com/office/drawing/2014/main" id="{BDAC7E4E-FE06-4E90-8107-6B543E5515ED}"/>
              </a:ext>
            </a:extLst>
          </p:cNvPr>
          <p:cNvCxnSpPr/>
          <p:nvPr/>
        </p:nvCxnSpPr>
        <p:spPr>
          <a:xfrm flipV="1">
            <a:off x="2209800" y="0"/>
            <a:ext cx="24384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3864668D-D640-4ABF-BB9A-D60176660F07}"/>
              </a:ext>
            </a:extLst>
          </p:cNvPr>
          <p:cNvSpPr>
            <a:spLocks noGrp="1"/>
          </p:cNvSpPr>
          <p:nvPr>
            <p:ph type="body" sz="quarter" idx="13" hasCustomPrompt="1"/>
          </p:nvPr>
        </p:nvSpPr>
        <p:spPr>
          <a:xfrm>
            <a:off x="5922254" y="2469515"/>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12" name="Text Placeholder 18">
            <a:extLst>
              <a:ext uri="{FF2B5EF4-FFF2-40B4-BE49-F238E27FC236}">
                <a16:creationId xmlns:a16="http://schemas.microsoft.com/office/drawing/2014/main" id="{2E289D5A-B06B-43D4-A3CA-3B06C4D49FDD}"/>
              </a:ext>
            </a:extLst>
          </p:cNvPr>
          <p:cNvSpPr>
            <a:spLocks noGrp="1"/>
          </p:cNvSpPr>
          <p:nvPr>
            <p:ph type="body" sz="quarter" idx="15" hasCustomPrompt="1"/>
          </p:nvPr>
        </p:nvSpPr>
        <p:spPr>
          <a:xfrm>
            <a:off x="5921828" y="279894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3" name="Text Placeholder 15">
            <a:extLst>
              <a:ext uri="{FF2B5EF4-FFF2-40B4-BE49-F238E27FC236}">
                <a16:creationId xmlns:a16="http://schemas.microsoft.com/office/drawing/2014/main" id="{1DCC2995-DE17-436D-82AE-6E107865CB79}"/>
              </a:ext>
            </a:extLst>
          </p:cNvPr>
          <p:cNvSpPr>
            <a:spLocks noGrp="1"/>
          </p:cNvSpPr>
          <p:nvPr>
            <p:ph type="body" sz="quarter" idx="23" hasCustomPrompt="1"/>
          </p:nvPr>
        </p:nvSpPr>
        <p:spPr>
          <a:xfrm>
            <a:off x="5922254" y="3569311"/>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14" name="Text Placeholder 18">
            <a:extLst>
              <a:ext uri="{FF2B5EF4-FFF2-40B4-BE49-F238E27FC236}">
                <a16:creationId xmlns:a16="http://schemas.microsoft.com/office/drawing/2014/main" id="{C7E70A65-1FB1-4F42-854B-8213ED73F792}"/>
              </a:ext>
            </a:extLst>
          </p:cNvPr>
          <p:cNvSpPr>
            <a:spLocks noGrp="1"/>
          </p:cNvSpPr>
          <p:nvPr>
            <p:ph type="body" sz="quarter" idx="24" hasCustomPrompt="1"/>
          </p:nvPr>
        </p:nvSpPr>
        <p:spPr>
          <a:xfrm>
            <a:off x="5921828" y="389873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5" name="Text Placeholder 15">
            <a:extLst>
              <a:ext uri="{FF2B5EF4-FFF2-40B4-BE49-F238E27FC236}">
                <a16:creationId xmlns:a16="http://schemas.microsoft.com/office/drawing/2014/main" id="{45657994-DC61-4DEB-BB2B-65DFCA997AF1}"/>
              </a:ext>
            </a:extLst>
          </p:cNvPr>
          <p:cNvSpPr>
            <a:spLocks noGrp="1"/>
          </p:cNvSpPr>
          <p:nvPr>
            <p:ph type="body" sz="quarter" idx="25" hasCustomPrompt="1"/>
          </p:nvPr>
        </p:nvSpPr>
        <p:spPr>
          <a:xfrm>
            <a:off x="5922254" y="4669107"/>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16" name="Text Placeholder 18">
            <a:extLst>
              <a:ext uri="{FF2B5EF4-FFF2-40B4-BE49-F238E27FC236}">
                <a16:creationId xmlns:a16="http://schemas.microsoft.com/office/drawing/2014/main" id="{18397EE2-60CD-47FD-AF8F-83A5324D9D18}"/>
              </a:ext>
            </a:extLst>
          </p:cNvPr>
          <p:cNvSpPr>
            <a:spLocks noGrp="1"/>
          </p:cNvSpPr>
          <p:nvPr>
            <p:ph type="body" sz="quarter" idx="26" hasCustomPrompt="1"/>
          </p:nvPr>
        </p:nvSpPr>
        <p:spPr>
          <a:xfrm>
            <a:off x="5921828" y="499853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7" name="Date Placeholder 2">
            <a:extLst>
              <a:ext uri="{FF2B5EF4-FFF2-40B4-BE49-F238E27FC236}">
                <a16:creationId xmlns:a16="http://schemas.microsoft.com/office/drawing/2014/main" id="{1E25EFF1-65C7-4F93-8740-46885C6BEA57}"/>
              </a:ext>
            </a:extLst>
          </p:cNvPr>
          <p:cNvSpPr>
            <a:spLocks noGrp="1"/>
          </p:cNvSpPr>
          <p:nvPr>
            <p:ph type="dt" sz="half" idx="20"/>
          </p:nvPr>
        </p:nvSpPr>
        <p:spPr>
          <a:xfrm>
            <a:off x="5919680" y="6356350"/>
            <a:ext cx="947516" cy="365125"/>
          </a:xfrm>
        </p:spPr>
        <p:txBody>
          <a:bodyPr/>
          <a:lstStyle>
            <a:lvl1pPr>
              <a:defRPr sz="900"/>
            </a:lvl1pPr>
          </a:lstStyle>
          <a:p>
            <a:r>
              <a:rPr lang="en-US" dirty="0"/>
              <a:t>20XX</a:t>
            </a:r>
          </a:p>
        </p:txBody>
      </p:sp>
      <p:sp>
        <p:nvSpPr>
          <p:cNvPr id="18" name="Footer Placeholder 3">
            <a:extLst>
              <a:ext uri="{FF2B5EF4-FFF2-40B4-BE49-F238E27FC236}">
                <a16:creationId xmlns:a16="http://schemas.microsoft.com/office/drawing/2014/main" id="{C16D80BF-B599-4FC0-ABD5-98777872FE5F}"/>
              </a:ext>
            </a:extLst>
          </p:cNvPr>
          <p:cNvSpPr>
            <a:spLocks noGrp="1"/>
          </p:cNvSpPr>
          <p:nvPr>
            <p:ph type="ftr" sz="quarter" idx="21"/>
          </p:nvPr>
        </p:nvSpPr>
        <p:spPr>
          <a:xfrm>
            <a:off x="7161955" y="6356350"/>
            <a:ext cx="3243942" cy="365125"/>
          </a:xfrm>
        </p:spPr>
        <p:txBody>
          <a:bodyPr/>
          <a:lstStyle>
            <a:lvl1pPr>
              <a:defRPr sz="900"/>
            </a:lvl1pPr>
          </a:lstStyle>
          <a:p>
            <a:r>
              <a:rPr lang="en-US" dirty="0"/>
              <a:t>Pitch Deck</a:t>
            </a:r>
          </a:p>
        </p:txBody>
      </p:sp>
      <p:sp>
        <p:nvSpPr>
          <p:cNvPr id="19" name="Slide Number Placeholder 4">
            <a:extLst>
              <a:ext uri="{FF2B5EF4-FFF2-40B4-BE49-F238E27FC236}">
                <a16:creationId xmlns:a16="http://schemas.microsoft.com/office/drawing/2014/main" id="{F64421B1-FF90-4939-90BD-8206DE5036D0}"/>
              </a:ext>
            </a:extLst>
          </p:cNvPr>
          <p:cNvSpPr>
            <a:spLocks noGrp="1"/>
          </p:cNvSpPr>
          <p:nvPr>
            <p:ph type="sldNum" sz="quarter" idx="22"/>
          </p:nvPr>
        </p:nvSpPr>
        <p:spPr>
          <a:xfrm>
            <a:off x="10700656" y="6356350"/>
            <a:ext cx="653143" cy="365125"/>
          </a:xfrm>
        </p:spPr>
        <p:txBody>
          <a:bodyPr/>
          <a:lstStyle>
            <a:lvl1pPr>
              <a:defRPr sz="900"/>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64798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cap="all"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420318953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cap="all" spc="150" baseline="0" dirty="0">
                <a:solidFill>
                  <a:schemeClr val="bg1"/>
                </a:solidFill>
                <a:latin typeface="+mj-lt"/>
                <a:ea typeface="+mj-ea"/>
                <a:cs typeface="+mj-cs"/>
              </a:defRPr>
            </a:lvl1pPr>
          </a:lstStyle>
          <a:p>
            <a:r>
              <a:rPr lang="en-US"/>
              <a:t>CLICK TO EDIT MASTER TITLE STYLE</a:t>
            </a:r>
          </a:p>
        </p:txBody>
      </p:sp>
      <p:pic>
        <p:nvPicPr>
          <p:cNvPr id="11" name="Graphic 10">
            <a:extLst>
              <a:ext uri="{FF2B5EF4-FFF2-40B4-BE49-F238E27FC236}">
                <a16:creationId xmlns:a16="http://schemas.microsoft.com/office/drawing/2014/main" id="{B38B0D13-BD5F-460B-B337-F4A9342026D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65141" y="2358007"/>
            <a:ext cx="2438400" cy="2019300"/>
          </a:xfrm>
          <a:prstGeom prst="rect">
            <a:avLst/>
          </a:prstGeom>
        </p:spPr>
      </p:pic>
      <p:pic>
        <p:nvPicPr>
          <p:cNvPr id="13" name="Graphic 12">
            <a:extLst>
              <a:ext uri="{FF2B5EF4-FFF2-40B4-BE49-F238E27FC236}">
                <a16:creationId xmlns:a16="http://schemas.microsoft.com/office/drawing/2014/main" id="{BE72876B-D3DA-4462-9E24-3354D8D02A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000625" y="2531837"/>
            <a:ext cx="2190750" cy="1943100"/>
          </a:xfrm>
          <a:prstGeom prst="rect">
            <a:avLst/>
          </a:prstGeom>
        </p:spPr>
      </p:pic>
      <p:pic>
        <p:nvPicPr>
          <p:cNvPr id="15" name="Graphic 14">
            <a:extLst>
              <a:ext uri="{FF2B5EF4-FFF2-40B4-BE49-F238E27FC236}">
                <a16:creationId xmlns:a16="http://schemas.microsoft.com/office/drawing/2014/main" id="{14A539B6-6E3F-41BA-ACE2-76E8BB651636}"/>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45608" y="2421056"/>
            <a:ext cx="2324100" cy="2057400"/>
          </a:xfrm>
          <a:prstGeom prst="rect">
            <a:avLst/>
          </a:prstGeom>
        </p:spPr>
      </p:pic>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063855"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3" name="Text Placeholder 2">
            <a:extLst>
              <a:ext uri="{FF2B5EF4-FFF2-40B4-BE49-F238E27FC236}">
                <a16:creationId xmlns:a16="http://schemas.microsoft.com/office/drawing/2014/main" id="{A066E2EA-C6EA-4A02-818E-33BD582D92E7}"/>
              </a:ext>
            </a:extLst>
          </p:cNvPr>
          <p:cNvSpPr>
            <a:spLocks noGrp="1"/>
          </p:cNvSpPr>
          <p:nvPr>
            <p:ph type="body" idx="15" hasCustomPrompt="1"/>
          </p:nvPr>
        </p:nvSpPr>
        <p:spPr>
          <a:xfrm>
            <a:off x="5475514"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4" name="Text Placeholder 2">
            <a:extLst>
              <a:ext uri="{FF2B5EF4-FFF2-40B4-BE49-F238E27FC236}">
                <a16:creationId xmlns:a16="http://schemas.microsoft.com/office/drawing/2014/main" id="{97B9C3B0-3522-407C-B662-631E19ECC95F}"/>
              </a:ext>
            </a:extLst>
          </p:cNvPr>
          <p:cNvSpPr>
            <a:spLocks noGrp="1"/>
          </p:cNvSpPr>
          <p:nvPr>
            <p:ph type="body" idx="16" hasCustomPrompt="1"/>
          </p:nvPr>
        </p:nvSpPr>
        <p:spPr>
          <a:xfrm>
            <a:off x="8887174"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129698" y="4824188"/>
            <a:ext cx="3124093" cy="462927"/>
          </a:xfrm>
        </p:spPr>
        <p:txBody>
          <a:bodyPr>
            <a:noAutofit/>
          </a:bodyPr>
          <a:lstStyle>
            <a:lvl1pPr marL="0" indent="0" algn="ctr">
              <a:lnSpc>
                <a:spcPct val="100000"/>
              </a:lnSpc>
              <a:buNone/>
              <a:defRPr sz="2000" cap="all"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5" name="Content Placeholder 3">
            <a:extLst>
              <a:ext uri="{FF2B5EF4-FFF2-40B4-BE49-F238E27FC236}">
                <a16:creationId xmlns:a16="http://schemas.microsoft.com/office/drawing/2014/main" id="{82D8880F-3EAC-45C9-91F2-19A193791A18}"/>
              </a:ext>
            </a:extLst>
          </p:cNvPr>
          <p:cNvSpPr>
            <a:spLocks noGrp="1"/>
          </p:cNvSpPr>
          <p:nvPr>
            <p:ph sz="half" idx="17"/>
          </p:nvPr>
        </p:nvSpPr>
        <p:spPr>
          <a:xfrm>
            <a:off x="1129698" y="5280763"/>
            <a:ext cx="3124093" cy="462927"/>
          </a:xfrm>
        </p:spPr>
        <p:txBody>
          <a:bodyPr>
            <a:normAutofit/>
          </a:bodyPr>
          <a:lstStyle>
            <a:lvl1pPr marL="0" indent="0" algn="ctr">
              <a:lnSpc>
                <a:spcPct val="100000"/>
              </a:lnSpc>
              <a:buNone/>
              <a:defRPr sz="1400" cap="none"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526261" y="4824188"/>
            <a:ext cx="3139479" cy="462927"/>
          </a:xfrm>
        </p:spPr>
        <p:txBody>
          <a:bodyPr>
            <a:normAutofit/>
          </a:bodyPr>
          <a:lstStyle>
            <a:lvl1pPr marL="0" indent="0" algn="ctr">
              <a:lnSpc>
                <a:spcPct val="100000"/>
              </a:lnSpc>
              <a:buNone/>
              <a:defRPr sz="2000" cap="all" spc="50" baseline="0">
                <a:solidFill>
                  <a:schemeClr val="bg1"/>
                </a:solidFill>
              </a:defRPr>
            </a:lvl1pPr>
            <a:lvl2pPr marL="457200" indent="0">
              <a:lnSpc>
                <a:spcPct val="100000"/>
              </a:lnSpc>
              <a:buNone/>
              <a:defRPr sz="2000" cap="all"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6" name="Content Placeholder 5">
            <a:extLst>
              <a:ext uri="{FF2B5EF4-FFF2-40B4-BE49-F238E27FC236}">
                <a16:creationId xmlns:a16="http://schemas.microsoft.com/office/drawing/2014/main" id="{9019518E-E850-403D-A5B5-4B53F8C4A56B}"/>
              </a:ext>
            </a:extLst>
          </p:cNvPr>
          <p:cNvSpPr>
            <a:spLocks noGrp="1"/>
          </p:cNvSpPr>
          <p:nvPr>
            <p:ph sz="quarter" idx="18"/>
          </p:nvPr>
        </p:nvSpPr>
        <p:spPr>
          <a:xfrm>
            <a:off x="4526261" y="5280763"/>
            <a:ext cx="3139479" cy="462927"/>
          </a:xfrm>
        </p:spPr>
        <p:txBody>
          <a:bodyPr>
            <a:normAutofit/>
          </a:bodyPr>
          <a:lstStyle>
            <a:lvl1pPr marL="0" indent="0" algn="ctr">
              <a:lnSpc>
                <a:spcPct val="100000"/>
              </a:lnSpc>
              <a:buNone/>
              <a:defRPr sz="1400" cap="none" spc="50" baseline="0">
                <a:solidFill>
                  <a:schemeClr val="bg1"/>
                </a:solidFill>
              </a:defRPr>
            </a:lvl1pPr>
            <a:lvl2pPr marL="457200" indent="0" algn="ctr">
              <a:lnSpc>
                <a:spcPct val="100000"/>
              </a:lnSpc>
              <a:buNone/>
              <a:defRPr sz="1400" cap="none"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a:p>
            <a:pPr lvl="1"/>
            <a:r>
              <a:rPr lang="en-US"/>
              <a:t>Second level</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7938210" y="4824188"/>
            <a:ext cx="3124093" cy="462927"/>
          </a:xfrm>
        </p:spPr>
        <p:txBody>
          <a:bodyPr>
            <a:noAutofit/>
          </a:bodyPr>
          <a:lstStyle>
            <a:lvl1pPr marL="0" indent="0" algn="ctr">
              <a:lnSpc>
                <a:spcPct val="100000"/>
              </a:lnSpc>
              <a:buNone/>
              <a:defRPr sz="2000" cap="all"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7" name="Content Placeholder 3">
            <a:extLst>
              <a:ext uri="{FF2B5EF4-FFF2-40B4-BE49-F238E27FC236}">
                <a16:creationId xmlns:a16="http://schemas.microsoft.com/office/drawing/2014/main" id="{A8058154-45E5-403E-B714-AC85774F391F}"/>
              </a:ext>
            </a:extLst>
          </p:cNvPr>
          <p:cNvSpPr>
            <a:spLocks noGrp="1"/>
          </p:cNvSpPr>
          <p:nvPr>
            <p:ph sz="half" idx="19"/>
          </p:nvPr>
        </p:nvSpPr>
        <p:spPr>
          <a:xfrm>
            <a:off x="7938210" y="5280763"/>
            <a:ext cx="3124093" cy="462927"/>
          </a:xfrm>
        </p:spPr>
        <p:txBody>
          <a:bodyPr>
            <a:normAutofit/>
          </a:bodyPr>
          <a:lstStyle>
            <a:lvl1pPr marL="0" indent="0" algn="ctr">
              <a:lnSpc>
                <a:spcPct val="100000"/>
              </a:lnSpc>
              <a:buNone/>
              <a:defRPr sz="1400" cap="none"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442619314"/>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p:nvPicPr>
        <p:blipFill rotWithShape="1">
          <a:blip>
            <a:extLst>
              <a:ext uri="{96DAC541-7B7A-43D3-8B79-37D633B846F1}">
                <asvg:svgBlip xmlns:asvg="http://schemas.microsoft.com/office/drawing/2016/SVG/main" r:embed="rId2"/>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3021740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AE202E03-5C65-4305-B969-65220AD41002}"/>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8301" r="41825" b="23071"/>
          <a:stretch/>
        </p:blipFill>
        <p:spPr>
          <a:xfrm flipH="1">
            <a:off x="0" y="0"/>
            <a:ext cx="5441888" cy="6858000"/>
          </a:xfrm>
          <a:custGeom>
            <a:avLst/>
            <a:gdLst>
              <a:gd name="connsiteX0" fmla="*/ 5441888 w 5441888"/>
              <a:gd name="connsiteY0" fmla="*/ 0 h 6858000"/>
              <a:gd name="connsiteX1" fmla="*/ 0 w 5441888"/>
              <a:gd name="connsiteY1" fmla="*/ 0 h 6858000"/>
              <a:gd name="connsiteX2" fmla="*/ 0 w 5441888"/>
              <a:gd name="connsiteY2" fmla="*/ 6858000 h 6858000"/>
              <a:gd name="connsiteX3" fmla="*/ 5441888 w 54418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41888" h="6858000">
                <a:moveTo>
                  <a:pt x="5441888" y="0"/>
                </a:moveTo>
                <a:lnTo>
                  <a:pt x="0" y="0"/>
                </a:lnTo>
                <a:lnTo>
                  <a:pt x="0" y="6858000"/>
                </a:lnTo>
                <a:lnTo>
                  <a:pt x="5441888" y="6858000"/>
                </a:lnTo>
                <a:close/>
              </a:path>
            </a:pathLst>
          </a:custGeom>
        </p:spPr>
      </p:pic>
      <p:sp>
        <p:nvSpPr>
          <p:cNvPr id="19" name="Title 1">
            <a:extLst>
              <a:ext uri="{FF2B5EF4-FFF2-40B4-BE49-F238E27FC236}">
                <a16:creationId xmlns:a16="http://schemas.microsoft.com/office/drawing/2014/main" id="{1E1C8C6D-0530-475B-A7F7-0E00C33ACFEB}"/>
              </a:ext>
            </a:extLst>
          </p:cNvPr>
          <p:cNvSpPr>
            <a:spLocks noGrp="1"/>
          </p:cNvSpPr>
          <p:nvPr>
            <p:ph type="title" hasCustomPrompt="1"/>
          </p:nvPr>
        </p:nvSpPr>
        <p:spPr>
          <a:xfrm>
            <a:off x="5920169" y="1152771"/>
            <a:ext cx="5431971" cy="846301"/>
          </a:xfrm>
        </p:spPr>
        <p:txBody>
          <a:bodyPr anchor="t">
            <a:normAutofit/>
          </a:bodyPr>
          <a:lstStyle>
            <a:lvl1pPr>
              <a:defRPr lang="en-US" sz="2800" kern="1200" cap="all" spc="150" baseline="0" dirty="0">
                <a:solidFill>
                  <a:schemeClr val="tx1"/>
                </a:solidFill>
                <a:latin typeface="+mj-lt"/>
                <a:ea typeface="+mj-ea"/>
                <a:cs typeface="+mj-cs"/>
              </a:defRPr>
            </a:lvl1pPr>
          </a:lstStyle>
          <a:p>
            <a:r>
              <a:rPr lang="en-US"/>
              <a:t>CLICK TO EDIT MASTER TITLE STYLE</a:t>
            </a:r>
          </a:p>
        </p:txBody>
      </p:sp>
      <p:sp>
        <p:nvSpPr>
          <p:cNvPr id="20" name="Text Placeholder 15">
            <a:extLst>
              <a:ext uri="{FF2B5EF4-FFF2-40B4-BE49-F238E27FC236}">
                <a16:creationId xmlns:a16="http://schemas.microsoft.com/office/drawing/2014/main" id="{3D2778A3-7084-4333-8349-03B1FEB5FE75}"/>
              </a:ext>
            </a:extLst>
          </p:cNvPr>
          <p:cNvSpPr>
            <a:spLocks noGrp="1"/>
          </p:cNvSpPr>
          <p:nvPr>
            <p:ph type="body" sz="quarter" idx="13" hasCustomPrompt="1"/>
          </p:nvPr>
        </p:nvSpPr>
        <p:spPr>
          <a:xfrm>
            <a:off x="5922254" y="2469515"/>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25" name="Text Placeholder 18">
            <a:extLst>
              <a:ext uri="{FF2B5EF4-FFF2-40B4-BE49-F238E27FC236}">
                <a16:creationId xmlns:a16="http://schemas.microsoft.com/office/drawing/2014/main" id="{70ED2545-F96B-400C-B6F4-F1D2D83B7243}"/>
              </a:ext>
            </a:extLst>
          </p:cNvPr>
          <p:cNvSpPr>
            <a:spLocks noGrp="1"/>
          </p:cNvSpPr>
          <p:nvPr>
            <p:ph type="body" sz="quarter" idx="15" hasCustomPrompt="1"/>
          </p:nvPr>
        </p:nvSpPr>
        <p:spPr>
          <a:xfrm>
            <a:off x="5921828" y="279894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6" name="Text Placeholder 15">
            <a:extLst>
              <a:ext uri="{FF2B5EF4-FFF2-40B4-BE49-F238E27FC236}">
                <a16:creationId xmlns:a16="http://schemas.microsoft.com/office/drawing/2014/main" id="{4A2FECA2-3808-47DC-84EB-CD3395C2052D}"/>
              </a:ext>
            </a:extLst>
          </p:cNvPr>
          <p:cNvSpPr>
            <a:spLocks noGrp="1"/>
          </p:cNvSpPr>
          <p:nvPr>
            <p:ph type="body" sz="quarter" idx="23" hasCustomPrompt="1"/>
          </p:nvPr>
        </p:nvSpPr>
        <p:spPr>
          <a:xfrm>
            <a:off x="5922254" y="3569311"/>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27" name="Text Placeholder 18">
            <a:extLst>
              <a:ext uri="{FF2B5EF4-FFF2-40B4-BE49-F238E27FC236}">
                <a16:creationId xmlns:a16="http://schemas.microsoft.com/office/drawing/2014/main" id="{24393B9A-03C4-45C1-8172-F8B354458A48}"/>
              </a:ext>
            </a:extLst>
          </p:cNvPr>
          <p:cNvSpPr>
            <a:spLocks noGrp="1"/>
          </p:cNvSpPr>
          <p:nvPr>
            <p:ph type="body" sz="quarter" idx="24" hasCustomPrompt="1"/>
          </p:nvPr>
        </p:nvSpPr>
        <p:spPr>
          <a:xfrm>
            <a:off x="5921828" y="389873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8" name="Text Placeholder 15">
            <a:extLst>
              <a:ext uri="{FF2B5EF4-FFF2-40B4-BE49-F238E27FC236}">
                <a16:creationId xmlns:a16="http://schemas.microsoft.com/office/drawing/2014/main" id="{18EC24A5-B4A5-4BAB-AE40-30EB69D6EF73}"/>
              </a:ext>
            </a:extLst>
          </p:cNvPr>
          <p:cNvSpPr>
            <a:spLocks noGrp="1"/>
          </p:cNvSpPr>
          <p:nvPr>
            <p:ph type="body" sz="quarter" idx="25" hasCustomPrompt="1"/>
          </p:nvPr>
        </p:nvSpPr>
        <p:spPr>
          <a:xfrm>
            <a:off x="5922254" y="4669107"/>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29" name="Text Placeholder 18">
            <a:extLst>
              <a:ext uri="{FF2B5EF4-FFF2-40B4-BE49-F238E27FC236}">
                <a16:creationId xmlns:a16="http://schemas.microsoft.com/office/drawing/2014/main" id="{726F36C0-4E6A-4A10-960D-11D78D044478}"/>
              </a:ext>
            </a:extLst>
          </p:cNvPr>
          <p:cNvSpPr>
            <a:spLocks noGrp="1"/>
          </p:cNvSpPr>
          <p:nvPr>
            <p:ph type="body" sz="quarter" idx="26" hasCustomPrompt="1"/>
          </p:nvPr>
        </p:nvSpPr>
        <p:spPr>
          <a:xfrm>
            <a:off x="5921828" y="499853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dirty="0"/>
              <a:t>Pitch Deck</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2376933483"/>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l">
              <a:defRPr lang="en-US" sz="2800" kern="1200" spc="150" baseline="0" dirty="0">
                <a:solidFill>
                  <a:schemeClr val="tx1"/>
                </a:solidFill>
                <a:latin typeface="+mj-lt"/>
                <a:ea typeface="+mj-ea"/>
                <a:cs typeface="+mj-cs"/>
              </a:defRPr>
            </a:lvl1pPr>
          </a:lstStyle>
          <a:p>
            <a:r>
              <a:rPr lang="en-US"/>
              <a:t>CLICK TO EDIT MASTER TITLE STYLE</a:t>
            </a:r>
          </a:p>
        </p:txBody>
      </p:sp>
      <p:sp>
        <p:nvSpPr>
          <p:cNvPr id="15" name="Text Placeholder 14">
            <a:extLst>
              <a:ext uri="{FF2B5EF4-FFF2-40B4-BE49-F238E27FC236}">
                <a16:creationId xmlns:a16="http://schemas.microsoft.com/office/drawing/2014/main" id="{B250D272-9B39-4C2D-B0F5-21010D11E437}"/>
              </a:ext>
            </a:extLst>
          </p:cNvPr>
          <p:cNvSpPr>
            <a:spLocks noGrp="1"/>
          </p:cNvSpPr>
          <p:nvPr>
            <p:ph type="body" sz="quarter" idx="16"/>
          </p:nvPr>
        </p:nvSpPr>
        <p:spPr>
          <a:xfrm>
            <a:off x="748749" y="1361938"/>
            <a:ext cx="6765925" cy="496888"/>
          </a:xfrm>
        </p:spPr>
        <p:txBody>
          <a:bodyPr>
            <a:noAutofit/>
          </a:bodyPr>
          <a:lstStyle>
            <a:lvl1pPr marL="0" indent="0">
              <a:buNone/>
              <a:defRPr sz="18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Click to edit Master text styles</a:t>
            </a:r>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838200" y="2286002"/>
            <a:ext cx="6094270" cy="3542143"/>
          </a:xfrm>
        </p:spPr>
        <p:txBody>
          <a:bodyPr/>
          <a:lstStyle/>
          <a:p>
            <a:r>
              <a:rPr lang="en-US"/>
              <a:t>Click icon to add chart</a:t>
            </a:r>
            <a:endParaRPr lang="en-US" dirty="0"/>
          </a:p>
        </p:txBody>
      </p:sp>
      <p:sp>
        <p:nvSpPr>
          <p:cNvPr id="11" name="Text Placeholder 10">
            <a:extLst>
              <a:ext uri="{FF2B5EF4-FFF2-40B4-BE49-F238E27FC236}">
                <a16:creationId xmlns:a16="http://schemas.microsoft.com/office/drawing/2014/main" id="{339C283A-EC40-421C-8A0E-F9A3161C8890}"/>
              </a:ext>
            </a:extLst>
          </p:cNvPr>
          <p:cNvSpPr>
            <a:spLocks noGrp="1"/>
          </p:cNvSpPr>
          <p:nvPr>
            <p:ph type="body" sz="quarter" idx="14"/>
          </p:nvPr>
        </p:nvSpPr>
        <p:spPr>
          <a:xfrm>
            <a:off x="7858125" y="2284624"/>
            <a:ext cx="3147332" cy="306388"/>
          </a:xfrm>
        </p:spPr>
        <p:txBody>
          <a:bodyPr>
            <a:noAutofit/>
          </a:bodyPr>
          <a:lstStyle>
            <a:lvl1pPr marL="0" indent="0">
              <a:buNone/>
              <a:defRPr sz="1400" cap="all" spc="150" baseline="0">
                <a:solidFill>
                  <a:schemeClr val="tx1"/>
                </a:solidFill>
                <a:latin typeface="+mj-lt"/>
              </a:defRPr>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a:t>Click to edit Master text styles</a:t>
            </a:r>
          </a:p>
        </p:txBody>
      </p:sp>
      <p:sp>
        <p:nvSpPr>
          <p:cNvPr id="13" name="Content Placeholder 12">
            <a:extLst>
              <a:ext uri="{FF2B5EF4-FFF2-40B4-BE49-F238E27FC236}">
                <a16:creationId xmlns:a16="http://schemas.microsoft.com/office/drawing/2014/main" id="{305CA2B1-D510-4949-A638-C1A064DA41A7}"/>
              </a:ext>
            </a:extLst>
          </p:cNvPr>
          <p:cNvSpPr>
            <a:spLocks noGrp="1"/>
          </p:cNvSpPr>
          <p:nvPr>
            <p:ph sz="quarter" idx="15" hasCustomPrompt="1"/>
          </p:nvPr>
        </p:nvSpPr>
        <p:spPr>
          <a:xfrm>
            <a:off x="7858125" y="2779713"/>
            <a:ext cx="3148013" cy="3095625"/>
          </a:xfrm>
        </p:spPr>
        <p:txBody>
          <a:bodyPr>
            <a:normAutofit/>
          </a:bodyPr>
          <a:lstStyle>
            <a:lvl1pPr marL="0" indent="0">
              <a:buNone/>
              <a:defRPr sz="1200">
                <a:solidFill>
                  <a:schemeClr val="tx1">
                    <a:lumMod val="65000"/>
                    <a:lumOff val="35000"/>
                  </a:schemeClr>
                </a:solidFill>
              </a:defRPr>
            </a:lvl1pPr>
            <a:lvl2pPr marL="457200" indent="0">
              <a:buNone/>
              <a:defRPr sz="1100">
                <a:solidFill>
                  <a:schemeClr val="tx1">
                    <a:lumMod val="65000"/>
                    <a:lumOff val="35000"/>
                  </a:schemeClr>
                </a:solidFill>
              </a:defRPr>
            </a:lvl2pPr>
            <a:lvl3pPr marL="914400" indent="0">
              <a:buNone/>
              <a:defRPr sz="1050">
                <a:solidFill>
                  <a:schemeClr val="tx1">
                    <a:lumMod val="65000"/>
                    <a:lumOff val="35000"/>
                  </a:schemeClr>
                </a:solidFill>
              </a:defRPr>
            </a:lvl3pPr>
            <a:lvl4pPr marL="1371600" indent="0">
              <a:buNone/>
              <a:defRPr sz="1000">
                <a:solidFill>
                  <a:schemeClr val="tx1">
                    <a:lumMod val="65000"/>
                    <a:lumOff val="35000"/>
                  </a:schemeClr>
                </a:solidFill>
              </a:defRPr>
            </a:lvl4pPr>
            <a:lvl5pPr marL="1828800" indent="0">
              <a:buNone/>
              <a:defRPr sz="1000">
                <a:solidFill>
                  <a:schemeClr val="tx1">
                    <a:lumMod val="65000"/>
                    <a:lumOff val="35000"/>
                  </a:schemeClr>
                </a:solidFill>
              </a:defRPr>
            </a:lvl5pPr>
          </a:lstStyle>
          <a:p>
            <a:pPr lvl="0"/>
            <a:r>
              <a:rPr lang="en-US" dirty="0"/>
              <a:t>Click to add content</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Pitch Deck</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3491003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46070C-E825-43D0-99F4-8B4614131131}"/>
              </a:ext>
              <a:ext uri="{C183D7F6-B498-43B3-948B-1728B52AA6E4}">
                <adec:decorative xmlns:adec="http://schemas.microsoft.com/office/drawing/2017/decorative" val="1"/>
              </a:ext>
            </a:extLst>
          </p:cNvPr>
          <p:cNvSpPr/>
          <p:nvPr userDrawn="1"/>
        </p:nvSpPr>
        <p:spPr>
          <a:xfrm>
            <a:off x="0" y="3057683"/>
            <a:ext cx="12191998" cy="2010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a:normAutofit/>
          </a:bodyPr>
          <a:lstStyle>
            <a:lvl1pPr algn="l">
              <a:defRPr lang="en-US" sz="2800" kern="1200" spc="150" baseline="0" dirty="0">
                <a:solidFill>
                  <a:schemeClr val="tx1"/>
                </a:solidFill>
                <a:latin typeface="+mj-lt"/>
                <a:ea typeface="+mj-ea"/>
                <a:cs typeface="+mj-cs"/>
              </a:defRPr>
            </a:lvl1pPr>
          </a:lstStyle>
          <a:p>
            <a:r>
              <a:rPr lang="en-US" noProof="0" dirty="0"/>
              <a:t>CLICK TO EDIT MASTER TITLE STYLE</a:t>
            </a:r>
          </a:p>
        </p:txBody>
      </p:sp>
      <p:sp>
        <p:nvSpPr>
          <p:cNvPr id="6" name="Text Placeholder 10">
            <a:extLst>
              <a:ext uri="{FF2B5EF4-FFF2-40B4-BE49-F238E27FC236}">
                <a16:creationId xmlns:a16="http://schemas.microsoft.com/office/drawing/2014/main" id="{E4E92FC5-6FC2-45C2-9200-3244F9EA69A0}"/>
              </a:ext>
            </a:extLst>
          </p:cNvPr>
          <p:cNvSpPr>
            <a:spLocks noGrp="1"/>
          </p:cNvSpPr>
          <p:nvPr>
            <p:ph type="body" sz="quarter" idx="33" hasCustomPrompt="1"/>
          </p:nvPr>
        </p:nvSpPr>
        <p:spPr>
          <a:xfrm>
            <a:off x="914399" y="3354712"/>
            <a:ext cx="731520" cy="457200"/>
          </a:xfrm>
        </p:spPr>
        <p:txBody>
          <a:bodyPr anchor="ctr"/>
          <a:lstStyle>
            <a:lvl1pPr marL="0" indent="0" algn="l">
              <a:buNone/>
              <a:defRPr sz="1400" b="1">
                <a:solidFill>
                  <a:schemeClr val="tx1"/>
                </a:solidFill>
                <a:latin typeface="+mj-lt"/>
              </a:defRPr>
            </a:lvl1pPr>
          </a:lstStyle>
          <a:p>
            <a:pPr lvl="0"/>
            <a:r>
              <a:rPr lang="en-US" noProof="0" dirty="0"/>
              <a:t>Year</a:t>
            </a:r>
          </a:p>
        </p:txBody>
      </p:sp>
      <p:sp>
        <p:nvSpPr>
          <p:cNvPr id="7" name="Text Placeholder 10">
            <a:extLst>
              <a:ext uri="{FF2B5EF4-FFF2-40B4-BE49-F238E27FC236}">
                <a16:creationId xmlns:a16="http://schemas.microsoft.com/office/drawing/2014/main" id="{4D75C136-D6C3-4431-8776-997070627AAB}"/>
              </a:ext>
            </a:extLst>
          </p:cNvPr>
          <p:cNvSpPr>
            <a:spLocks noGrp="1"/>
          </p:cNvSpPr>
          <p:nvPr>
            <p:ph type="body" sz="quarter" idx="34" hasCustomPrompt="1"/>
          </p:nvPr>
        </p:nvSpPr>
        <p:spPr>
          <a:xfrm>
            <a:off x="196596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8" name="Text Placeholder 10">
            <a:extLst>
              <a:ext uri="{FF2B5EF4-FFF2-40B4-BE49-F238E27FC236}">
                <a16:creationId xmlns:a16="http://schemas.microsoft.com/office/drawing/2014/main" id="{FD15D323-BFE3-4ACE-9A2E-C9EB69458B12}"/>
              </a:ext>
            </a:extLst>
          </p:cNvPr>
          <p:cNvSpPr>
            <a:spLocks noGrp="1"/>
          </p:cNvSpPr>
          <p:nvPr>
            <p:ph type="body" sz="quarter" idx="35" hasCustomPrompt="1"/>
          </p:nvPr>
        </p:nvSpPr>
        <p:spPr>
          <a:xfrm>
            <a:off x="275388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9" name="Text Placeholder 10">
            <a:extLst>
              <a:ext uri="{FF2B5EF4-FFF2-40B4-BE49-F238E27FC236}">
                <a16:creationId xmlns:a16="http://schemas.microsoft.com/office/drawing/2014/main" id="{3B520767-B49F-4503-8120-B66E411F33E4}"/>
              </a:ext>
            </a:extLst>
          </p:cNvPr>
          <p:cNvSpPr>
            <a:spLocks noGrp="1"/>
          </p:cNvSpPr>
          <p:nvPr>
            <p:ph type="body" sz="quarter" idx="36" hasCustomPrompt="1"/>
          </p:nvPr>
        </p:nvSpPr>
        <p:spPr>
          <a:xfrm>
            <a:off x="354180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0" name="Text Placeholder 10">
            <a:extLst>
              <a:ext uri="{FF2B5EF4-FFF2-40B4-BE49-F238E27FC236}">
                <a16:creationId xmlns:a16="http://schemas.microsoft.com/office/drawing/2014/main" id="{30C2F5A0-E03E-4C89-B9EB-8D48889F5F91}"/>
              </a:ext>
            </a:extLst>
          </p:cNvPr>
          <p:cNvSpPr>
            <a:spLocks noGrp="1"/>
          </p:cNvSpPr>
          <p:nvPr>
            <p:ph type="body" sz="quarter" idx="37" hasCustomPrompt="1"/>
          </p:nvPr>
        </p:nvSpPr>
        <p:spPr>
          <a:xfrm>
            <a:off x="432972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2" name="Text Placeholder 10">
            <a:extLst>
              <a:ext uri="{FF2B5EF4-FFF2-40B4-BE49-F238E27FC236}">
                <a16:creationId xmlns:a16="http://schemas.microsoft.com/office/drawing/2014/main" id="{59D3CBFE-13C8-4DB1-A831-9393264923E7}"/>
              </a:ext>
            </a:extLst>
          </p:cNvPr>
          <p:cNvSpPr>
            <a:spLocks noGrp="1"/>
          </p:cNvSpPr>
          <p:nvPr>
            <p:ph type="body" sz="quarter" idx="39" hasCustomPrompt="1"/>
          </p:nvPr>
        </p:nvSpPr>
        <p:spPr>
          <a:xfrm>
            <a:off x="511764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3" name="Text Placeholder 10">
            <a:extLst>
              <a:ext uri="{FF2B5EF4-FFF2-40B4-BE49-F238E27FC236}">
                <a16:creationId xmlns:a16="http://schemas.microsoft.com/office/drawing/2014/main" id="{82385A0A-C61D-4BBD-AC77-D7642F895E22}"/>
              </a:ext>
            </a:extLst>
          </p:cNvPr>
          <p:cNvSpPr>
            <a:spLocks noGrp="1"/>
          </p:cNvSpPr>
          <p:nvPr>
            <p:ph type="body" sz="quarter" idx="40" hasCustomPrompt="1"/>
          </p:nvPr>
        </p:nvSpPr>
        <p:spPr>
          <a:xfrm>
            <a:off x="590556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4" name="Text Placeholder 10">
            <a:extLst>
              <a:ext uri="{FF2B5EF4-FFF2-40B4-BE49-F238E27FC236}">
                <a16:creationId xmlns:a16="http://schemas.microsoft.com/office/drawing/2014/main" id="{FED89FCE-7507-4C8C-923F-922290589466}"/>
              </a:ext>
            </a:extLst>
          </p:cNvPr>
          <p:cNvSpPr>
            <a:spLocks noGrp="1"/>
          </p:cNvSpPr>
          <p:nvPr>
            <p:ph type="body" sz="quarter" idx="41" hasCustomPrompt="1"/>
          </p:nvPr>
        </p:nvSpPr>
        <p:spPr>
          <a:xfrm>
            <a:off x="669348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6" name="Text Placeholder 10">
            <a:extLst>
              <a:ext uri="{FF2B5EF4-FFF2-40B4-BE49-F238E27FC236}">
                <a16:creationId xmlns:a16="http://schemas.microsoft.com/office/drawing/2014/main" id="{2A9276DB-F427-4F8E-8E4C-466600F390FD}"/>
              </a:ext>
            </a:extLst>
          </p:cNvPr>
          <p:cNvSpPr>
            <a:spLocks noGrp="1"/>
          </p:cNvSpPr>
          <p:nvPr>
            <p:ph type="body" sz="quarter" idx="43" hasCustomPrompt="1"/>
          </p:nvPr>
        </p:nvSpPr>
        <p:spPr>
          <a:xfrm>
            <a:off x="748140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7" name="Text Placeholder 10">
            <a:extLst>
              <a:ext uri="{FF2B5EF4-FFF2-40B4-BE49-F238E27FC236}">
                <a16:creationId xmlns:a16="http://schemas.microsoft.com/office/drawing/2014/main" id="{79023948-0C1E-4DAB-B885-1C713409AA08}"/>
              </a:ext>
            </a:extLst>
          </p:cNvPr>
          <p:cNvSpPr>
            <a:spLocks noGrp="1"/>
          </p:cNvSpPr>
          <p:nvPr>
            <p:ph type="body" sz="quarter" idx="44" hasCustomPrompt="1"/>
          </p:nvPr>
        </p:nvSpPr>
        <p:spPr>
          <a:xfrm>
            <a:off x="826932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5" name="Text Placeholder 10">
            <a:extLst>
              <a:ext uri="{FF2B5EF4-FFF2-40B4-BE49-F238E27FC236}">
                <a16:creationId xmlns:a16="http://schemas.microsoft.com/office/drawing/2014/main" id="{F2F73935-BF53-4510-8B8F-EDB1CD56A1BB}"/>
              </a:ext>
            </a:extLst>
          </p:cNvPr>
          <p:cNvSpPr>
            <a:spLocks noGrp="1"/>
          </p:cNvSpPr>
          <p:nvPr>
            <p:ph type="body" sz="quarter" idx="42" hasCustomPrompt="1"/>
          </p:nvPr>
        </p:nvSpPr>
        <p:spPr>
          <a:xfrm>
            <a:off x="905724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8" name="Text Placeholder 10">
            <a:extLst>
              <a:ext uri="{FF2B5EF4-FFF2-40B4-BE49-F238E27FC236}">
                <a16:creationId xmlns:a16="http://schemas.microsoft.com/office/drawing/2014/main" id="{4AB6A03C-6180-41ED-A88D-ECBB80D160F2}"/>
              </a:ext>
            </a:extLst>
          </p:cNvPr>
          <p:cNvSpPr>
            <a:spLocks noGrp="1"/>
          </p:cNvSpPr>
          <p:nvPr>
            <p:ph type="body" sz="quarter" idx="45" hasCustomPrompt="1"/>
          </p:nvPr>
        </p:nvSpPr>
        <p:spPr>
          <a:xfrm>
            <a:off x="984516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9" name="Text Placeholder 10">
            <a:extLst>
              <a:ext uri="{FF2B5EF4-FFF2-40B4-BE49-F238E27FC236}">
                <a16:creationId xmlns:a16="http://schemas.microsoft.com/office/drawing/2014/main" id="{145AD645-55F0-41A9-AC53-ED30BF1340BA}"/>
              </a:ext>
            </a:extLst>
          </p:cNvPr>
          <p:cNvSpPr>
            <a:spLocks noGrp="1"/>
          </p:cNvSpPr>
          <p:nvPr>
            <p:ph type="body" sz="quarter" idx="46" hasCustomPrompt="1"/>
          </p:nvPr>
        </p:nvSpPr>
        <p:spPr>
          <a:xfrm>
            <a:off x="10633085"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1" name="Text Placeholder 10">
            <a:extLst>
              <a:ext uri="{FF2B5EF4-FFF2-40B4-BE49-F238E27FC236}">
                <a16:creationId xmlns:a16="http://schemas.microsoft.com/office/drawing/2014/main" id="{AB3645A3-D681-45BF-B195-452D000802CA}"/>
              </a:ext>
            </a:extLst>
          </p:cNvPr>
          <p:cNvSpPr>
            <a:spLocks noGrp="1"/>
          </p:cNvSpPr>
          <p:nvPr>
            <p:ph type="body" sz="quarter" idx="38" hasCustomPrompt="1"/>
          </p:nvPr>
        </p:nvSpPr>
        <p:spPr>
          <a:xfrm>
            <a:off x="914400" y="4292468"/>
            <a:ext cx="731520" cy="457200"/>
          </a:xfrm>
        </p:spPr>
        <p:txBody>
          <a:bodyPr anchor="ctr"/>
          <a:lstStyle>
            <a:lvl1pPr marL="0" indent="0" algn="l">
              <a:buNone/>
              <a:defRPr sz="1400" b="1">
                <a:solidFill>
                  <a:schemeClr val="tx1"/>
                </a:solidFill>
                <a:latin typeface="+mj-lt"/>
              </a:defRPr>
            </a:lvl1pPr>
          </a:lstStyle>
          <a:p>
            <a:pPr lvl="0"/>
            <a:r>
              <a:rPr lang="en-US" noProof="0" dirty="0"/>
              <a:t>Year</a:t>
            </a:r>
          </a:p>
        </p:txBody>
      </p:sp>
      <p:sp>
        <p:nvSpPr>
          <p:cNvPr id="20" name="Text Placeholder 10">
            <a:extLst>
              <a:ext uri="{FF2B5EF4-FFF2-40B4-BE49-F238E27FC236}">
                <a16:creationId xmlns:a16="http://schemas.microsoft.com/office/drawing/2014/main" id="{C39F248D-01B4-40EE-B483-E8E81806DFBE}"/>
              </a:ext>
            </a:extLst>
          </p:cNvPr>
          <p:cNvSpPr>
            <a:spLocks noGrp="1"/>
          </p:cNvSpPr>
          <p:nvPr>
            <p:ph type="body" sz="quarter" idx="47" hasCustomPrompt="1"/>
          </p:nvPr>
        </p:nvSpPr>
        <p:spPr>
          <a:xfrm>
            <a:off x="1969915"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1" name="Text Placeholder 10">
            <a:extLst>
              <a:ext uri="{FF2B5EF4-FFF2-40B4-BE49-F238E27FC236}">
                <a16:creationId xmlns:a16="http://schemas.microsoft.com/office/drawing/2014/main" id="{1D0F1859-7A34-42DF-873E-2CF864E4C4BE}"/>
              </a:ext>
            </a:extLst>
          </p:cNvPr>
          <p:cNvSpPr>
            <a:spLocks noGrp="1"/>
          </p:cNvSpPr>
          <p:nvPr>
            <p:ph type="body" sz="quarter" idx="48" hasCustomPrompt="1"/>
          </p:nvPr>
        </p:nvSpPr>
        <p:spPr>
          <a:xfrm>
            <a:off x="2757602"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2" name="Text Placeholder 10">
            <a:extLst>
              <a:ext uri="{FF2B5EF4-FFF2-40B4-BE49-F238E27FC236}">
                <a16:creationId xmlns:a16="http://schemas.microsoft.com/office/drawing/2014/main" id="{6EB397AF-B5C1-40FE-86D4-BA660E4C6E46}"/>
              </a:ext>
            </a:extLst>
          </p:cNvPr>
          <p:cNvSpPr>
            <a:spLocks noGrp="1"/>
          </p:cNvSpPr>
          <p:nvPr>
            <p:ph type="body" sz="quarter" idx="49" hasCustomPrompt="1"/>
          </p:nvPr>
        </p:nvSpPr>
        <p:spPr>
          <a:xfrm>
            <a:off x="3545289"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3" name="Text Placeholder 10">
            <a:extLst>
              <a:ext uri="{FF2B5EF4-FFF2-40B4-BE49-F238E27FC236}">
                <a16:creationId xmlns:a16="http://schemas.microsoft.com/office/drawing/2014/main" id="{AF1343D5-DC0F-4C7E-967F-CFC300A2C807}"/>
              </a:ext>
            </a:extLst>
          </p:cNvPr>
          <p:cNvSpPr>
            <a:spLocks noGrp="1"/>
          </p:cNvSpPr>
          <p:nvPr>
            <p:ph type="body" sz="quarter" idx="50" hasCustomPrompt="1"/>
          </p:nvPr>
        </p:nvSpPr>
        <p:spPr>
          <a:xfrm>
            <a:off x="4332976"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4" name="Text Placeholder 10">
            <a:extLst>
              <a:ext uri="{FF2B5EF4-FFF2-40B4-BE49-F238E27FC236}">
                <a16:creationId xmlns:a16="http://schemas.microsoft.com/office/drawing/2014/main" id="{9AD688A5-D2DF-4FC3-8171-FAEA8C4F5566}"/>
              </a:ext>
            </a:extLst>
          </p:cNvPr>
          <p:cNvSpPr>
            <a:spLocks noGrp="1"/>
          </p:cNvSpPr>
          <p:nvPr>
            <p:ph type="body" sz="quarter" idx="51" hasCustomPrompt="1"/>
          </p:nvPr>
        </p:nvSpPr>
        <p:spPr>
          <a:xfrm>
            <a:off x="5120663"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5" name="Text Placeholder 10">
            <a:extLst>
              <a:ext uri="{FF2B5EF4-FFF2-40B4-BE49-F238E27FC236}">
                <a16:creationId xmlns:a16="http://schemas.microsoft.com/office/drawing/2014/main" id="{EA05A5D4-01B0-4932-B03E-571986E282EA}"/>
              </a:ext>
            </a:extLst>
          </p:cNvPr>
          <p:cNvSpPr>
            <a:spLocks noGrp="1"/>
          </p:cNvSpPr>
          <p:nvPr>
            <p:ph type="body" sz="quarter" idx="52" hasCustomPrompt="1"/>
          </p:nvPr>
        </p:nvSpPr>
        <p:spPr>
          <a:xfrm>
            <a:off x="5908350"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6" name="Text Placeholder 10">
            <a:extLst>
              <a:ext uri="{FF2B5EF4-FFF2-40B4-BE49-F238E27FC236}">
                <a16:creationId xmlns:a16="http://schemas.microsoft.com/office/drawing/2014/main" id="{72A84601-CD4F-49ED-8D51-CEF032363058}"/>
              </a:ext>
            </a:extLst>
          </p:cNvPr>
          <p:cNvSpPr>
            <a:spLocks noGrp="1"/>
          </p:cNvSpPr>
          <p:nvPr>
            <p:ph type="body" sz="quarter" idx="53" hasCustomPrompt="1"/>
          </p:nvPr>
        </p:nvSpPr>
        <p:spPr>
          <a:xfrm>
            <a:off x="6696037"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8" name="Text Placeholder 10">
            <a:extLst>
              <a:ext uri="{FF2B5EF4-FFF2-40B4-BE49-F238E27FC236}">
                <a16:creationId xmlns:a16="http://schemas.microsoft.com/office/drawing/2014/main" id="{DFC05EC7-9D6C-486B-9E2F-D3612013C0A1}"/>
              </a:ext>
            </a:extLst>
          </p:cNvPr>
          <p:cNvSpPr>
            <a:spLocks noGrp="1"/>
          </p:cNvSpPr>
          <p:nvPr>
            <p:ph type="body" sz="quarter" idx="55" hasCustomPrompt="1"/>
          </p:nvPr>
        </p:nvSpPr>
        <p:spPr>
          <a:xfrm>
            <a:off x="7483724"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9" name="Text Placeholder 10">
            <a:extLst>
              <a:ext uri="{FF2B5EF4-FFF2-40B4-BE49-F238E27FC236}">
                <a16:creationId xmlns:a16="http://schemas.microsoft.com/office/drawing/2014/main" id="{98F455FB-241B-4E1F-B581-FA6CBA239545}"/>
              </a:ext>
            </a:extLst>
          </p:cNvPr>
          <p:cNvSpPr>
            <a:spLocks noGrp="1"/>
          </p:cNvSpPr>
          <p:nvPr>
            <p:ph type="body" sz="quarter" idx="56" hasCustomPrompt="1"/>
          </p:nvPr>
        </p:nvSpPr>
        <p:spPr>
          <a:xfrm>
            <a:off x="8271411"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7" name="Text Placeholder 10">
            <a:extLst>
              <a:ext uri="{FF2B5EF4-FFF2-40B4-BE49-F238E27FC236}">
                <a16:creationId xmlns:a16="http://schemas.microsoft.com/office/drawing/2014/main" id="{C49FB196-753D-4A12-9460-57D8AB4B540B}"/>
              </a:ext>
            </a:extLst>
          </p:cNvPr>
          <p:cNvSpPr>
            <a:spLocks noGrp="1"/>
          </p:cNvSpPr>
          <p:nvPr>
            <p:ph type="body" sz="quarter" idx="54" hasCustomPrompt="1"/>
          </p:nvPr>
        </p:nvSpPr>
        <p:spPr>
          <a:xfrm>
            <a:off x="9059098"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30" name="Text Placeholder 10">
            <a:extLst>
              <a:ext uri="{FF2B5EF4-FFF2-40B4-BE49-F238E27FC236}">
                <a16:creationId xmlns:a16="http://schemas.microsoft.com/office/drawing/2014/main" id="{9E38664A-8108-4E24-800B-3C32ADA43978}"/>
              </a:ext>
            </a:extLst>
          </p:cNvPr>
          <p:cNvSpPr>
            <a:spLocks noGrp="1"/>
          </p:cNvSpPr>
          <p:nvPr>
            <p:ph type="body" sz="quarter" idx="57" hasCustomPrompt="1"/>
          </p:nvPr>
        </p:nvSpPr>
        <p:spPr>
          <a:xfrm>
            <a:off x="9846785"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31" name="Text Placeholder 10">
            <a:extLst>
              <a:ext uri="{FF2B5EF4-FFF2-40B4-BE49-F238E27FC236}">
                <a16:creationId xmlns:a16="http://schemas.microsoft.com/office/drawing/2014/main" id="{2908458B-A3ED-4855-9E08-108D7C4A8D36}"/>
              </a:ext>
            </a:extLst>
          </p:cNvPr>
          <p:cNvSpPr>
            <a:spLocks noGrp="1"/>
          </p:cNvSpPr>
          <p:nvPr>
            <p:ph type="body" sz="quarter" idx="58" hasCustomPrompt="1"/>
          </p:nvPr>
        </p:nvSpPr>
        <p:spPr>
          <a:xfrm>
            <a:off x="10634472"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32" name="Rectangle 31">
            <a:extLst>
              <a:ext uri="{FF2B5EF4-FFF2-40B4-BE49-F238E27FC236}">
                <a16:creationId xmlns:a16="http://schemas.microsoft.com/office/drawing/2014/main" id="{FFA35437-CCDE-4D92-B879-F23B329C8EC3}"/>
              </a:ext>
              <a:ext uri="{C183D7F6-B498-43B3-948B-1728B52AA6E4}">
                <adec:decorative xmlns:adec="http://schemas.microsoft.com/office/drawing/2017/decorative" val="1"/>
              </a:ext>
            </a:extLst>
          </p:cNvPr>
          <p:cNvSpPr/>
          <p:nvPr userDrawn="1"/>
        </p:nvSpPr>
        <p:spPr>
          <a:xfrm>
            <a:off x="929640" y="4034785"/>
            <a:ext cx="1033272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lumMod val="75000"/>
                  <a:lumOff val="25000"/>
                </a:schemeClr>
              </a:solidFill>
            </a:endParaRPr>
          </a:p>
        </p:txBody>
      </p:sp>
      <p:sp>
        <p:nvSpPr>
          <p:cNvPr id="36" name="Date Placeholder 2">
            <a:extLst>
              <a:ext uri="{FF2B5EF4-FFF2-40B4-BE49-F238E27FC236}">
                <a16:creationId xmlns:a16="http://schemas.microsoft.com/office/drawing/2014/main" id="{1CDC588F-73BC-4108-974B-0EAAB8213CE0}"/>
              </a:ext>
            </a:extLst>
          </p:cNvPr>
          <p:cNvSpPr>
            <a:spLocks noGrp="1"/>
          </p:cNvSpPr>
          <p:nvPr>
            <p:ph type="dt" sz="half" idx="10"/>
          </p:nvPr>
        </p:nvSpPr>
        <p:spPr>
          <a:xfrm>
            <a:off x="838200" y="6356350"/>
            <a:ext cx="2743200" cy="365125"/>
          </a:xfrm>
        </p:spPr>
        <p:txBody>
          <a:bodyPr/>
          <a:lstStyle>
            <a:lvl1pPr>
              <a:defRPr sz="900"/>
            </a:lvl1pPr>
          </a:lstStyle>
          <a:p>
            <a:r>
              <a:rPr lang="en-US" noProof="0" dirty="0"/>
              <a:t>20XX</a:t>
            </a:r>
          </a:p>
        </p:txBody>
      </p:sp>
      <p:sp>
        <p:nvSpPr>
          <p:cNvPr id="37" name="Footer Placeholder 3">
            <a:extLst>
              <a:ext uri="{FF2B5EF4-FFF2-40B4-BE49-F238E27FC236}">
                <a16:creationId xmlns:a16="http://schemas.microsoft.com/office/drawing/2014/main" id="{B2AC1EB2-9B8F-4077-8B66-64F9549F2C99}"/>
              </a:ext>
            </a:extLst>
          </p:cNvPr>
          <p:cNvSpPr>
            <a:spLocks noGrp="1"/>
          </p:cNvSpPr>
          <p:nvPr>
            <p:ph type="ftr" sz="quarter" idx="11"/>
          </p:nvPr>
        </p:nvSpPr>
        <p:spPr>
          <a:xfrm>
            <a:off x="4038600" y="6356350"/>
            <a:ext cx="4114800" cy="365125"/>
          </a:xfrm>
        </p:spPr>
        <p:txBody>
          <a:bodyPr/>
          <a:lstStyle>
            <a:lvl1pPr>
              <a:defRPr sz="900"/>
            </a:lvl1pPr>
          </a:lstStyle>
          <a:p>
            <a:r>
              <a:rPr lang="en-US" noProof="0" dirty="0"/>
              <a:t>Pitch Deck</a:t>
            </a:r>
          </a:p>
        </p:txBody>
      </p:sp>
      <p:sp>
        <p:nvSpPr>
          <p:cNvPr id="38" name="Slide Number Placeholder 4">
            <a:extLst>
              <a:ext uri="{FF2B5EF4-FFF2-40B4-BE49-F238E27FC236}">
                <a16:creationId xmlns:a16="http://schemas.microsoft.com/office/drawing/2014/main" id="{28DE3E33-346A-45AF-B164-CB5DF04FAE6D}"/>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noProof="0" smtClean="0"/>
              <a:t>‹#›</a:t>
            </a:fld>
            <a:endParaRPr lang="en-US" noProof="0" dirty="0"/>
          </a:p>
        </p:txBody>
      </p:sp>
    </p:spTree>
    <p:extLst>
      <p:ext uri="{BB962C8B-B14F-4D97-AF65-F5344CB8AC3E}">
        <p14:creationId xmlns:p14="http://schemas.microsoft.com/office/powerpoint/2010/main" val="2056323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mart Ar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Pitch Deck</a:t>
            </a:r>
          </a:p>
        </p:txBody>
      </p:sp>
      <p:cxnSp>
        <p:nvCxnSpPr>
          <p:cNvPr id="10" name="Straight Connector 9">
            <a:extLst>
              <a:ext uri="{FF2B5EF4-FFF2-40B4-BE49-F238E27FC236}">
                <a16:creationId xmlns:a16="http://schemas.microsoft.com/office/drawing/2014/main" id="{66988B2D-0240-4256-8268-4B9FF1E72363}"/>
              </a:ext>
              <a:ext uri="{C183D7F6-B498-43B3-948B-1728B52AA6E4}">
                <adec:decorative xmlns:adec="http://schemas.microsoft.com/office/drawing/2017/decorative" val="1"/>
              </a:ext>
            </a:extLst>
          </p:cNvPr>
          <p:cNvCxnSpPr>
            <a:cxnSpLocks/>
          </p:cNvCxnSpPr>
          <p:nvPr/>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 uri="{C183D7F6-B498-43B3-948B-1728B52AA6E4}">
                <adec:decorative xmlns:adec="http://schemas.microsoft.com/office/drawing/2017/decorative" val="1"/>
              </a:ext>
            </a:extLst>
          </p:cNvPr>
          <p:cNvCxnSpPr>
            <a:cxnSpLocks/>
          </p:cNvCxnSpPr>
          <p:nvPr/>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
        <p:nvSpPr>
          <p:cNvPr id="8" name="Content Placeholder 7">
            <a:extLst>
              <a:ext uri="{FF2B5EF4-FFF2-40B4-BE49-F238E27FC236}">
                <a16:creationId xmlns:a16="http://schemas.microsoft.com/office/drawing/2014/main" id="{24CE0E97-85AE-BE9D-BB93-C4A7A78A64A9}"/>
              </a:ext>
            </a:extLst>
          </p:cNvPr>
          <p:cNvSpPr>
            <a:spLocks noGrp="1"/>
          </p:cNvSpPr>
          <p:nvPr>
            <p:ph sz="quarter" idx="16"/>
          </p:nvPr>
        </p:nvSpPr>
        <p:spPr>
          <a:xfrm>
            <a:off x="838200" y="2138363"/>
            <a:ext cx="10515600" cy="3695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3133"/>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9780" y="-3935"/>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cxnSp>
        <p:nvCxnSpPr>
          <p:cNvPr id="10" name="Straight Connector 9">
            <a:extLst>
              <a:ext uri="{FF2B5EF4-FFF2-40B4-BE49-F238E27FC236}">
                <a16:creationId xmlns:a16="http://schemas.microsoft.com/office/drawing/2014/main" id="{4E4B72DA-52CB-4D39-A342-8857B4D959B2}"/>
              </a:ext>
              <a:ext uri="{C183D7F6-B498-43B3-948B-1728B52AA6E4}">
                <adec:decorative xmlns:adec="http://schemas.microsoft.com/office/drawing/2017/decorative" val="1"/>
              </a:ext>
            </a:extLst>
          </p:cNvPr>
          <p:cNvCxnSpPr/>
          <p:nvPr/>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 uri="{C183D7F6-B498-43B3-948B-1728B52AA6E4}">
                <adec:decorative xmlns:adec="http://schemas.microsoft.com/office/drawing/2017/decorative" val="1"/>
              </a:ext>
            </a:extLst>
          </p:cNvPr>
          <p:cNvCxnSpPr>
            <a:cxnSpLocks/>
          </p:cNvCxnSpPr>
          <p:nvPr/>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a:xfrm>
            <a:off x="9448800" y="0"/>
            <a:ext cx="2743200" cy="365125"/>
          </a:xfrm>
        </p:spPr>
        <p:txBody>
          <a:bodyPr/>
          <a:lstStyle>
            <a:lvl1pPr>
              <a:defRPr sz="1400"/>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5623728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93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am Slide 8 Peop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390120" y="3782039"/>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69060"/>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739214" y="3796721"/>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716934" y="2428875"/>
            <a:ext cx="1066800" cy="1066800"/>
          </a:xfrm>
          <a:solidFill>
            <a:schemeClr val="tx1"/>
          </a:solidFill>
        </p:spPr>
        <p:txBody>
          <a:bodyPr>
            <a:normAutofit/>
          </a:bodyPr>
          <a:lstStyle>
            <a:lvl1pPr marL="0" indent="0">
              <a:buNone/>
              <a:defRPr sz="900">
                <a:solidFill>
                  <a:schemeClr val="bg1"/>
                </a:solidFill>
              </a:defRPr>
            </a:lvl1pPr>
            <a:lvl2pPr marL="457200" indent="0">
              <a:lnSpc>
                <a:spcPct val="100000"/>
              </a:lnSpc>
              <a:buNone/>
              <a:defRPr sz="900">
                <a:solidFill>
                  <a:schemeClr val="bg1"/>
                </a:solidFill>
              </a:defRPr>
            </a:lvl2pPr>
          </a:lstStyle>
          <a:p>
            <a:pPr lvl="0"/>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339926" y="3669060"/>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217963" y="3796721"/>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634432" y="3782039"/>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390120" y="5640875"/>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27896"/>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739214" y="5655557"/>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7" name="Picture Placeholder 10">
            <a:extLst>
              <a:ext uri="{FF2B5EF4-FFF2-40B4-BE49-F238E27FC236}">
                <a16:creationId xmlns:a16="http://schemas.microsoft.com/office/drawing/2014/main" id="{0FB38616-82FB-4DAD-A82E-3777ACB41148}"/>
              </a:ext>
            </a:extLst>
          </p:cNvPr>
          <p:cNvSpPr>
            <a:spLocks noGrp="1"/>
          </p:cNvSpPr>
          <p:nvPr>
            <p:ph type="pic" sz="quarter" idx="28"/>
          </p:nvPr>
        </p:nvSpPr>
        <p:spPr>
          <a:xfrm>
            <a:off x="6716934" y="4287711"/>
            <a:ext cx="1066800" cy="1066800"/>
          </a:xfrm>
          <a:solidFill>
            <a:schemeClr val="tx1"/>
          </a:solidFill>
        </p:spPr>
        <p:txBody>
          <a:bodyPr>
            <a:normAutofit/>
          </a:bodyPr>
          <a:lstStyle>
            <a:lvl1pPr marL="0" indent="0">
              <a:buNone/>
              <a:defRPr sz="900">
                <a:solidFill>
                  <a:schemeClr val="bg1"/>
                </a:solidFill>
              </a:defRPr>
            </a:lvl1pPr>
            <a:lvl2pPr marL="457200" indent="0">
              <a:lnSpc>
                <a:spcPct val="100000"/>
              </a:lnSpc>
              <a:buNone/>
              <a:defRPr sz="900">
                <a:solidFill>
                  <a:schemeClr val="bg1"/>
                </a:solidFill>
              </a:defRPr>
            </a:lvl2pPr>
          </a:lstStyle>
          <a:p>
            <a:pPr lvl="0"/>
            <a:r>
              <a:rPr lang="en-US"/>
              <a:t>Click icon to add picture</a:t>
            </a:r>
            <a:endParaRPr lang="en-US" dirty="0"/>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27896"/>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229878" y="5655557"/>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634432" y="5640875"/>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solidFill>
                  <a:srgbClr val="898989"/>
                </a:solidFill>
              </a:defRPr>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solidFill>
                  <a:srgbClr val="898989"/>
                </a:solidFill>
              </a:defRPr>
            </a:lvl1pPr>
          </a:lstStyle>
          <a:p>
            <a:fld id="{B5CEABB6-07DC-46E8-9B57-56EC44A396E5}" type="slidenum">
              <a:rPr lang="en-US" smtClean="0"/>
              <a:t>‹#›</a:t>
            </a:fld>
            <a:endParaRPr lang="en-US" dirty="0"/>
          </a:p>
        </p:txBody>
      </p:sp>
      <p:pic>
        <p:nvPicPr>
          <p:cNvPr id="13" name="Graphic 12">
            <a:extLst>
              <a:ext uri="{FF2B5EF4-FFF2-40B4-BE49-F238E27FC236}">
                <a16:creationId xmlns:a16="http://schemas.microsoft.com/office/drawing/2014/main" id="{B0DFD584-E5CF-41EF-B51E-679CE22DDF9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49000" y="5180889"/>
            <a:ext cx="1143000" cy="914400"/>
          </a:xfrm>
          <a:prstGeom prst="rect">
            <a:avLst/>
          </a:prstGeom>
        </p:spPr>
      </p:pic>
    </p:spTree>
    <p:extLst>
      <p:ext uri="{BB962C8B-B14F-4D97-AF65-F5344CB8AC3E}">
        <p14:creationId xmlns:p14="http://schemas.microsoft.com/office/powerpoint/2010/main" val="609095538"/>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bg>
      <p:bgPr>
        <a:solidFill>
          <a:schemeClr val="bg1"/>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1328057"/>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3790950" cy="892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Content Placeholder 10">
            <a:extLst>
              <a:ext uri="{FF2B5EF4-FFF2-40B4-BE49-F238E27FC236}">
                <a16:creationId xmlns:a16="http://schemas.microsoft.com/office/drawing/2014/main" id="{319EE98D-9541-4F21-8952-3026DEF75EC4}"/>
              </a:ext>
            </a:extLst>
          </p:cNvPr>
          <p:cNvSpPr>
            <a:spLocks noGrp="1"/>
          </p:cNvSpPr>
          <p:nvPr>
            <p:ph sz="quarter" idx="21" hasCustomPrompt="1"/>
          </p:nvPr>
        </p:nvSpPr>
        <p:spPr>
          <a:xfrm>
            <a:off x="1075447"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3788813"/>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7" name="Text Placeholder 2">
            <a:extLst>
              <a:ext uri="{FF2B5EF4-FFF2-40B4-BE49-F238E27FC236}">
                <a16:creationId xmlns:a16="http://schemas.microsoft.com/office/drawing/2014/main" id="{E43D2F47-FAF2-42C2-967D-251DD4B940D7}"/>
              </a:ext>
            </a:extLst>
          </p:cNvPr>
          <p:cNvSpPr>
            <a:spLocks noGrp="1"/>
          </p:cNvSpPr>
          <p:nvPr>
            <p:ph type="body" idx="17" hasCustomPrompt="1"/>
          </p:nvPr>
        </p:nvSpPr>
        <p:spPr>
          <a:xfrm>
            <a:off x="838200" y="4464810"/>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838200" y="5120722"/>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4" name="Content Placeholder 10">
            <a:extLst>
              <a:ext uri="{FF2B5EF4-FFF2-40B4-BE49-F238E27FC236}">
                <a16:creationId xmlns:a16="http://schemas.microsoft.com/office/drawing/2014/main" id="{AB843230-A4E3-4E21-AA93-998E28EB9018}"/>
              </a:ext>
            </a:extLst>
          </p:cNvPr>
          <p:cNvSpPr>
            <a:spLocks noGrp="1"/>
          </p:cNvSpPr>
          <p:nvPr>
            <p:ph sz="quarter" idx="22" hasCustomPrompt="1"/>
          </p:nvPr>
        </p:nvSpPr>
        <p:spPr>
          <a:xfrm>
            <a:off x="3811391"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3562665" y="3788813"/>
            <a:ext cx="2342205"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8" name="Text Placeholder 4">
            <a:extLst>
              <a:ext uri="{FF2B5EF4-FFF2-40B4-BE49-F238E27FC236}">
                <a16:creationId xmlns:a16="http://schemas.microsoft.com/office/drawing/2014/main" id="{3322C250-87FC-4F14-A42C-FFDA120D0D64}"/>
              </a:ext>
            </a:extLst>
          </p:cNvPr>
          <p:cNvSpPr>
            <a:spLocks noGrp="1"/>
          </p:cNvSpPr>
          <p:nvPr>
            <p:ph type="body" sz="quarter" idx="18" hasCustomPrompt="1"/>
          </p:nvPr>
        </p:nvSpPr>
        <p:spPr>
          <a:xfrm>
            <a:off x="3562665" y="4464810"/>
            <a:ext cx="2342205"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3562665" y="5120722"/>
            <a:ext cx="2342205"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5" name="Content Placeholder 10">
            <a:extLst>
              <a:ext uri="{FF2B5EF4-FFF2-40B4-BE49-F238E27FC236}">
                <a16:creationId xmlns:a16="http://schemas.microsoft.com/office/drawing/2014/main" id="{3AE0369E-A275-4E5A-AE0F-B1F9A54DEDFC}"/>
              </a:ext>
            </a:extLst>
          </p:cNvPr>
          <p:cNvSpPr>
            <a:spLocks noGrp="1"/>
          </p:cNvSpPr>
          <p:nvPr>
            <p:ph sz="quarter" idx="23" hasCustomPrompt="1"/>
          </p:nvPr>
        </p:nvSpPr>
        <p:spPr>
          <a:xfrm>
            <a:off x="6524377"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6298609" y="3788813"/>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2">
            <a:extLst>
              <a:ext uri="{FF2B5EF4-FFF2-40B4-BE49-F238E27FC236}">
                <a16:creationId xmlns:a16="http://schemas.microsoft.com/office/drawing/2014/main" id="{D3C675D6-83FA-4036-B516-098EDCAF2506}"/>
              </a:ext>
            </a:extLst>
          </p:cNvPr>
          <p:cNvSpPr>
            <a:spLocks noGrp="1"/>
          </p:cNvSpPr>
          <p:nvPr>
            <p:ph type="body" idx="19" hasCustomPrompt="1"/>
          </p:nvPr>
        </p:nvSpPr>
        <p:spPr>
          <a:xfrm>
            <a:off x="6298609" y="4464810"/>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6298609" y="5120722"/>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6" name="Content Placeholder 10">
            <a:extLst>
              <a:ext uri="{FF2B5EF4-FFF2-40B4-BE49-F238E27FC236}">
                <a16:creationId xmlns:a16="http://schemas.microsoft.com/office/drawing/2014/main" id="{CCA3A81E-171B-4946-B8BA-B2F406CF0939}"/>
              </a:ext>
            </a:extLst>
          </p:cNvPr>
          <p:cNvSpPr>
            <a:spLocks noGrp="1"/>
          </p:cNvSpPr>
          <p:nvPr>
            <p:ph sz="quarter" idx="24" hasCustomPrompt="1"/>
          </p:nvPr>
        </p:nvSpPr>
        <p:spPr>
          <a:xfrm>
            <a:off x="9260321"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14" name="Text Placeholder 2">
            <a:extLst>
              <a:ext uri="{FF2B5EF4-FFF2-40B4-BE49-F238E27FC236}">
                <a16:creationId xmlns:a16="http://schemas.microsoft.com/office/drawing/2014/main" id="{84A1E92D-A5BF-4268-BFF3-1418A1F03589}"/>
              </a:ext>
            </a:extLst>
          </p:cNvPr>
          <p:cNvSpPr>
            <a:spLocks noGrp="1"/>
          </p:cNvSpPr>
          <p:nvPr>
            <p:ph type="body" idx="15" hasCustomPrompt="1"/>
          </p:nvPr>
        </p:nvSpPr>
        <p:spPr>
          <a:xfrm>
            <a:off x="9023074" y="3788457"/>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3" name="Text Placeholder 2">
            <a:extLst>
              <a:ext uri="{FF2B5EF4-FFF2-40B4-BE49-F238E27FC236}">
                <a16:creationId xmlns:a16="http://schemas.microsoft.com/office/drawing/2014/main" id="{B6439AAC-8A96-4015-8A87-ED8DF7027B60}"/>
              </a:ext>
            </a:extLst>
          </p:cNvPr>
          <p:cNvSpPr>
            <a:spLocks noGrp="1"/>
          </p:cNvSpPr>
          <p:nvPr>
            <p:ph type="body" idx="20" hasCustomPrompt="1"/>
          </p:nvPr>
        </p:nvSpPr>
        <p:spPr>
          <a:xfrm>
            <a:off x="9023074" y="4464454"/>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5" name="Content Placeholder 3">
            <a:extLst>
              <a:ext uri="{FF2B5EF4-FFF2-40B4-BE49-F238E27FC236}">
                <a16:creationId xmlns:a16="http://schemas.microsoft.com/office/drawing/2014/main" id="{492F9083-A886-4EEB-94D6-1FAE6DC33000}"/>
              </a:ext>
            </a:extLst>
          </p:cNvPr>
          <p:cNvSpPr>
            <a:spLocks noGrp="1"/>
          </p:cNvSpPr>
          <p:nvPr>
            <p:ph sz="half" idx="16"/>
          </p:nvPr>
        </p:nvSpPr>
        <p:spPr>
          <a:xfrm>
            <a:off x="9023074" y="5120366"/>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Pitch Deck</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386696317"/>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anchor="b">
            <a:normAutofit/>
          </a:bodyPr>
          <a:lstStyle>
            <a:lvl1pPr>
              <a:defRPr lang="en-US" sz="2800" kern="1200" cap="all"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82546"/>
            <a:ext cx="5111750" cy="1525588"/>
          </a:xfrm>
        </p:spPr>
        <p:txBody>
          <a:bodyPr anchor="b">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23" name="Straight Connector 22">
            <a:extLst>
              <a:ext uri="{FF2B5EF4-FFF2-40B4-BE49-F238E27FC236}">
                <a16:creationId xmlns:a16="http://schemas.microsoft.com/office/drawing/2014/main" id="{D87F08D6-2CA7-4A5A-BE34-07113DCA535D}"/>
              </a:ext>
            </a:extLst>
          </p:cNvPr>
          <p:cNvCxnSpPr>
            <a:cxnSpLocks/>
          </p:cNvCxnSpPr>
          <p:nvPr/>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dirty="0"/>
              <a:t>Pitch Deck</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1616316768"/>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200" spc="150"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2004161"/>
          </a:xfrm>
        </p:spPr>
        <p:txBody>
          <a:bodyPr>
            <a:normAutofit/>
          </a:bodyPr>
          <a:lstStyle>
            <a:lvl1pPr marL="0" indent="0" algn="l">
              <a:lnSpc>
                <a:spcPct val="150000"/>
              </a:lnSpc>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a:lstStyle>
            <a:lvl1pPr>
              <a:defRPr sz="900"/>
            </a:lvl1pPr>
          </a:lstStyle>
          <a:p>
            <a:r>
              <a:rPr lang="en-US" dirty="0"/>
              <a:t>20XX</a:t>
            </a:r>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a:lstStyle>
            <a:lvl1pPr>
              <a:defRPr sz="900"/>
            </a:lvl1pPr>
          </a:lstStyle>
          <a:p>
            <a:r>
              <a:rPr lang="en-US" dirty="0"/>
              <a:t>Pitch Deck</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B5CEABB6-07DC-46E8-9B57-56EC44A396E5}" type="slidenum">
              <a:rPr lang="en-US" smtClean="0"/>
              <a:t>‹#›</a:t>
            </a:fld>
            <a:endParaRPr lang="en-US" dirty="0"/>
          </a:p>
        </p:txBody>
      </p:sp>
    </p:spTree>
    <p:extLst>
      <p:ext uri="{BB962C8B-B14F-4D97-AF65-F5344CB8AC3E}">
        <p14:creationId xmlns:p14="http://schemas.microsoft.com/office/powerpoint/2010/main" val="429355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Pitch Deck</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92845213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0" r:id="rId3"/>
    <p:sldLayoutId id="2147483688" r:id="rId4"/>
    <p:sldLayoutId id="2147483694" r:id="rId5"/>
    <p:sldLayoutId id="2147483701" r:id="rId6"/>
    <p:sldLayoutId id="2147483697" r:id="rId7"/>
    <p:sldLayoutId id="2147483673" r:id="rId8"/>
    <p:sldLayoutId id="2147483676" r:id="rId9"/>
    <p:sldLayoutId id="2147483672" r:id="rId10"/>
    <p:sldLayoutId id="2147483699" r:id="rId11"/>
    <p:sldLayoutId id="2147483671" r:id="rId12"/>
    <p:sldLayoutId id="2147483700" r:id="rId13"/>
    <p:sldLayoutId id="2147483679" r:id="rId14"/>
    <p:sldLayoutId id="2147483692" r:id="rId15"/>
    <p:sldLayoutId id="2147483681" r:id="rId16"/>
    <p:sldLayoutId id="2147483674" r:id="rId17"/>
    <p:sldLayoutId id="2147483675" r:id="rId18"/>
    <p:sldLayoutId id="2147483696" r:id="rId19"/>
    <p:sldLayoutId id="2147483677" r:id="rId20"/>
    <p:sldLayoutId id="2147483678" r:id="rId21"/>
  </p:sldLayoutIdLst>
  <p:hf hdr="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gif"/><Relationship Id="rId1" Type="http://schemas.openxmlformats.org/officeDocument/2006/relationships/slideLayout" Target="../slideLayouts/slideLayout16.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C1FF-4CEC-9147-967D-0BDB8A1ACFA2}"/>
              </a:ext>
            </a:extLst>
          </p:cNvPr>
          <p:cNvSpPr>
            <a:spLocks noGrp="1"/>
          </p:cNvSpPr>
          <p:nvPr>
            <p:ph type="title"/>
          </p:nvPr>
        </p:nvSpPr>
        <p:spPr>
          <a:xfrm>
            <a:off x="0" y="94786"/>
            <a:ext cx="12192000" cy="557951"/>
          </a:xfrm>
        </p:spPr>
        <p:txBody>
          <a:bodyPr>
            <a:normAutofit/>
          </a:bodyPr>
          <a:lstStyle/>
          <a:p>
            <a:r>
              <a:rPr dirty="0"/>
              <a:t>Exercise</a:t>
            </a:r>
          </a:p>
        </p:txBody>
      </p:sp>
      <p:sp>
        <p:nvSpPr>
          <p:cNvPr id="13" name="Slide Number Placeholder 12">
            <a:extLst>
              <a:ext uri="{FF2B5EF4-FFF2-40B4-BE49-F238E27FC236}">
                <a16:creationId xmlns:a16="http://schemas.microsoft.com/office/drawing/2014/main" id="{69392F4E-CF18-2798-A0E9-113D6411105F}"/>
              </a:ext>
            </a:extLst>
          </p:cNvPr>
          <p:cNvSpPr>
            <a:spLocks noGrp="1"/>
          </p:cNvSpPr>
          <p:nvPr>
            <p:ph type="sldNum" sz="quarter" idx="22"/>
          </p:nvPr>
        </p:nvSpPr>
        <p:spPr/>
        <p:txBody>
          <a:bodyPr/>
          <a:lstStyle/>
          <a:p>
            <a:fld id="{B5CEABB6-07DC-46E8-9B57-56EC44A396E5}" type="slidenum">
              <a:rPr lang="en-US" smtClean="0"/>
              <a:pPr/>
              <a:t>1</a:t>
            </a:fld>
            <a:endParaRPr lang="en-US" dirty="0"/>
          </a:p>
        </p:txBody>
      </p:sp>
      <p:sp>
        <p:nvSpPr>
          <p:cNvPr id="14" name="Title 1">
            <a:extLst>
              <a:ext uri="{FF2B5EF4-FFF2-40B4-BE49-F238E27FC236}">
                <a16:creationId xmlns:a16="http://schemas.microsoft.com/office/drawing/2014/main" id="{373FBC6E-908B-4525-4A20-17B2F2482BE9}"/>
              </a:ext>
            </a:extLst>
          </p:cNvPr>
          <p:cNvSpPr txBox="1">
            <a:spLocks/>
          </p:cNvSpPr>
          <p:nvPr/>
        </p:nvSpPr>
        <p:spPr>
          <a:xfrm>
            <a:off x="0" y="459710"/>
            <a:ext cx="12192000" cy="5579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2200" i="1" dirty="0"/>
              <a:t>Control Flow Integrity Review</a:t>
            </a:r>
          </a:p>
        </p:txBody>
      </p:sp>
      <p:cxnSp>
        <p:nvCxnSpPr>
          <p:cNvPr id="16" name="Straight Connector 15">
            <a:extLst>
              <a:ext uri="{FF2B5EF4-FFF2-40B4-BE49-F238E27FC236}">
                <a16:creationId xmlns:a16="http://schemas.microsoft.com/office/drawing/2014/main" id="{82E091EF-9DC4-1B0A-87B3-766DB9DB570A}"/>
              </a:ext>
            </a:extLst>
          </p:cNvPr>
          <p:cNvCxnSpPr>
            <a:cxnSpLocks/>
          </p:cNvCxnSpPr>
          <p:nvPr/>
        </p:nvCxnSpPr>
        <p:spPr>
          <a:xfrm>
            <a:off x="363747" y="566473"/>
            <a:ext cx="11464506" cy="85948"/>
          </a:xfrm>
          <a:prstGeom prst="line">
            <a:avLst/>
          </a:prstGeom>
        </p:spPr>
        <p:style>
          <a:lnRef idx="1">
            <a:schemeClr val="dk1"/>
          </a:lnRef>
          <a:fillRef idx="0">
            <a:schemeClr val="dk1"/>
          </a:fillRef>
          <a:effectRef idx="0">
            <a:schemeClr val="dk1"/>
          </a:effectRef>
          <a:fontRef idx="minor">
            <a:schemeClr val="tx1"/>
          </a:fontRef>
        </p:style>
      </p:cxnSp>
      <p:sp>
        <p:nvSpPr>
          <p:cNvPr id="17" name="Content Placeholder 2">
            <a:extLst>
              <a:ext uri="{FF2B5EF4-FFF2-40B4-BE49-F238E27FC236}">
                <a16:creationId xmlns:a16="http://schemas.microsoft.com/office/drawing/2014/main" id="{FE1E8CEC-C565-16C4-6EA4-22057F24E1CA}"/>
              </a:ext>
            </a:extLst>
          </p:cNvPr>
          <p:cNvSpPr txBox="1">
            <a:spLocks/>
          </p:cNvSpPr>
          <p:nvPr/>
        </p:nvSpPr>
        <p:spPr>
          <a:xfrm>
            <a:off x="1198063" y="1085997"/>
            <a:ext cx="9967520" cy="5413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Write your name and answer the following on a piece of paper</a:t>
            </a:r>
            <a:endParaRPr lang="en-US" dirty="0"/>
          </a:p>
        </p:txBody>
      </p:sp>
      <p:sp>
        <p:nvSpPr>
          <p:cNvPr id="18" name="Rectangle 17">
            <a:extLst>
              <a:ext uri="{FF2B5EF4-FFF2-40B4-BE49-F238E27FC236}">
                <a16:creationId xmlns:a16="http://schemas.microsoft.com/office/drawing/2014/main" id="{14B0FD66-90EC-7349-E979-709C6CC835FC}"/>
              </a:ext>
            </a:extLst>
          </p:cNvPr>
          <p:cNvSpPr>
            <a:spLocks noChangeArrowheads="1"/>
          </p:cNvSpPr>
          <p:nvPr/>
        </p:nvSpPr>
        <p:spPr bwMode="auto">
          <a:xfrm>
            <a:off x="791853" y="1924441"/>
            <a:ext cx="10887958" cy="440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marR="0" lvl="0" algn="l" defTabSz="914400" rtl="0" eaLnBrk="0" fontAlgn="base" latinLnBrk="0" hangingPunct="0">
              <a:lnSpc>
                <a:spcPct val="100000"/>
              </a:lnSpc>
              <a:spcBef>
                <a:spcPct val="0"/>
              </a:spcBef>
              <a:spcAft>
                <a:spcPct val="0"/>
              </a:spcAft>
              <a:buClrTx/>
              <a:buSzTx/>
              <a:tabLst/>
            </a:pPr>
            <a:r>
              <a:rPr kumimoji="0" lang="en-US" altLang="en-US" sz="2200" b="0" u="none" strike="noStrike" cap="none" normalizeH="0" baseline="0" dirty="0">
                <a:ln>
                  <a:noFill/>
                </a:ln>
                <a:solidFill>
                  <a:schemeClr val="tx1"/>
                </a:solidFill>
                <a:effectLst/>
                <a:latin typeface="Arial" panose="020B0604020202020204" pitchFamily="34" charset="0"/>
              </a:rPr>
              <a:t>Of the</a:t>
            </a:r>
            <a:r>
              <a:rPr kumimoji="0" lang="en-US" altLang="en-US" sz="2200" b="0" i="1" u="none" strike="noStrike" cap="none" normalizeH="0" baseline="0" dirty="0">
                <a:ln>
                  <a:noFill/>
                </a:ln>
                <a:solidFill>
                  <a:schemeClr val="tx1"/>
                </a:solidFill>
                <a:effectLst/>
                <a:latin typeface="Arial" panose="020B0604020202020204" pitchFamily="34" charset="0"/>
              </a:rPr>
              <a:t> </a:t>
            </a:r>
            <a:r>
              <a:rPr lang="en-US" altLang="en-US" sz="2200" dirty="0">
                <a:latin typeface="Arial" panose="020B0604020202020204" pitchFamily="34" charset="0"/>
              </a:rPr>
              <a:t>v</a:t>
            </a:r>
            <a:r>
              <a:rPr kumimoji="0" lang="en-US" altLang="en-US" sz="2200" b="0" u="none" strike="noStrike" cap="none" normalizeH="0" baseline="0" dirty="0">
                <a:ln>
                  <a:noFill/>
                </a:ln>
                <a:solidFill>
                  <a:schemeClr val="tx1"/>
                </a:solidFill>
                <a:effectLst/>
                <a:latin typeface="Arial" panose="020B0604020202020204" pitchFamily="34" charset="0"/>
              </a:rPr>
              <a:t>arious CFI solutions we explored, none were calling-context sensitive. Why not?</a:t>
            </a:r>
            <a:endParaRPr kumimoji="0" lang="en-US" altLang="en-US" sz="2200" b="0" i="1"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25151343"/>
      </p:ext>
    </p:extLst>
  </p:cSld>
  <p:clrMapOvr>
    <a:masterClrMapping/>
  </p:clrMapOvr>
</p:sld>
</file>

<file path=ppt/slides/slide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25E98-BAE3-5F30-4E00-5D4311CF6F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21DAD9-78F6-0962-6F97-25EB37E46005}"/>
              </a:ext>
            </a:extLst>
          </p:cNvPr>
          <p:cNvSpPr>
            <a:spLocks noGrp="1"/>
          </p:cNvSpPr>
          <p:nvPr>
            <p:ph type="title"/>
          </p:nvPr>
        </p:nvSpPr>
        <p:spPr>
          <a:xfrm>
            <a:off x="0" y="94786"/>
            <a:ext cx="12192000" cy="557951"/>
          </a:xfrm>
        </p:spPr>
        <p:txBody>
          <a:bodyPr>
            <a:normAutofit/>
          </a:bodyPr>
          <a:lstStyle/>
          <a:p>
            <a:r>
              <a:rPr dirty="0"/>
              <a:t>Exercise Solution</a:t>
            </a:r>
          </a:p>
        </p:txBody>
      </p:sp>
      <p:sp>
        <p:nvSpPr>
          <p:cNvPr id="13" name="Slide Number Placeholder 12">
            <a:extLst>
              <a:ext uri="{FF2B5EF4-FFF2-40B4-BE49-F238E27FC236}">
                <a16:creationId xmlns:a16="http://schemas.microsoft.com/office/drawing/2014/main" id="{E5D8E665-A676-662D-75C5-525C05321E70}"/>
              </a:ext>
            </a:extLst>
          </p:cNvPr>
          <p:cNvSpPr>
            <a:spLocks noGrp="1"/>
          </p:cNvSpPr>
          <p:nvPr>
            <p:ph type="sldNum" sz="quarter" idx="22"/>
          </p:nvPr>
        </p:nvSpPr>
        <p:spPr/>
        <p:txBody>
          <a:bodyPr/>
          <a:lstStyle/>
          <a:p>
            <a:fld id="{B5CEABB6-07DC-46E8-9B57-56EC44A396E5}" type="slidenum">
              <a:rPr lang="en-US" smtClean="0"/>
              <a:pPr/>
              <a:t>2</a:t>
            </a:fld>
            <a:endParaRPr lang="en-US" dirty="0"/>
          </a:p>
        </p:txBody>
      </p:sp>
      <p:sp>
        <p:nvSpPr>
          <p:cNvPr id="14" name="Title 1">
            <a:extLst>
              <a:ext uri="{FF2B5EF4-FFF2-40B4-BE49-F238E27FC236}">
                <a16:creationId xmlns:a16="http://schemas.microsoft.com/office/drawing/2014/main" id="{C48E849F-207B-6EF8-0F14-6563892FA7BD}"/>
              </a:ext>
            </a:extLst>
          </p:cNvPr>
          <p:cNvSpPr txBox="1">
            <a:spLocks/>
          </p:cNvSpPr>
          <p:nvPr/>
        </p:nvSpPr>
        <p:spPr>
          <a:xfrm>
            <a:off x="0" y="459710"/>
            <a:ext cx="12192000" cy="5579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2200" i="1" dirty="0"/>
              <a:t>Control Flow Integrity Review</a:t>
            </a:r>
          </a:p>
        </p:txBody>
      </p:sp>
    </p:spTree>
    <p:extLst>
      <p:ext uri="{BB962C8B-B14F-4D97-AF65-F5344CB8AC3E}">
        <p14:creationId xmlns:p14="http://schemas.microsoft.com/office/powerpoint/2010/main" val="701168341"/>
      </p:ext>
    </p:extLst>
  </p:cSld>
  <p:clrMapOvr>
    <a:masterClrMapping/>
  </p:clrMapOvr>
</p:sld>
</file>

<file path=ppt/slides/slide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6416040" y="4434840"/>
            <a:ext cx="5570014" cy="1122202"/>
          </a:xfrm>
        </p:spPr>
        <p:txBody>
          <a:bodyPr/>
          <a:lstStyle/>
          <a:p>
            <a:r>
              <a:rPr lang="en-US" dirty="0"/>
              <a:t>Testing</a:t>
            </a:r>
          </a:p>
        </p:txBody>
      </p:sp>
      <p:sp>
        <p:nvSpPr>
          <p:cNvPr id="3" name="Subtitle 2">
            <a:extLst>
              <a:ext uri="{FF2B5EF4-FFF2-40B4-BE49-F238E27FC236}">
                <a16:creationId xmlns:a16="http://schemas.microsoft.com/office/drawing/2014/main" id="{1901B20D-4C28-4DA3-ABBD-718C22A5E58B}"/>
              </a:ext>
            </a:extLst>
          </p:cNvPr>
          <p:cNvSpPr>
            <a:spLocks noGrp="1"/>
          </p:cNvSpPr>
          <p:nvPr>
            <p:ph type="subTitle" idx="1"/>
          </p:nvPr>
        </p:nvSpPr>
        <p:spPr>
          <a:xfrm>
            <a:off x="6416041" y="5586890"/>
            <a:ext cx="4941770" cy="1122202"/>
          </a:xfrm>
        </p:spPr>
        <p:txBody>
          <a:bodyPr>
            <a:normAutofit/>
          </a:bodyPr>
          <a:lstStyle/>
          <a:p>
            <a:r>
              <a:rPr lang="en-US" sz="2000" dirty="0"/>
              <a:t>EECS 677: Software Security Evaluation</a:t>
            </a:r>
          </a:p>
          <a:p>
            <a:r>
              <a:rPr lang="en-US" sz="2000" dirty="0"/>
              <a:t>Drew Davidson</a:t>
            </a:r>
          </a:p>
        </p:txBody>
      </p:sp>
    </p:spTree>
    <p:extLst>
      <p:ext uri="{BB962C8B-B14F-4D97-AF65-F5344CB8AC3E}">
        <p14:creationId xmlns:p14="http://schemas.microsoft.com/office/powerpoint/2010/main" val="1642425379"/>
      </p:ext>
    </p:extLst>
  </p:cSld>
  <p:clrMapOvr>
    <a:masterClrMapping/>
  </p:clrMapOvr>
</p:sld>
</file>

<file path=ppt/slides/slide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31FE9-9059-4FE8-B4AC-9771F23A1B89}"/>
              </a:ext>
            </a:extLst>
          </p:cNvPr>
          <p:cNvSpPr>
            <a:spLocks noGrp="1"/>
          </p:cNvSpPr>
          <p:nvPr>
            <p:ph type="title"/>
          </p:nvPr>
        </p:nvSpPr>
        <p:spPr>
          <a:xfrm>
            <a:off x="1508760" y="4156405"/>
            <a:ext cx="3356538" cy="1325563"/>
          </a:xfrm>
        </p:spPr>
        <p:txBody>
          <a:bodyPr>
            <a:normAutofit/>
          </a:bodyPr>
          <a:lstStyle/>
          <a:p>
            <a:r>
              <a:rPr lang="en-US" b="1" dirty="0"/>
              <a:t>Administrivia</a:t>
            </a:r>
            <a:br>
              <a:rPr lang="en-US" b="1" dirty="0"/>
            </a:br>
            <a:r>
              <a:rPr lang="en-US" b="1" dirty="0"/>
              <a:t>and </a:t>
            </a:r>
            <a:br>
              <a:rPr lang="en-US" b="1" dirty="0"/>
            </a:br>
            <a:r>
              <a:rPr lang="en-US" b="1" dirty="0"/>
              <a:t>Announcements</a:t>
            </a:r>
          </a:p>
        </p:txBody>
      </p:sp>
      <p:sp>
        <p:nvSpPr>
          <p:cNvPr id="11" name="Text Placeholder 10">
            <a:extLst>
              <a:ext uri="{FF2B5EF4-FFF2-40B4-BE49-F238E27FC236}">
                <a16:creationId xmlns:a16="http://schemas.microsoft.com/office/drawing/2014/main" id="{252EF131-FBC5-A843-7126-2ADF49A7477B}"/>
              </a:ext>
            </a:extLst>
          </p:cNvPr>
          <p:cNvSpPr>
            <a:spLocks noGrp="1"/>
          </p:cNvSpPr>
          <p:nvPr>
            <p:ph type="body" sz="quarter" idx="24"/>
          </p:nvPr>
        </p:nvSpPr>
        <p:spPr/>
        <p:txBody>
          <a:bodyPr/>
          <a:lstStyle/>
          <a:p>
            <a:endParaRPr lang="en-US"/>
          </a:p>
        </p:txBody>
      </p:sp>
    </p:spTree>
    <p:extLst>
      <p:ext uri="{BB962C8B-B14F-4D97-AF65-F5344CB8AC3E}">
        <p14:creationId xmlns:p14="http://schemas.microsoft.com/office/powerpoint/2010/main" val="922657321"/>
      </p:ext>
    </p:extLst>
  </p:cSld>
  <p:clrMapOvr>
    <a:masterClrMapping/>
  </p:clrMapOvr>
</p:sld>
</file>

<file path=ppt/slides/slide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C4B21-296C-EF5B-1D5C-E9B85C56ACF2}"/>
              </a:ext>
            </a:extLst>
          </p:cNvPr>
          <p:cNvSpPr>
            <a:spLocks noGrp="1"/>
          </p:cNvSpPr>
          <p:nvPr>
            <p:ph type="title"/>
          </p:nvPr>
        </p:nvSpPr>
        <p:spPr>
          <a:xfrm>
            <a:off x="19780" y="-95375"/>
            <a:ext cx="12172220" cy="1325563"/>
          </a:xfrm>
        </p:spPr>
        <p:txBody>
          <a:bodyPr>
            <a:normAutofit/>
          </a:bodyPr>
          <a:lstStyle/>
          <a:p>
            <a:r>
              <a:rPr lang="en-US" sz="3400" b="1" dirty="0"/>
              <a:t>Last Time: Control-Flow Integrity</a:t>
            </a:r>
          </a:p>
        </p:txBody>
      </p:sp>
      <p:sp>
        <p:nvSpPr>
          <p:cNvPr id="3" name="Slide Number Placeholder 2">
            <a:extLst>
              <a:ext uri="{FF2B5EF4-FFF2-40B4-BE49-F238E27FC236}">
                <a16:creationId xmlns:a16="http://schemas.microsoft.com/office/drawing/2014/main" id="{F447C300-AD52-7A1D-4EE9-F0CA6B76505E}"/>
              </a:ext>
            </a:extLst>
          </p:cNvPr>
          <p:cNvSpPr>
            <a:spLocks noGrp="1"/>
          </p:cNvSpPr>
          <p:nvPr>
            <p:ph type="sldNum" sz="quarter" idx="12"/>
          </p:nvPr>
        </p:nvSpPr>
        <p:spPr/>
        <p:txBody>
          <a:bodyPr/>
          <a:lstStyle/>
          <a:p>
            <a:fld id="{B5CEABB6-07DC-46E8-9B57-56EC44A396E5}" type="slidenum">
              <a:rPr lang="en-US" smtClean="0"/>
              <a:pPr/>
              <a:t>5</a:t>
            </a:fld>
            <a:endParaRPr lang="en-US" dirty="0"/>
          </a:p>
        </p:txBody>
      </p:sp>
      <p:sp>
        <p:nvSpPr>
          <p:cNvPr id="17" name="Title 1">
            <a:extLst>
              <a:ext uri="{FF2B5EF4-FFF2-40B4-BE49-F238E27FC236}">
                <a16:creationId xmlns:a16="http://schemas.microsoft.com/office/drawing/2014/main" id="{FD1693C3-03FC-DC5E-FBE5-AEA8B52B8304}"/>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Review: Computability</a:t>
            </a:r>
          </a:p>
        </p:txBody>
      </p:sp>
      <p:sp>
        <p:nvSpPr>
          <p:cNvPr id="6" name="TextBox 5">
            <a:extLst>
              <a:ext uri="{FF2B5EF4-FFF2-40B4-BE49-F238E27FC236}">
                <a16:creationId xmlns:a16="http://schemas.microsoft.com/office/drawing/2014/main" id="{8CCC56EF-211D-80FD-8EDF-6EB2AB8EE1BE}"/>
              </a:ext>
            </a:extLst>
          </p:cNvPr>
          <p:cNvSpPr txBox="1"/>
          <p:nvPr/>
        </p:nvSpPr>
        <p:spPr>
          <a:xfrm>
            <a:off x="453081" y="1713736"/>
            <a:ext cx="9795819" cy="1415772"/>
          </a:xfrm>
          <a:prstGeom prst="rect">
            <a:avLst/>
          </a:prstGeom>
          <a:noFill/>
        </p:spPr>
        <p:txBody>
          <a:bodyPr wrap="square">
            <a:spAutoFit/>
          </a:bodyPr>
          <a:lstStyle/>
          <a:p>
            <a:pPr algn="l"/>
            <a:r>
              <a:rPr lang="en-US" sz="2600" b="1" i="0" dirty="0">
                <a:solidFill>
                  <a:srgbClr val="333333"/>
                </a:solidFill>
                <a:effectLst/>
                <a:latin typeface="halyard-text"/>
              </a:rPr>
              <a:t>Instrument the program to prevent “illegal” jumps  </a:t>
            </a:r>
            <a:endParaRPr lang="en-US" sz="2000" dirty="0">
              <a:solidFill>
                <a:srgbClr val="333333"/>
              </a:solidFill>
              <a:latin typeface="halyard-text"/>
            </a:endParaRPr>
          </a:p>
          <a:p>
            <a:pPr marL="342900" indent="-342900" algn="l">
              <a:buFont typeface="Arial" panose="020B0604020202020204" pitchFamily="34" charset="0"/>
              <a:buChar char="•"/>
            </a:pPr>
            <a:r>
              <a:rPr lang="en-US" sz="2000" dirty="0">
                <a:solidFill>
                  <a:srgbClr val="333333"/>
                </a:solidFill>
                <a:latin typeface="halyard-text"/>
              </a:rPr>
              <a:t>Intel CET</a:t>
            </a:r>
          </a:p>
          <a:p>
            <a:pPr marL="342900" indent="-342900" algn="l">
              <a:buFont typeface="Arial" panose="020B0604020202020204" pitchFamily="34" charset="0"/>
              <a:buChar char="•"/>
            </a:pPr>
            <a:r>
              <a:rPr lang="en-US" sz="2000" dirty="0">
                <a:solidFill>
                  <a:srgbClr val="333333"/>
                </a:solidFill>
                <a:latin typeface="halyard-text"/>
              </a:rPr>
              <a:t>Microsoft control-flow guard</a:t>
            </a:r>
          </a:p>
          <a:p>
            <a:pPr marL="342900" indent="-342900" algn="l">
              <a:buFont typeface="Arial" panose="020B0604020202020204" pitchFamily="34" charset="0"/>
              <a:buChar char="•"/>
            </a:pPr>
            <a:r>
              <a:rPr lang="en-US" sz="2000" dirty="0">
                <a:solidFill>
                  <a:srgbClr val="333333"/>
                </a:solidFill>
                <a:latin typeface="halyard-text"/>
              </a:rPr>
              <a:t>Clang instruction injection</a:t>
            </a:r>
          </a:p>
        </p:txBody>
      </p:sp>
    </p:spTree>
    <p:extLst>
      <p:ext uri="{BB962C8B-B14F-4D97-AF65-F5344CB8AC3E}">
        <p14:creationId xmlns:p14="http://schemas.microsoft.com/office/powerpoint/2010/main" val="2765977812"/>
      </p:ext>
    </p:extLst>
  </p:cSld>
  <p:clrMapOvr>
    <a:masterClrMapping/>
  </p:clrMapOvr>
</p:sld>
</file>

<file path=ppt/slides/slide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F685B-F7EE-CC21-A9C1-944D916176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C9DF39-3E29-0CC4-AA4A-F7F9CC5EBEC5}"/>
              </a:ext>
            </a:extLst>
          </p:cNvPr>
          <p:cNvSpPr>
            <a:spLocks noGrp="1"/>
          </p:cNvSpPr>
          <p:nvPr>
            <p:ph type="title"/>
          </p:nvPr>
        </p:nvSpPr>
        <p:spPr>
          <a:xfrm>
            <a:off x="19780" y="-95375"/>
            <a:ext cx="12172220" cy="1325563"/>
          </a:xfrm>
        </p:spPr>
        <p:txBody>
          <a:bodyPr>
            <a:normAutofit/>
          </a:bodyPr>
          <a:lstStyle/>
          <a:p>
            <a:r>
              <a:rPr lang="en-US" sz="3400" b="1" dirty="0"/>
              <a:t>Turning the page on this class</a:t>
            </a:r>
          </a:p>
        </p:txBody>
      </p:sp>
      <p:sp>
        <p:nvSpPr>
          <p:cNvPr id="3" name="Slide Number Placeholder 2">
            <a:extLst>
              <a:ext uri="{FF2B5EF4-FFF2-40B4-BE49-F238E27FC236}">
                <a16:creationId xmlns:a16="http://schemas.microsoft.com/office/drawing/2014/main" id="{29FD7D06-259C-C74F-0B28-1ED092F339BA}"/>
              </a:ext>
            </a:extLst>
          </p:cNvPr>
          <p:cNvSpPr>
            <a:spLocks noGrp="1"/>
          </p:cNvSpPr>
          <p:nvPr>
            <p:ph type="sldNum" sz="quarter" idx="12"/>
          </p:nvPr>
        </p:nvSpPr>
        <p:spPr/>
        <p:txBody>
          <a:bodyPr/>
          <a:lstStyle/>
          <a:p>
            <a:fld id="{B5CEABB6-07DC-46E8-9B57-56EC44A396E5}" type="slidenum">
              <a:rPr lang="en-US" smtClean="0"/>
              <a:pPr/>
              <a:t>6</a:t>
            </a:fld>
            <a:endParaRPr lang="en-US" dirty="0"/>
          </a:p>
        </p:txBody>
      </p:sp>
      <p:sp>
        <p:nvSpPr>
          <p:cNvPr id="17" name="Title 1">
            <a:extLst>
              <a:ext uri="{FF2B5EF4-FFF2-40B4-BE49-F238E27FC236}">
                <a16:creationId xmlns:a16="http://schemas.microsoft.com/office/drawing/2014/main" id="{D236365E-5773-58A9-C332-7D7965306C70}"/>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Next topic</a:t>
            </a:r>
          </a:p>
        </p:txBody>
      </p:sp>
      <p:pic>
        <p:nvPicPr>
          <p:cNvPr id="5" name="Picture 4">
            <a:extLst>
              <a:ext uri="{FF2B5EF4-FFF2-40B4-BE49-F238E27FC236}">
                <a16:creationId xmlns:a16="http://schemas.microsoft.com/office/drawing/2014/main" id="{2DED693D-A43D-C68F-A883-76992734CC57}"/>
              </a:ext>
            </a:extLst>
          </p:cNvPr>
          <p:cNvPicPr>
            <a:picLocks noChangeAspect="1"/>
          </p:cNvPicPr>
          <p:nvPr/>
        </p:nvPicPr>
        <p:blipFill>
          <a:blip r:embed="rId2"/>
          <a:stretch>
            <a:fillRect/>
          </a:stretch>
        </p:blipFill>
        <p:spPr>
          <a:xfrm>
            <a:off x="6157549" y="1538036"/>
            <a:ext cx="5576398" cy="4343400"/>
          </a:xfrm>
          <a:prstGeom prst="rect">
            <a:avLst/>
          </a:prstGeom>
        </p:spPr>
      </p:pic>
      <p:sp>
        <p:nvSpPr>
          <p:cNvPr id="6" name="TextBox 5">
            <a:extLst>
              <a:ext uri="{FF2B5EF4-FFF2-40B4-BE49-F238E27FC236}">
                <a16:creationId xmlns:a16="http://schemas.microsoft.com/office/drawing/2014/main" id="{5004E9EF-A9DC-BAF0-D37E-BB3FF6F5E9E6}"/>
              </a:ext>
            </a:extLst>
          </p:cNvPr>
          <p:cNvSpPr txBox="1"/>
          <p:nvPr/>
        </p:nvSpPr>
        <p:spPr>
          <a:xfrm>
            <a:off x="496621" y="1686521"/>
            <a:ext cx="5576399" cy="1908215"/>
          </a:xfrm>
          <a:prstGeom prst="rect">
            <a:avLst/>
          </a:prstGeom>
          <a:noFill/>
        </p:spPr>
        <p:txBody>
          <a:bodyPr wrap="square">
            <a:spAutoFit/>
          </a:bodyPr>
          <a:lstStyle/>
          <a:p>
            <a:pPr algn="l"/>
            <a:r>
              <a:rPr lang="en-US" sz="2600" b="1" i="0" dirty="0">
                <a:solidFill>
                  <a:srgbClr val="333333"/>
                </a:solidFill>
                <a:effectLst/>
                <a:latin typeface="halyard-text"/>
              </a:rPr>
              <a:t>Hopefully, you’ve got a taste of the challenges / benefits of instrumentation and mediation</a:t>
            </a:r>
            <a:endParaRPr lang="en-US" sz="2000" dirty="0">
              <a:solidFill>
                <a:srgbClr val="333333"/>
              </a:solidFill>
              <a:latin typeface="halyard-text"/>
            </a:endParaRPr>
          </a:p>
          <a:p>
            <a:pPr marL="342900" indent="-342900" algn="l">
              <a:buFont typeface="Arial" panose="020B0604020202020204" pitchFamily="34" charset="0"/>
              <a:buChar char="•"/>
            </a:pPr>
            <a:r>
              <a:rPr lang="en-US" sz="2000" dirty="0">
                <a:solidFill>
                  <a:srgbClr val="333333"/>
                </a:solidFill>
                <a:latin typeface="halyard-text"/>
              </a:rPr>
              <a:t>Static cost/benefit</a:t>
            </a:r>
          </a:p>
          <a:p>
            <a:pPr marL="342900" indent="-342900" algn="l">
              <a:buFont typeface="Arial" panose="020B0604020202020204" pitchFamily="34" charset="0"/>
              <a:buChar char="•"/>
            </a:pPr>
            <a:r>
              <a:rPr lang="en-US" sz="2000" dirty="0">
                <a:solidFill>
                  <a:srgbClr val="333333"/>
                </a:solidFill>
                <a:latin typeface="halyard-text"/>
              </a:rPr>
              <a:t>Runtime cost/benefit</a:t>
            </a:r>
          </a:p>
        </p:txBody>
      </p:sp>
    </p:spTree>
    <p:extLst>
      <p:ext uri="{BB962C8B-B14F-4D97-AF65-F5344CB8AC3E}">
        <p14:creationId xmlns:p14="http://schemas.microsoft.com/office/powerpoint/2010/main" val="1264872920"/>
      </p:ext>
    </p:extLst>
  </p:cSld>
  <p:clrMapOvr>
    <a:masterClrMapping/>
  </p:clrMapOvr>
</p:sld>
</file>

<file path=ppt/slides/slide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E0367-EABF-2A7C-BB69-3D1444C0BA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6129D0-5F03-1320-7409-2DFFFD19D1C9}"/>
              </a:ext>
            </a:extLst>
          </p:cNvPr>
          <p:cNvSpPr>
            <a:spLocks noGrp="1"/>
          </p:cNvSpPr>
          <p:nvPr>
            <p:ph type="title"/>
          </p:nvPr>
        </p:nvSpPr>
        <p:spPr>
          <a:xfrm>
            <a:off x="19780" y="-95375"/>
            <a:ext cx="12172220" cy="1325563"/>
          </a:xfrm>
        </p:spPr>
        <p:txBody>
          <a:bodyPr>
            <a:normAutofit/>
          </a:bodyPr>
          <a:lstStyle/>
          <a:p>
            <a:r>
              <a:rPr lang="en-US" sz="3400" b="1" dirty="0"/>
              <a:t>Turning the page on this class</a:t>
            </a:r>
          </a:p>
        </p:txBody>
      </p:sp>
      <p:sp>
        <p:nvSpPr>
          <p:cNvPr id="3" name="Slide Number Placeholder 2">
            <a:extLst>
              <a:ext uri="{FF2B5EF4-FFF2-40B4-BE49-F238E27FC236}">
                <a16:creationId xmlns:a16="http://schemas.microsoft.com/office/drawing/2014/main" id="{40B1A60C-CEB6-BBEA-042C-28DD58A6AD59}"/>
              </a:ext>
            </a:extLst>
          </p:cNvPr>
          <p:cNvSpPr>
            <a:spLocks noGrp="1"/>
          </p:cNvSpPr>
          <p:nvPr>
            <p:ph type="sldNum" sz="quarter" idx="12"/>
          </p:nvPr>
        </p:nvSpPr>
        <p:spPr/>
        <p:txBody>
          <a:bodyPr/>
          <a:lstStyle/>
          <a:p>
            <a:fld id="{B5CEABB6-07DC-46E8-9B57-56EC44A396E5}" type="slidenum">
              <a:rPr lang="en-US" smtClean="0"/>
              <a:pPr/>
              <a:t>7</a:t>
            </a:fld>
            <a:endParaRPr lang="en-US" dirty="0"/>
          </a:p>
        </p:txBody>
      </p:sp>
      <p:sp>
        <p:nvSpPr>
          <p:cNvPr id="17" name="Title 1">
            <a:extLst>
              <a:ext uri="{FF2B5EF4-FFF2-40B4-BE49-F238E27FC236}">
                <a16:creationId xmlns:a16="http://schemas.microsoft.com/office/drawing/2014/main" id="{6486F183-C119-842C-65A7-1E67689F9705}"/>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Next topic</a:t>
            </a:r>
          </a:p>
        </p:txBody>
      </p:sp>
      <p:sp>
        <p:nvSpPr>
          <p:cNvPr id="7" name="TextBox 6">
            <a:extLst>
              <a:ext uri="{FF2B5EF4-FFF2-40B4-BE49-F238E27FC236}">
                <a16:creationId xmlns:a16="http://schemas.microsoft.com/office/drawing/2014/main" id="{F6FD55ED-3C07-F7C1-2A7B-6A13B448D2F9}"/>
              </a:ext>
            </a:extLst>
          </p:cNvPr>
          <p:cNvSpPr txBox="1"/>
          <p:nvPr/>
        </p:nvSpPr>
        <p:spPr>
          <a:xfrm>
            <a:off x="453081" y="2383210"/>
            <a:ext cx="5576399" cy="800219"/>
          </a:xfrm>
          <a:prstGeom prst="rect">
            <a:avLst/>
          </a:prstGeom>
          <a:noFill/>
        </p:spPr>
        <p:txBody>
          <a:bodyPr wrap="square">
            <a:spAutoFit/>
          </a:bodyPr>
          <a:lstStyle/>
          <a:p>
            <a:pPr algn="l"/>
            <a:r>
              <a:rPr lang="en-US" sz="2600" b="1" i="0" dirty="0">
                <a:solidFill>
                  <a:srgbClr val="333333"/>
                </a:solidFill>
                <a:effectLst/>
                <a:latin typeface="halyard-text"/>
              </a:rPr>
              <a:t>Dynamic Analysis</a:t>
            </a:r>
            <a:endParaRPr lang="en-US" sz="2000" dirty="0">
              <a:solidFill>
                <a:srgbClr val="333333"/>
              </a:solidFill>
              <a:latin typeface="halyard-text"/>
            </a:endParaRPr>
          </a:p>
          <a:p>
            <a:pPr marL="342900" indent="-342900" algn="l">
              <a:buFont typeface="Arial" panose="020B0604020202020204" pitchFamily="34" charset="0"/>
              <a:buChar char="•"/>
            </a:pPr>
            <a:r>
              <a:rPr lang="en-US" sz="2000" dirty="0">
                <a:solidFill>
                  <a:srgbClr val="333333"/>
                </a:solidFill>
                <a:latin typeface="halyard-text"/>
              </a:rPr>
              <a:t>Running the program to see what happens</a:t>
            </a:r>
          </a:p>
        </p:txBody>
      </p:sp>
      <p:sp>
        <p:nvSpPr>
          <p:cNvPr id="4" name="TextBox 3">
            <a:extLst>
              <a:ext uri="{FF2B5EF4-FFF2-40B4-BE49-F238E27FC236}">
                <a16:creationId xmlns:a16="http://schemas.microsoft.com/office/drawing/2014/main" id="{17C064F0-25C7-5F29-1575-993EA1B6E73F}"/>
              </a:ext>
            </a:extLst>
          </p:cNvPr>
          <p:cNvSpPr txBox="1"/>
          <p:nvPr/>
        </p:nvSpPr>
        <p:spPr>
          <a:xfrm>
            <a:off x="431307" y="3553426"/>
            <a:ext cx="5576399" cy="1107996"/>
          </a:xfrm>
          <a:prstGeom prst="rect">
            <a:avLst/>
          </a:prstGeom>
          <a:noFill/>
        </p:spPr>
        <p:txBody>
          <a:bodyPr wrap="square">
            <a:spAutoFit/>
          </a:bodyPr>
          <a:lstStyle/>
          <a:p>
            <a:pPr algn="l"/>
            <a:r>
              <a:rPr lang="en-US" sz="2600" b="1" i="0" dirty="0">
                <a:solidFill>
                  <a:srgbClr val="333333"/>
                </a:solidFill>
                <a:effectLst/>
                <a:latin typeface="halyard-text"/>
              </a:rPr>
              <a:t>Uses of dynamic analysis</a:t>
            </a:r>
            <a:endParaRPr lang="en-US" sz="2000" dirty="0">
              <a:solidFill>
                <a:srgbClr val="333333"/>
              </a:solidFill>
              <a:latin typeface="halyard-text"/>
            </a:endParaRPr>
          </a:p>
          <a:p>
            <a:pPr marL="342900" indent="-342900">
              <a:buFont typeface="Arial" panose="020B0604020202020204" pitchFamily="34" charset="0"/>
              <a:buChar char="•"/>
            </a:pPr>
            <a:r>
              <a:rPr lang="en-US" sz="2000" dirty="0">
                <a:solidFill>
                  <a:srgbClr val="333333"/>
                </a:solidFill>
                <a:latin typeface="halyard-text"/>
              </a:rPr>
              <a:t>Program comprehension</a:t>
            </a:r>
          </a:p>
          <a:p>
            <a:pPr marL="342900" indent="-342900" algn="l">
              <a:buFont typeface="Arial" panose="020B0604020202020204" pitchFamily="34" charset="0"/>
              <a:buChar char="•"/>
            </a:pPr>
            <a:r>
              <a:rPr lang="en-US" sz="2000" dirty="0">
                <a:solidFill>
                  <a:srgbClr val="333333"/>
                </a:solidFill>
                <a:latin typeface="halyard-text"/>
              </a:rPr>
              <a:t>Bug elimination</a:t>
            </a:r>
          </a:p>
        </p:txBody>
      </p:sp>
      <p:pic>
        <p:nvPicPr>
          <p:cNvPr id="8" name="Picture 2" descr="On Breakthroughs | Rowan Cockett">
            <a:extLst>
              <a:ext uri="{FF2B5EF4-FFF2-40B4-BE49-F238E27FC236}">
                <a16:creationId xmlns:a16="http://schemas.microsoft.com/office/drawing/2014/main" id="{EF333987-F871-F0D0-BD06-DA074C1F69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8307" y="2543006"/>
            <a:ext cx="5156065" cy="2610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704194"/>
      </p:ext>
    </p:extLst>
  </p:cSld>
  <p:clrMapOvr>
    <a:masterClrMapping/>
  </p:clrMapOvr>
</p:sld>
</file>

<file path=ppt/slides/slide8.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 uri="{C183D7F6-B498-43B3-948B-1728B52AA6E4}">
                <adec:decorative xmlns:adec="http://schemas.microsoft.com/office/drawing/2017/decorative" val="0"/>
              </a:ext>
            </a:extLst>
          </p:cNvPr>
          <p:cNvSpPr>
            <a:spLocks noGrp="1"/>
          </p:cNvSpPr>
          <p:nvPr>
            <p:ph type="title"/>
          </p:nvPr>
        </p:nvSpPr>
        <p:spPr>
          <a:xfrm>
            <a:off x="839225" y="1020445"/>
            <a:ext cx="5094733" cy="1325563"/>
          </a:xfrm>
        </p:spPr>
        <p:txBody>
          <a:bodyPr>
            <a:noAutofit/>
          </a:bodyPr>
          <a:lstStyle/>
          <a:p>
            <a:r>
              <a:rPr lang="en-US" sz="3800" b="1" u="sng" dirty="0"/>
              <a:t>Lecture Outline</a:t>
            </a:r>
          </a:p>
        </p:txBody>
      </p:sp>
      <p:sp>
        <p:nvSpPr>
          <p:cNvPr id="9" name="Subtitle 2">
            <a:extLst>
              <a:ext uri="{FF2B5EF4-FFF2-40B4-BE49-F238E27FC236}">
                <a16:creationId xmlns:a16="http://schemas.microsoft.com/office/drawing/2014/main" id="{E4D9D521-5948-D2D7-CA1A-70169ECBC9A2}"/>
              </a:ext>
              <a:ext uri="{C183D7F6-B498-43B3-948B-1728B52AA6E4}">
                <adec:decorative xmlns:adec="http://schemas.microsoft.com/office/drawing/2017/decorative" val="0"/>
              </a:ext>
            </a:extLst>
          </p:cNvPr>
          <p:cNvSpPr>
            <a:spLocks noGrp="1"/>
          </p:cNvSpPr>
          <p:nvPr>
            <p:ph idx="1"/>
          </p:nvPr>
        </p:nvSpPr>
        <p:spPr>
          <a:xfrm>
            <a:off x="839224" y="2368759"/>
            <a:ext cx="4680124" cy="1967333"/>
          </a:xfrm>
        </p:spPr>
        <p:txBody>
          <a:bodyPr wrap="square">
            <a:spAutoFit/>
          </a:bodyPr>
          <a:lstStyle/>
          <a:p>
            <a:pPr marL="457200" indent="-457200">
              <a:buFont typeface="Arial" panose="020B0604020202020204" pitchFamily="34" charset="0"/>
              <a:buChar char="•"/>
            </a:pPr>
            <a:r>
              <a:rPr lang="en-US" sz="3000" dirty="0"/>
              <a:t>The Testing Perspective</a:t>
            </a:r>
          </a:p>
          <a:p>
            <a:pPr marL="457200" indent="-457200">
              <a:buFont typeface="Arial" panose="020B0604020202020204" pitchFamily="34" charset="0"/>
              <a:buChar char="•"/>
            </a:pPr>
            <a:r>
              <a:rPr lang="en-US" sz="3000" dirty="0"/>
              <a:t>Test Generation</a:t>
            </a:r>
          </a:p>
          <a:p>
            <a:pPr marL="457200" indent="-457200">
              <a:buFont typeface="Arial" panose="020B0604020202020204" pitchFamily="34" charset="0"/>
              <a:buChar char="•"/>
            </a:pPr>
            <a:r>
              <a:rPr lang="en-US" sz="3000" dirty="0"/>
              <a:t>Fuzzing</a:t>
            </a:r>
          </a:p>
        </p:txBody>
      </p:sp>
    </p:spTree>
    <p:extLst>
      <p:ext uri="{BB962C8B-B14F-4D97-AF65-F5344CB8AC3E}">
        <p14:creationId xmlns:p14="http://schemas.microsoft.com/office/powerpoint/2010/main" val="3167387456"/>
      </p:ext>
    </p:extLst>
  </p:cSld>
  <p:clrMapOvr>
    <a:masterClrMapping/>
  </p:clrMapOvr>
</p:sld>
</file>

<file path=ppt/slides/slide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6DA76-807F-5193-C5F4-638E8C7B25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782E4C-23A0-B78C-2A33-E583E0BE5C39}"/>
              </a:ext>
            </a:extLst>
          </p:cNvPr>
          <p:cNvSpPr>
            <a:spLocks noGrp="1"/>
          </p:cNvSpPr>
          <p:nvPr>
            <p:ph type="title"/>
          </p:nvPr>
        </p:nvSpPr>
        <p:spPr>
          <a:xfrm>
            <a:off x="19780" y="100569"/>
            <a:ext cx="12172220" cy="1325563"/>
          </a:xfrm>
        </p:spPr>
        <p:txBody>
          <a:bodyPr>
            <a:normAutofit/>
          </a:bodyPr>
          <a:lstStyle/>
          <a:p>
            <a:r>
              <a:rPr lang="en-US" sz="3400" b="1" dirty="0"/>
              <a:t>A formulation of dynamic Analysis</a:t>
            </a:r>
          </a:p>
        </p:txBody>
      </p:sp>
      <p:sp>
        <p:nvSpPr>
          <p:cNvPr id="3" name="Slide Number Placeholder 2">
            <a:extLst>
              <a:ext uri="{FF2B5EF4-FFF2-40B4-BE49-F238E27FC236}">
                <a16:creationId xmlns:a16="http://schemas.microsoft.com/office/drawing/2014/main" id="{EEE91856-1F41-C764-BADF-2D78B2D401BD}"/>
              </a:ext>
            </a:extLst>
          </p:cNvPr>
          <p:cNvSpPr>
            <a:spLocks noGrp="1"/>
          </p:cNvSpPr>
          <p:nvPr>
            <p:ph type="sldNum" sz="quarter" idx="12"/>
          </p:nvPr>
        </p:nvSpPr>
        <p:spPr/>
        <p:txBody>
          <a:bodyPr/>
          <a:lstStyle/>
          <a:p>
            <a:fld id="{B5CEABB6-07DC-46E8-9B57-56EC44A396E5}" type="slidenum">
              <a:rPr lang="en-US" smtClean="0"/>
              <a:pPr/>
              <a:t>9</a:t>
            </a:fld>
            <a:endParaRPr lang="en-US" dirty="0"/>
          </a:p>
        </p:txBody>
      </p:sp>
      <p:sp>
        <p:nvSpPr>
          <p:cNvPr id="17" name="Title 1">
            <a:extLst>
              <a:ext uri="{FF2B5EF4-FFF2-40B4-BE49-F238E27FC236}">
                <a16:creationId xmlns:a16="http://schemas.microsoft.com/office/drawing/2014/main" id="{5199A636-06F9-D835-B30A-68F74A33C101}"/>
              </a:ext>
            </a:extLst>
          </p:cNvPr>
          <p:cNvSpPr txBox="1">
            <a:spLocks/>
          </p:cNvSpPr>
          <p:nvPr/>
        </p:nvSpPr>
        <p:spPr>
          <a:xfrm>
            <a:off x="7588" y="408417"/>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Testing</a:t>
            </a:r>
          </a:p>
        </p:txBody>
      </p:sp>
      <p:sp>
        <p:nvSpPr>
          <p:cNvPr id="6" name="TextBox 5">
            <a:extLst>
              <a:ext uri="{FF2B5EF4-FFF2-40B4-BE49-F238E27FC236}">
                <a16:creationId xmlns:a16="http://schemas.microsoft.com/office/drawing/2014/main" id="{E1B8D7BD-26D1-E3F0-46CD-B195F2F0A799}"/>
              </a:ext>
            </a:extLst>
          </p:cNvPr>
          <p:cNvSpPr txBox="1"/>
          <p:nvPr/>
        </p:nvSpPr>
        <p:spPr>
          <a:xfrm>
            <a:off x="453082" y="2236250"/>
            <a:ext cx="5857102" cy="800219"/>
          </a:xfrm>
          <a:prstGeom prst="rect">
            <a:avLst/>
          </a:prstGeom>
          <a:noFill/>
        </p:spPr>
        <p:txBody>
          <a:bodyPr wrap="square">
            <a:spAutoFit/>
          </a:bodyPr>
          <a:lstStyle/>
          <a:p>
            <a:pPr algn="l"/>
            <a:r>
              <a:rPr lang="en-US" sz="2600" b="1" i="0" dirty="0">
                <a:solidFill>
                  <a:srgbClr val="333333"/>
                </a:solidFill>
                <a:effectLst/>
                <a:latin typeface="halyard-text"/>
              </a:rPr>
              <a:t>Input/expected output pairs</a:t>
            </a:r>
            <a:endParaRPr lang="en-US" sz="2000" dirty="0">
              <a:solidFill>
                <a:srgbClr val="333333"/>
              </a:solidFill>
              <a:latin typeface="halyard-text"/>
            </a:endParaRPr>
          </a:p>
          <a:p>
            <a:pPr marL="342900" indent="-342900" algn="l">
              <a:buFont typeface="Arial" panose="020B0604020202020204" pitchFamily="34" charset="0"/>
              <a:buChar char="•"/>
            </a:pPr>
            <a:r>
              <a:rPr lang="en-US" sz="2000" dirty="0">
                <a:solidFill>
                  <a:srgbClr val="333333"/>
                </a:solidFill>
                <a:latin typeface="halyard-text"/>
              </a:rPr>
              <a:t>Does the program do what it’s supposed to do?</a:t>
            </a:r>
          </a:p>
        </p:txBody>
      </p:sp>
      <p:pic>
        <p:nvPicPr>
          <p:cNvPr id="5" name="Picture 4" descr="A loaf of bread with butter on a towel&#10;&#10;Description automatically generated">
            <a:extLst>
              <a:ext uri="{FF2B5EF4-FFF2-40B4-BE49-F238E27FC236}">
                <a16:creationId xmlns:a16="http://schemas.microsoft.com/office/drawing/2014/main" id="{04264C06-4D7A-199C-5263-CE47EED8AD67}"/>
              </a:ext>
            </a:extLst>
          </p:cNvPr>
          <p:cNvPicPr>
            <a:picLocks noChangeAspect="1"/>
          </p:cNvPicPr>
          <p:nvPr/>
        </p:nvPicPr>
        <p:blipFill>
          <a:blip r:embed="rId2"/>
          <a:stretch>
            <a:fillRect/>
          </a:stretch>
        </p:blipFill>
        <p:spPr>
          <a:xfrm>
            <a:off x="6930377" y="2218137"/>
            <a:ext cx="4583987" cy="3055992"/>
          </a:xfrm>
          <a:prstGeom prst="rect">
            <a:avLst/>
          </a:prstGeom>
        </p:spPr>
      </p:pic>
    </p:spTree>
    <p:extLst>
      <p:ext uri="{BB962C8B-B14F-4D97-AF65-F5344CB8AC3E}">
        <p14:creationId xmlns:p14="http://schemas.microsoft.com/office/powerpoint/2010/main" val="4087901249"/>
      </p:ext>
    </p:extLst>
  </p:cSld>
  <p:clrMapOvr>
    <a:masterClrMapping/>
  </p:clrMapOvr>
</p:sld>
</file>

<file path=ppt/slides/slide1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C4B21-296C-EF5B-1D5C-E9B85C56ACF2}"/>
              </a:ext>
            </a:extLst>
          </p:cNvPr>
          <p:cNvSpPr>
            <a:spLocks noGrp="1"/>
          </p:cNvSpPr>
          <p:nvPr>
            <p:ph type="title"/>
          </p:nvPr>
        </p:nvSpPr>
        <p:spPr>
          <a:xfrm>
            <a:off x="19780" y="-95375"/>
            <a:ext cx="12172220" cy="1325563"/>
          </a:xfrm>
        </p:spPr>
        <p:txBody>
          <a:bodyPr>
            <a:normAutofit/>
          </a:bodyPr>
          <a:lstStyle/>
          <a:p>
            <a:r>
              <a:rPr lang="en-US" sz="3400" b="1" dirty="0"/>
              <a:t>Test Suites</a:t>
            </a:r>
          </a:p>
        </p:txBody>
      </p:sp>
      <p:sp>
        <p:nvSpPr>
          <p:cNvPr id="3" name="Slide Number Placeholder 2">
            <a:extLst>
              <a:ext uri="{FF2B5EF4-FFF2-40B4-BE49-F238E27FC236}">
                <a16:creationId xmlns:a16="http://schemas.microsoft.com/office/drawing/2014/main" id="{F447C300-AD52-7A1D-4EE9-F0CA6B76505E}"/>
              </a:ext>
            </a:extLst>
          </p:cNvPr>
          <p:cNvSpPr>
            <a:spLocks noGrp="1"/>
          </p:cNvSpPr>
          <p:nvPr>
            <p:ph type="sldNum" sz="quarter" idx="12"/>
          </p:nvPr>
        </p:nvSpPr>
        <p:spPr/>
        <p:txBody>
          <a:bodyPr/>
          <a:lstStyle/>
          <a:p>
            <a:fld id="{B5CEABB6-07DC-46E8-9B57-56EC44A396E5}" type="slidenum">
              <a:rPr lang="en-US" smtClean="0"/>
              <a:pPr/>
              <a:t>10</a:t>
            </a:fld>
            <a:endParaRPr lang="en-US" dirty="0"/>
          </a:p>
        </p:txBody>
      </p:sp>
      <p:sp>
        <p:nvSpPr>
          <p:cNvPr id="17" name="Title 1">
            <a:extLst>
              <a:ext uri="{FF2B5EF4-FFF2-40B4-BE49-F238E27FC236}">
                <a16:creationId xmlns:a16="http://schemas.microsoft.com/office/drawing/2014/main" id="{FD1693C3-03FC-DC5E-FBE5-AEA8B52B8304}"/>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Testing</a:t>
            </a:r>
          </a:p>
        </p:txBody>
      </p:sp>
      <p:sp>
        <p:nvSpPr>
          <p:cNvPr id="8" name="TextBox 7">
            <a:extLst>
              <a:ext uri="{FF2B5EF4-FFF2-40B4-BE49-F238E27FC236}">
                <a16:creationId xmlns:a16="http://schemas.microsoft.com/office/drawing/2014/main" id="{375B9CBD-C933-262B-B612-47C7A6A5DD18}"/>
              </a:ext>
            </a:extLst>
          </p:cNvPr>
          <p:cNvSpPr txBox="1"/>
          <p:nvPr/>
        </p:nvSpPr>
        <p:spPr>
          <a:xfrm>
            <a:off x="404096" y="2775207"/>
            <a:ext cx="5857102" cy="1107996"/>
          </a:xfrm>
          <a:prstGeom prst="rect">
            <a:avLst/>
          </a:prstGeom>
          <a:noFill/>
        </p:spPr>
        <p:txBody>
          <a:bodyPr wrap="square">
            <a:spAutoFit/>
          </a:bodyPr>
          <a:lstStyle/>
          <a:p>
            <a:pPr algn="l"/>
            <a:r>
              <a:rPr lang="en-US" sz="2600" b="1" i="0" dirty="0">
                <a:solidFill>
                  <a:srgbClr val="333333"/>
                </a:solidFill>
                <a:effectLst/>
                <a:latin typeface="halyard-text"/>
              </a:rPr>
              <a:t>Regression suite</a:t>
            </a:r>
            <a:endParaRPr lang="en-US" sz="2000" dirty="0">
              <a:solidFill>
                <a:srgbClr val="333333"/>
              </a:solidFill>
              <a:latin typeface="halyard-text"/>
            </a:endParaRPr>
          </a:p>
          <a:p>
            <a:pPr marL="342900" indent="-342900" algn="l">
              <a:buFont typeface="Arial" panose="020B0604020202020204" pitchFamily="34" charset="0"/>
              <a:buChar char="•"/>
            </a:pPr>
            <a:r>
              <a:rPr lang="en-US" sz="2000" dirty="0">
                <a:solidFill>
                  <a:srgbClr val="333333"/>
                </a:solidFill>
                <a:latin typeface="halyard-text"/>
              </a:rPr>
              <a:t>Capturing sufficient behavior enables capture of breaking changes</a:t>
            </a:r>
          </a:p>
        </p:txBody>
      </p:sp>
      <p:sp>
        <p:nvSpPr>
          <p:cNvPr id="9" name="Rectangle 8">
            <a:extLst>
              <a:ext uri="{FF2B5EF4-FFF2-40B4-BE49-F238E27FC236}">
                <a16:creationId xmlns:a16="http://schemas.microsoft.com/office/drawing/2014/main" id="{B781E8ED-532F-B457-16A3-7C430B11AE1E}"/>
              </a:ext>
            </a:extLst>
          </p:cNvPr>
          <p:cNvSpPr/>
          <p:nvPr/>
        </p:nvSpPr>
        <p:spPr>
          <a:xfrm>
            <a:off x="3194959" y="4789714"/>
            <a:ext cx="1246414" cy="9144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Generate Test Suite</a:t>
            </a:r>
          </a:p>
        </p:txBody>
      </p:sp>
      <p:sp>
        <p:nvSpPr>
          <p:cNvPr id="10" name="Rectangle 9">
            <a:extLst>
              <a:ext uri="{FF2B5EF4-FFF2-40B4-BE49-F238E27FC236}">
                <a16:creationId xmlns:a16="http://schemas.microsoft.com/office/drawing/2014/main" id="{1A300A8A-3312-BEC3-B0B7-FFCFB90C68B5}"/>
              </a:ext>
            </a:extLst>
          </p:cNvPr>
          <p:cNvSpPr/>
          <p:nvPr/>
        </p:nvSpPr>
        <p:spPr>
          <a:xfrm>
            <a:off x="4976540" y="4789714"/>
            <a:ext cx="1246414" cy="9144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Pass the Test Suite?</a:t>
            </a:r>
          </a:p>
        </p:txBody>
      </p:sp>
      <p:sp>
        <p:nvSpPr>
          <p:cNvPr id="11" name="Rectangle 10">
            <a:extLst>
              <a:ext uri="{FF2B5EF4-FFF2-40B4-BE49-F238E27FC236}">
                <a16:creationId xmlns:a16="http://schemas.microsoft.com/office/drawing/2014/main" id="{531EBB99-7FE4-F9A9-9FF4-FB342B67AB57}"/>
              </a:ext>
            </a:extLst>
          </p:cNvPr>
          <p:cNvSpPr/>
          <p:nvPr/>
        </p:nvSpPr>
        <p:spPr>
          <a:xfrm>
            <a:off x="6758120" y="4789714"/>
            <a:ext cx="1373509" cy="9144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Release the System</a:t>
            </a:r>
          </a:p>
        </p:txBody>
      </p:sp>
      <p:sp>
        <p:nvSpPr>
          <p:cNvPr id="12" name="Rectangle 11">
            <a:extLst>
              <a:ext uri="{FF2B5EF4-FFF2-40B4-BE49-F238E27FC236}">
                <a16:creationId xmlns:a16="http://schemas.microsoft.com/office/drawing/2014/main" id="{CCC5F9C4-9474-04D0-DFD8-6E6D82EE4197}"/>
              </a:ext>
            </a:extLst>
          </p:cNvPr>
          <p:cNvSpPr/>
          <p:nvPr/>
        </p:nvSpPr>
        <p:spPr>
          <a:xfrm>
            <a:off x="8539700" y="4789714"/>
            <a:ext cx="1373509" cy="9144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Update the System</a:t>
            </a:r>
          </a:p>
        </p:txBody>
      </p:sp>
      <p:cxnSp>
        <p:nvCxnSpPr>
          <p:cNvPr id="15" name="Connector: Elbow 14">
            <a:extLst>
              <a:ext uri="{FF2B5EF4-FFF2-40B4-BE49-F238E27FC236}">
                <a16:creationId xmlns:a16="http://schemas.microsoft.com/office/drawing/2014/main" id="{E2BFF494-4B10-8976-2532-D4F5536DEC68}"/>
              </a:ext>
            </a:extLst>
          </p:cNvPr>
          <p:cNvCxnSpPr>
            <a:stCxn id="12" idx="3"/>
            <a:endCxn id="10" idx="0"/>
          </p:cNvCxnSpPr>
          <p:nvPr/>
        </p:nvCxnSpPr>
        <p:spPr>
          <a:xfrm flipH="1" flipV="1">
            <a:off x="5599747" y="4789714"/>
            <a:ext cx="4313462" cy="457200"/>
          </a:xfrm>
          <a:prstGeom prst="bentConnector4">
            <a:avLst>
              <a:gd name="adj1" fmla="val -5300"/>
              <a:gd name="adj2" fmla="val 209524"/>
            </a:avLst>
          </a:prstGeom>
          <a:ln w="76200">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36E1DF99-E853-62D5-8346-151265611304}"/>
              </a:ext>
            </a:extLst>
          </p:cNvPr>
          <p:cNvCxnSpPr>
            <a:stCxn id="9" idx="3"/>
            <a:endCxn id="10" idx="1"/>
          </p:cNvCxnSpPr>
          <p:nvPr/>
        </p:nvCxnSpPr>
        <p:spPr>
          <a:xfrm>
            <a:off x="4441373" y="5246914"/>
            <a:ext cx="535167" cy="0"/>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5AD171BF-D9C1-DD4C-E813-73462795DCAE}"/>
              </a:ext>
            </a:extLst>
          </p:cNvPr>
          <p:cNvCxnSpPr>
            <a:cxnSpLocks/>
            <a:stCxn id="10" idx="3"/>
            <a:endCxn id="11" idx="1"/>
          </p:cNvCxnSpPr>
          <p:nvPr/>
        </p:nvCxnSpPr>
        <p:spPr>
          <a:xfrm>
            <a:off x="6222954" y="5246914"/>
            <a:ext cx="535166" cy="0"/>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BD5D94F3-9B5F-5D70-BA36-ED6544E787FD}"/>
              </a:ext>
            </a:extLst>
          </p:cNvPr>
          <p:cNvCxnSpPr>
            <a:cxnSpLocks/>
            <a:stCxn id="11" idx="3"/>
            <a:endCxn id="12" idx="1"/>
          </p:cNvCxnSpPr>
          <p:nvPr/>
        </p:nvCxnSpPr>
        <p:spPr>
          <a:xfrm>
            <a:off x="8131629" y="5246914"/>
            <a:ext cx="408071" cy="0"/>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61ABB2AF-FE5E-42C3-A591-A0C22512CD85}"/>
              </a:ext>
            </a:extLst>
          </p:cNvPr>
          <p:cNvSpPr txBox="1"/>
          <p:nvPr/>
        </p:nvSpPr>
        <p:spPr>
          <a:xfrm>
            <a:off x="409537" y="1855359"/>
            <a:ext cx="6965534" cy="800219"/>
          </a:xfrm>
          <a:prstGeom prst="rect">
            <a:avLst/>
          </a:prstGeom>
          <a:noFill/>
        </p:spPr>
        <p:txBody>
          <a:bodyPr wrap="square">
            <a:spAutoFit/>
          </a:bodyPr>
          <a:lstStyle/>
          <a:p>
            <a:pPr algn="l"/>
            <a:r>
              <a:rPr lang="en-US" sz="2600" b="1" i="0" dirty="0">
                <a:solidFill>
                  <a:srgbClr val="333333"/>
                </a:solidFill>
                <a:effectLst/>
                <a:latin typeface="halyard-text"/>
              </a:rPr>
              <a:t>Ideally, we’ll capture a variety of behaviors</a:t>
            </a:r>
            <a:endParaRPr lang="en-US" sz="2000" dirty="0">
              <a:solidFill>
                <a:srgbClr val="333333"/>
              </a:solidFill>
              <a:latin typeface="halyard-text"/>
            </a:endParaRPr>
          </a:p>
          <a:p>
            <a:pPr marL="342900" indent="-342900" algn="l">
              <a:buFont typeface="Arial" panose="020B0604020202020204" pitchFamily="34" charset="0"/>
              <a:buChar char="•"/>
            </a:pPr>
            <a:r>
              <a:rPr lang="en-US" sz="2000" dirty="0">
                <a:solidFill>
                  <a:srgbClr val="333333"/>
                </a:solidFill>
                <a:latin typeface="halyard-text"/>
              </a:rPr>
              <a:t>We’ll refer to the collection of test cases as our test suite</a:t>
            </a:r>
          </a:p>
        </p:txBody>
      </p:sp>
    </p:spTree>
    <p:extLst>
      <p:ext uri="{BB962C8B-B14F-4D97-AF65-F5344CB8AC3E}">
        <p14:creationId xmlns:p14="http://schemas.microsoft.com/office/powerpoint/2010/main" val="2035589202"/>
      </p:ext>
    </p:extLst>
  </p:cSld>
  <p:clrMapOvr>
    <a:masterClrMapping/>
  </p:clrMapOvr>
</p:sld>
</file>

<file path=ppt/slides/slide1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81455-5526-231A-7B00-E699F454D0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CA7D6C-A02B-509B-6F55-11D5006E6639}"/>
              </a:ext>
            </a:extLst>
          </p:cNvPr>
          <p:cNvSpPr>
            <a:spLocks noGrp="1"/>
          </p:cNvSpPr>
          <p:nvPr>
            <p:ph type="title"/>
          </p:nvPr>
        </p:nvSpPr>
        <p:spPr>
          <a:xfrm>
            <a:off x="19780" y="-95375"/>
            <a:ext cx="12172220" cy="1325563"/>
          </a:xfrm>
        </p:spPr>
        <p:txBody>
          <a:bodyPr>
            <a:normAutofit/>
          </a:bodyPr>
          <a:lstStyle/>
          <a:p>
            <a:r>
              <a:rPr lang="en-US" sz="3400" b="1" dirty="0"/>
              <a:t>Non-determinism</a:t>
            </a:r>
          </a:p>
        </p:txBody>
      </p:sp>
      <p:sp>
        <p:nvSpPr>
          <p:cNvPr id="3" name="Slide Number Placeholder 2">
            <a:extLst>
              <a:ext uri="{FF2B5EF4-FFF2-40B4-BE49-F238E27FC236}">
                <a16:creationId xmlns:a16="http://schemas.microsoft.com/office/drawing/2014/main" id="{73445F92-EA76-4554-88E5-0D97DE173C1C}"/>
              </a:ext>
            </a:extLst>
          </p:cNvPr>
          <p:cNvSpPr>
            <a:spLocks noGrp="1"/>
          </p:cNvSpPr>
          <p:nvPr>
            <p:ph type="sldNum" sz="quarter" idx="12"/>
          </p:nvPr>
        </p:nvSpPr>
        <p:spPr/>
        <p:txBody>
          <a:bodyPr/>
          <a:lstStyle/>
          <a:p>
            <a:fld id="{B5CEABB6-07DC-46E8-9B57-56EC44A396E5}" type="slidenum">
              <a:rPr lang="en-US" smtClean="0"/>
              <a:pPr/>
              <a:t>11</a:t>
            </a:fld>
            <a:endParaRPr lang="en-US" dirty="0"/>
          </a:p>
        </p:txBody>
      </p:sp>
      <p:sp>
        <p:nvSpPr>
          <p:cNvPr id="17" name="Title 1">
            <a:extLst>
              <a:ext uri="{FF2B5EF4-FFF2-40B4-BE49-F238E27FC236}">
                <a16:creationId xmlns:a16="http://schemas.microsoft.com/office/drawing/2014/main" id="{4A5E4C26-2544-7CE9-30DF-C1439BEED4A1}"/>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Testing</a:t>
            </a:r>
          </a:p>
        </p:txBody>
      </p:sp>
      <p:sp>
        <p:nvSpPr>
          <p:cNvPr id="8" name="TextBox 7">
            <a:extLst>
              <a:ext uri="{FF2B5EF4-FFF2-40B4-BE49-F238E27FC236}">
                <a16:creationId xmlns:a16="http://schemas.microsoft.com/office/drawing/2014/main" id="{6A1E80CD-6F8A-15AC-2A90-5D708DF1277B}"/>
              </a:ext>
            </a:extLst>
          </p:cNvPr>
          <p:cNvSpPr txBox="1"/>
          <p:nvPr/>
        </p:nvSpPr>
        <p:spPr>
          <a:xfrm>
            <a:off x="404096" y="2269021"/>
            <a:ext cx="5857102" cy="1815882"/>
          </a:xfrm>
          <a:prstGeom prst="rect">
            <a:avLst/>
          </a:prstGeom>
          <a:noFill/>
        </p:spPr>
        <p:txBody>
          <a:bodyPr wrap="square">
            <a:spAutoFit/>
          </a:bodyPr>
          <a:lstStyle/>
          <a:p>
            <a:pPr algn="l"/>
            <a:r>
              <a:rPr lang="en-US" sz="2600" b="1" i="0" dirty="0">
                <a:solidFill>
                  <a:srgbClr val="333333"/>
                </a:solidFill>
                <a:effectLst/>
                <a:latin typeface="halyard-text"/>
              </a:rPr>
              <a:t>Factor out external details into the environment</a:t>
            </a:r>
            <a:endParaRPr lang="en-US" sz="2000" dirty="0">
              <a:solidFill>
                <a:srgbClr val="333333"/>
              </a:solidFill>
              <a:latin typeface="halyard-text"/>
            </a:endParaRPr>
          </a:p>
          <a:p>
            <a:pPr marL="342900" indent="-342900" algn="l">
              <a:buFont typeface="Arial" panose="020B0604020202020204" pitchFamily="34" charset="0"/>
              <a:buChar char="•"/>
            </a:pPr>
            <a:r>
              <a:rPr lang="en-US" sz="2000" dirty="0">
                <a:solidFill>
                  <a:srgbClr val="333333"/>
                </a:solidFill>
                <a:latin typeface="halyard-text"/>
              </a:rPr>
              <a:t>Time is an input</a:t>
            </a:r>
          </a:p>
          <a:p>
            <a:pPr marL="342900" indent="-342900" algn="l">
              <a:buFont typeface="Arial" panose="020B0604020202020204" pitchFamily="34" charset="0"/>
              <a:buChar char="•"/>
            </a:pPr>
            <a:r>
              <a:rPr lang="en-US" sz="2000" dirty="0">
                <a:solidFill>
                  <a:srgbClr val="333333"/>
                </a:solidFill>
                <a:latin typeface="halyard-text"/>
              </a:rPr>
              <a:t>Random seed is an input</a:t>
            </a:r>
          </a:p>
          <a:p>
            <a:pPr marL="342900" indent="-342900" algn="l">
              <a:buFont typeface="Arial" panose="020B0604020202020204" pitchFamily="34" charset="0"/>
              <a:buChar char="•"/>
            </a:pPr>
            <a:r>
              <a:rPr lang="en-US" sz="2000" dirty="0">
                <a:solidFill>
                  <a:srgbClr val="333333"/>
                </a:solidFill>
                <a:latin typeface="halyard-text"/>
              </a:rPr>
              <a:t>Network response is an input</a:t>
            </a:r>
          </a:p>
        </p:txBody>
      </p:sp>
      <p:sp>
        <p:nvSpPr>
          <p:cNvPr id="4" name="Oval 3">
            <a:extLst>
              <a:ext uri="{FF2B5EF4-FFF2-40B4-BE49-F238E27FC236}">
                <a16:creationId xmlns:a16="http://schemas.microsoft.com/office/drawing/2014/main" id="{E88CE82B-B176-5782-FEA0-51B5F69E2414}"/>
              </a:ext>
            </a:extLst>
          </p:cNvPr>
          <p:cNvSpPr/>
          <p:nvPr/>
        </p:nvSpPr>
        <p:spPr>
          <a:xfrm>
            <a:off x="8387443" y="3848100"/>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3419B1F4-9E7D-7785-F5C7-EF4C3EE61C51}"/>
              </a:ext>
            </a:extLst>
          </p:cNvPr>
          <p:cNvSpPr/>
          <p:nvPr/>
        </p:nvSpPr>
        <p:spPr>
          <a:xfrm>
            <a:off x="7391401" y="2262562"/>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D52DE6D-DA1F-4442-2B43-44C498794D8F}"/>
              </a:ext>
            </a:extLst>
          </p:cNvPr>
          <p:cNvSpPr/>
          <p:nvPr/>
        </p:nvSpPr>
        <p:spPr>
          <a:xfrm>
            <a:off x="9388931" y="2262562"/>
            <a:ext cx="914400"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4DC2033F-B7DD-4085-248E-586F29626597}"/>
              </a:ext>
            </a:extLst>
          </p:cNvPr>
          <p:cNvCxnSpPr>
            <a:cxnSpLocks/>
            <a:stCxn id="4" idx="1"/>
            <a:endCxn id="5" idx="4"/>
          </p:cNvCxnSpPr>
          <p:nvPr/>
        </p:nvCxnSpPr>
        <p:spPr>
          <a:xfrm flipH="1" flipV="1">
            <a:off x="7848601" y="3176962"/>
            <a:ext cx="672753" cy="80504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CD76070F-022A-C189-FE58-ABDD1D1840B1}"/>
              </a:ext>
            </a:extLst>
          </p:cNvPr>
          <p:cNvCxnSpPr>
            <a:cxnSpLocks/>
            <a:stCxn id="4" idx="7"/>
            <a:endCxn id="6" idx="4"/>
          </p:cNvCxnSpPr>
          <p:nvPr/>
        </p:nvCxnSpPr>
        <p:spPr>
          <a:xfrm flipV="1">
            <a:off x="9167932" y="3176962"/>
            <a:ext cx="678199" cy="80504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36026733"/>
      </p:ext>
    </p:extLst>
  </p:cSld>
  <p:clrMapOvr>
    <a:masterClrMapping/>
  </p:clrMapOvr>
</p:sld>
</file>

<file path=ppt/slides/slide1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93812-245F-CA8F-F58F-A01861110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0A4154-B7A1-FE77-3208-5481BAD5402E}"/>
              </a:ext>
            </a:extLst>
          </p:cNvPr>
          <p:cNvSpPr>
            <a:spLocks noGrp="1"/>
          </p:cNvSpPr>
          <p:nvPr>
            <p:ph type="title"/>
          </p:nvPr>
        </p:nvSpPr>
        <p:spPr>
          <a:xfrm>
            <a:off x="19780" y="-95375"/>
            <a:ext cx="12172220" cy="1325563"/>
          </a:xfrm>
        </p:spPr>
        <p:txBody>
          <a:bodyPr>
            <a:normAutofit/>
          </a:bodyPr>
          <a:lstStyle/>
          <a:p>
            <a:r>
              <a:rPr lang="en-US" sz="3400" b="1" dirty="0"/>
              <a:t>Testing scope</a:t>
            </a:r>
          </a:p>
        </p:txBody>
      </p:sp>
      <p:sp>
        <p:nvSpPr>
          <p:cNvPr id="3" name="Slide Number Placeholder 2">
            <a:extLst>
              <a:ext uri="{FF2B5EF4-FFF2-40B4-BE49-F238E27FC236}">
                <a16:creationId xmlns:a16="http://schemas.microsoft.com/office/drawing/2014/main" id="{9FC00FC8-8BF4-C1A7-2907-3D75D9510BD8}"/>
              </a:ext>
            </a:extLst>
          </p:cNvPr>
          <p:cNvSpPr>
            <a:spLocks noGrp="1"/>
          </p:cNvSpPr>
          <p:nvPr>
            <p:ph type="sldNum" sz="quarter" idx="12"/>
          </p:nvPr>
        </p:nvSpPr>
        <p:spPr/>
        <p:txBody>
          <a:bodyPr/>
          <a:lstStyle/>
          <a:p>
            <a:fld id="{B5CEABB6-07DC-46E8-9B57-56EC44A396E5}" type="slidenum">
              <a:rPr lang="en-US" smtClean="0"/>
              <a:pPr/>
              <a:t>12</a:t>
            </a:fld>
            <a:endParaRPr lang="en-US" dirty="0"/>
          </a:p>
        </p:txBody>
      </p:sp>
      <p:sp>
        <p:nvSpPr>
          <p:cNvPr id="17" name="Title 1">
            <a:extLst>
              <a:ext uri="{FF2B5EF4-FFF2-40B4-BE49-F238E27FC236}">
                <a16:creationId xmlns:a16="http://schemas.microsoft.com/office/drawing/2014/main" id="{274A77C6-A2B2-7809-D35A-8FE25A69A44D}"/>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Testing</a:t>
            </a:r>
          </a:p>
        </p:txBody>
      </p:sp>
      <p:sp>
        <p:nvSpPr>
          <p:cNvPr id="6" name="TextBox 5">
            <a:extLst>
              <a:ext uri="{FF2B5EF4-FFF2-40B4-BE49-F238E27FC236}">
                <a16:creationId xmlns:a16="http://schemas.microsoft.com/office/drawing/2014/main" id="{2F2D9027-0332-5624-E771-DB6733EA4148}"/>
              </a:ext>
            </a:extLst>
          </p:cNvPr>
          <p:cNvSpPr txBox="1"/>
          <p:nvPr/>
        </p:nvSpPr>
        <p:spPr>
          <a:xfrm>
            <a:off x="453082" y="2236250"/>
            <a:ext cx="5857102" cy="3785652"/>
          </a:xfrm>
          <a:prstGeom prst="rect">
            <a:avLst/>
          </a:prstGeom>
          <a:noFill/>
        </p:spPr>
        <p:txBody>
          <a:bodyPr wrap="square">
            <a:spAutoFit/>
          </a:bodyPr>
          <a:lstStyle/>
          <a:p>
            <a:pPr algn="l"/>
            <a:r>
              <a:rPr lang="en-US" sz="2800" b="1" i="0" dirty="0">
                <a:solidFill>
                  <a:srgbClr val="333333"/>
                </a:solidFill>
                <a:effectLst/>
                <a:latin typeface="halyard-text"/>
              </a:rPr>
              <a:t>Unit testing</a:t>
            </a:r>
            <a:endParaRPr lang="en-US" sz="2800" dirty="0">
              <a:solidFill>
                <a:srgbClr val="333333"/>
              </a:solidFill>
              <a:latin typeface="halyard-text"/>
            </a:endParaRPr>
          </a:p>
          <a:p>
            <a:pPr marL="342900" indent="-342900" algn="l">
              <a:buFont typeface="Arial" panose="020B0604020202020204" pitchFamily="34" charset="0"/>
              <a:buChar char="•"/>
            </a:pPr>
            <a:r>
              <a:rPr lang="en-US" sz="2000" dirty="0">
                <a:solidFill>
                  <a:srgbClr val="333333"/>
                </a:solidFill>
                <a:latin typeface="halyard-text"/>
              </a:rPr>
              <a:t>Testing at the submodule level (e.g. function </a:t>
            </a:r>
            <a:r>
              <a:rPr lang="en-US" sz="2000" dirty="0" err="1">
                <a:solidFill>
                  <a:srgbClr val="333333"/>
                </a:solidFill>
                <a:latin typeface="halyard-text"/>
              </a:rPr>
              <a:t>i</a:t>
            </a:r>
            <a:r>
              <a:rPr lang="en-US" sz="2000" dirty="0">
                <a:solidFill>
                  <a:srgbClr val="333333"/>
                </a:solidFill>
                <a:latin typeface="halyard-text"/>
              </a:rPr>
              <a:t>/o)</a:t>
            </a:r>
          </a:p>
          <a:p>
            <a:pPr algn="l"/>
            <a:endParaRPr lang="en-US" sz="2000" dirty="0">
              <a:solidFill>
                <a:srgbClr val="333333"/>
              </a:solidFill>
              <a:latin typeface="halyard-text"/>
            </a:endParaRPr>
          </a:p>
          <a:p>
            <a:pPr algn="l"/>
            <a:r>
              <a:rPr lang="en-US" sz="2800" b="1" dirty="0">
                <a:solidFill>
                  <a:srgbClr val="333333"/>
                </a:solidFill>
                <a:latin typeface="halyard-text"/>
              </a:rPr>
              <a:t>Integration testing</a:t>
            </a:r>
          </a:p>
          <a:p>
            <a:pPr marL="457200" indent="-457200">
              <a:buFont typeface="Arial" panose="020B0604020202020204" pitchFamily="34" charset="0"/>
              <a:buChar char="•"/>
            </a:pPr>
            <a:r>
              <a:rPr lang="en-US" sz="2000" dirty="0">
                <a:solidFill>
                  <a:srgbClr val="333333"/>
                </a:solidFill>
                <a:latin typeface="halyard-text"/>
              </a:rPr>
              <a:t>Testing at the boundary between modules (e.g. library interfaces)</a:t>
            </a:r>
          </a:p>
          <a:p>
            <a:pPr algn="l"/>
            <a:endParaRPr lang="en-US" sz="2800" b="1" dirty="0">
              <a:solidFill>
                <a:srgbClr val="333333"/>
              </a:solidFill>
              <a:latin typeface="halyard-text"/>
            </a:endParaRPr>
          </a:p>
          <a:p>
            <a:pPr algn="l"/>
            <a:r>
              <a:rPr lang="en-US" sz="2800" b="1" dirty="0">
                <a:solidFill>
                  <a:srgbClr val="333333"/>
                </a:solidFill>
                <a:latin typeface="halyard-text"/>
              </a:rPr>
              <a:t>Application testing</a:t>
            </a:r>
          </a:p>
          <a:p>
            <a:pPr marL="342900" indent="-342900">
              <a:buFont typeface="Arial" panose="020B0604020202020204" pitchFamily="34" charset="0"/>
              <a:buChar char="•"/>
            </a:pPr>
            <a:r>
              <a:rPr lang="en-US" sz="2000" dirty="0">
                <a:solidFill>
                  <a:srgbClr val="333333"/>
                </a:solidFill>
                <a:latin typeface="halyard-text"/>
              </a:rPr>
              <a:t>Testing at the whole-program level</a:t>
            </a:r>
          </a:p>
          <a:p>
            <a:pPr algn="l"/>
            <a:endParaRPr lang="en-US" sz="2800" b="1" dirty="0">
              <a:solidFill>
                <a:srgbClr val="333333"/>
              </a:solidFill>
              <a:latin typeface="halyard-text"/>
            </a:endParaRPr>
          </a:p>
        </p:txBody>
      </p:sp>
    </p:spTree>
    <p:extLst>
      <p:ext uri="{BB962C8B-B14F-4D97-AF65-F5344CB8AC3E}">
        <p14:creationId xmlns:p14="http://schemas.microsoft.com/office/powerpoint/2010/main" val="2989246463"/>
      </p:ext>
    </p:extLst>
  </p:cSld>
  <p:clrMapOvr>
    <a:masterClrMapping/>
  </p:clrMapOvr>
</p:sld>
</file>

<file path=ppt/slides/slide1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BAD5B6F4-0A90-447A-A1AE-D75C934B6B29}"/>
              </a:ext>
            </a:extLst>
          </p:cNvPr>
          <p:cNvSpPr>
            <a:spLocks noGrp="1"/>
          </p:cNvSpPr>
          <p:nvPr>
            <p:ph type="sldNum" sz="quarter" idx="12"/>
          </p:nvPr>
        </p:nvSpPr>
        <p:spPr>
          <a:xfrm>
            <a:off x="9448800" y="-32144"/>
            <a:ext cx="2743200" cy="365125"/>
          </a:xfrm>
        </p:spPr>
        <p:txBody>
          <a:bodyPr/>
          <a:lstStyle/>
          <a:p>
            <a:fld id="{B5CEABB6-07DC-46E8-9B57-56EC44A396E5}" type="slidenum">
              <a:rPr lang="en-US" sz="1400" smtClean="0"/>
              <a:pPr/>
              <a:t>13</a:t>
            </a:fld>
            <a:endParaRPr lang="en-US" sz="1400" dirty="0"/>
          </a:p>
        </p:txBody>
      </p:sp>
      <p:sp>
        <p:nvSpPr>
          <p:cNvPr id="6" name="Title 1">
            <a:extLst>
              <a:ext uri="{FF2B5EF4-FFF2-40B4-BE49-F238E27FC236}">
                <a16:creationId xmlns:a16="http://schemas.microsoft.com/office/drawing/2014/main" id="{EBD29C9D-DF66-F944-99AB-B42342FD6469}"/>
              </a:ext>
            </a:extLst>
          </p:cNvPr>
          <p:cNvSpPr>
            <a:spLocks noGrp="1"/>
          </p:cNvSpPr>
          <p:nvPr>
            <p:ph type="title"/>
          </p:nvPr>
        </p:nvSpPr>
        <p:spPr>
          <a:xfrm>
            <a:off x="19780" y="-95375"/>
            <a:ext cx="12172220" cy="1325563"/>
          </a:xfrm>
        </p:spPr>
        <p:txBody>
          <a:bodyPr>
            <a:normAutofit/>
          </a:bodyPr>
          <a:lstStyle/>
          <a:p>
            <a:r>
              <a:rPr lang="en-US" sz="3400" b="1" dirty="0"/>
              <a:t>Program Visibility</a:t>
            </a:r>
          </a:p>
        </p:txBody>
      </p:sp>
      <p:sp>
        <p:nvSpPr>
          <p:cNvPr id="8" name="Title 1">
            <a:extLst>
              <a:ext uri="{FF2B5EF4-FFF2-40B4-BE49-F238E27FC236}">
                <a16:creationId xmlns:a16="http://schemas.microsoft.com/office/drawing/2014/main" id="{900C464A-FEF3-5542-AC64-C1ADD5035254}"/>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CATEGORIZING ANALYSIS</a:t>
            </a:r>
          </a:p>
        </p:txBody>
      </p:sp>
      <p:pic>
        <p:nvPicPr>
          <p:cNvPr id="9218" name="Picture 2" descr="Key Differences and Similarities Between Black Box and White Box Software  Testing">
            <a:extLst>
              <a:ext uri="{FF2B5EF4-FFF2-40B4-BE49-F238E27FC236}">
                <a16:creationId xmlns:a16="http://schemas.microsoft.com/office/drawing/2014/main" id="{B6847EEE-FE18-CBD9-B195-118912A13F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8149" y="2501130"/>
            <a:ext cx="4595676" cy="25348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2A94E20-6508-E7AE-D6D0-070ED0082E83}"/>
              </a:ext>
            </a:extLst>
          </p:cNvPr>
          <p:cNvSpPr txBox="1"/>
          <p:nvPr/>
        </p:nvSpPr>
        <p:spPr>
          <a:xfrm>
            <a:off x="736111" y="1882463"/>
            <a:ext cx="5857102" cy="4585871"/>
          </a:xfrm>
          <a:prstGeom prst="rect">
            <a:avLst/>
          </a:prstGeom>
          <a:noFill/>
        </p:spPr>
        <p:txBody>
          <a:bodyPr wrap="square">
            <a:spAutoFit/>
          </a:bodyPr>
          <a:lstStyle/>
          <a:p>
            <a:pPr algn="l"/>
            <a:r>
              <a:rPr lang="en-US" sz="2800" b="1" i="0" dirty="0">
                <a:solidFill>
                  <a:srgbClr val="333333"/>
                </a:solidFill>
                <a:effectLst/>
                <a:latin typeface="halyard-text"/>
              </a:rPr>
              <a:t>White box</a:t>
            </a:r>
            <a:endParaRPr lang="en-US" sz="2800" dirty="0">
              <a:solidFill>
                <a:srgbClr val="333333"/>
              </a:solidFill>
              <a:latin typeface="halyard-text"/>
            </a:endParaRPr>
          </a:p>
          <a:p>
            <a:pPr marL="342900" indent="-342900" algn="l">
              <a:buFont typeface="Arial" panose="020B0604020202020204" pitchFamily="34" charset="0"/>
              <a:buChar char="•"/>
            </a:pPr>
            <a:r>
              <a:rPr lang="en-US" sz="2000" dirty="0">
                <a:solidFill>
                  <a:srgbClr val="333333"/>
                </a:solidFill>
                <a:latin typeface="halyard-text"/>
              </a:rPr>
              <a:t>Testing with “complete” information about the analysis target (typically means source code)</a:t>
            </a:r>
          </a:p>
          <a:p>
            <a:pPr algn="l"/>
            <a:endParaRPr lang="en-US" sz="2000" dirty="0">
              <a:solidFill>
                <a:srgbClr val="333333"/>
              </a:solidFill>
              <a:latin typeface="halyard-text"/>
            </a:endParaRPr>
          </a:p>
          <a:p>
            <a:pPr algn="l"/>
            <a:r>
              <a:rPr lang="en-US" sz="2800" b="1" dirty="0">
                <a:solidFill>
                  <a:srgbClr val="333333"/>
                </a:solidFill>
                <a:latin typeface="halyard-text"/>
              </a:rPr>
              <a:t>Black box</a:t>
            </a:r>
          </a:p>
          <a:p>
            <a:pPr marL="342900" indent="-342900">
              <a:buFont typeface="Arial" panose="020B0604020202020204" pitchFamily="34" charset="0"/>
              <a:buChar char="•"/>
            </a:pPr>
            <a:r>
              <a:rPr lang="en-US" sz="2000" dirty="0">
                <a:solidFill>
                  <a:srgbClr val="333333"/>
                </a:solidFill>
                <a:latin typeface="halyard-text"/>
              </a:rPr>
              <a:t>Testing with “no” information about how the analysis target is architected (typically means binary only)</a:t>
            </a:r>
          </a:p>
          <a:p>
            <a:pPr algn="l"/>
            <a:endParaRPr lang="en-US" sz="2800" dirty="0">
              <a:solidFill>
                <a:srgbClr val="333333"/>
              </a:solidFill>
              <a:latin typeface="halyard-text"/>
            </a:endParaRPr>
          </a:p>
          <a:p>
            <a:pPr algn="l"/>
            <a:r>
              <a:rPr lang="en-US" sz="2800" b="1" dirty="0">
                <a:solidFill>
                  <a:srgbClr val="333333"/>
                </a:solidFill>
                <a:latin typeface="halyard-text"/>
              </a:rPr>
              <a:t>Grey box</a:t>
            </a:r>
          </a:p>
          <a:p>
            <a:pPr marL="342900" indent="-342900">
              <a:buFont typeface="Arial" panose="020B0604020202020204" pitchFamily="34" charset="0"/>
              <a:buChar char="•"/>
            </a:pPr>
            <a:r>
              <a:rPr lang="en-US" sz="2000" dirty="0">
                <a:solidFill>
                  <a:srgbClr val="333333"/>
                </a:solidFill>
                <a:latin typeface="halyard-text"/>
              </a:rPr>
              <a:t>Testing with “some” information about how the analysis target is architected (binary + some static analysis / probing)</a:t>
            </a:r>
          </a:p>
        </p:txBody>
      </p:sp>
    </p:spTree>
    <p:extLst>
      <p:ext uri="{BB962C8B-B14F-4D97-AF65-F5344CB8AC3E}">
        <p14:creationId xmlns:p14="http://schemas.microsoft.com/office/powerpoint/2010/main" val="1314212903"/>
      </p:ext>
    </p:extLst>
  </p:cSld>
  <p:clrMapOvr>
    <a:masterClrMapping/>
  </p:clrMapOvr>
</p:sld>
</file>

<file path=ppt/slides/slide14.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31673-5EFB-5874-C1AC-F33678AF4C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56D089-90D1-4C1A-155B-97C786474387}"/>
              </a:ext>
              <a:ext uri="{C183D7F6-B498-43B3-948B-1728B52AA6E4}">
                <adec:decorative xmlns:adec="http://schemas.microsoft.com/office/drawing/2017/decorative" val="0"/>
              </a:ext>
            </a:extLst>
          </p:cNvPr>
          <p:cNvSpPr>
            <a:spLocks noGrp="1"/>
          </p:cNvSpPr>
          <p:nvPr>
            <p:ph type="title"/>
          </p:nvPr>
        </p:nvSpPr>
        <p:spPr>
          <a:xfrm>
            <a:off x="839225" y="1020445"/>
            <a:ext cx="5094733" cy="1325563"/>
          </a:xfrm>
        </p:spPr>
        <p:txBody>
          <a:bodyPr>
            <a:noAutofit/>
          </a:bodyPr>
          <a:lstStyle/>
          <a:p>
            <a:r>
              <a:rPr lang="en-US" sz="3800" b="1" u="sng" dirty="0"/>
              <a:t>Lecture Outline</a:t>
            </a:r>
          </a:p>
        </p:txBody>
      </p:sp>
      <p:sp>
        <p:nvSpPr>
          <p:cNvPr id="9" name="Subtitle 2">
            <a:extLst>
              <a:ext uri="{FF2B5EF4-FFF2-40B4-BE49-F238E27FC236}">
                <a16:creationId xmlns:a16="http://schemas.microsoft.com/office/drawing/2014/main" id="{92CC5F26-716A-41DE-5917-154940C4963D}"/>
              </a:ext>
              <a:ext uri="{C183D7F6-B498-43B3-948B-1728B52AA6E4}">
                <adec:decorative xmlns:adec="http://schemas.microsoft.com/office/drawing/2017/decorative" val="0"/>
              </a:ext>
            </a:extLst>
          </p:cNvPr>
          <p:cNvSpPr>
            <a:spLocks noGrp="1"/>
          </p:cNvSpPr>
          <p:nvPr>
            <p:ph idx="1"/>
          </p:nvPr>
        </p:nvSpPr>
        <p:spPr>
          <a:xfrm>
            <a:off x="839224" y="2368759"/>
            <a:ext cx="4680124" cy="1967333"/>
          </a:xfrm>
        </p:spPr>
        <p:txBody>
          <a:bodyPr wrap="square">
            <a:spAutoFit/>
          </a:bodyPr>
          <a:lstStyle/>
          <a:p>
            <a:pPr marL="457200" indent="-457200">
              <a:buFont typeface="Arial" panose="020B0604020202020204" pitchFamily="34" charset="0"/>
              <a:buChar char="•"/>
            </a:pPr>
            <a:r>
              <a:rPr lang="en-US" sz="3000" dirty="0"/>
              <a:t>The Testing Perspective</a:t>
            </a:r>
          </a:p>
          <a:p>
            <a:pPr marL="457200" indent="-457200">
              <a:buFont typeface="Arial" panose="020B0604020202020204" pitchFamily="34" charset="0"/>
              <a:buChar char="•"/>
            </a:pPr>
            <a:r>
              <a:rPr lang="en-US" sz="3000" dirty="0"/>
              <a:t>Test Generation</a:t>
            </a:r>
          </a:p>
          <a:p>
            <a:pPr marL="457200" indent="-457200">
              <a:buFont typeface="Arial" panose="020B0604020202020204" pitchFamily="34" charset="0"/>
              <a:buChar char="•"/>
            </a:pPr>
            <a:r>
              <a:rPr lang="en-US" sz="3000" dirty="0"/>
              <a:t>Fuzzing</a:t>
            </a:r>
          </a:p>
        </p:txBody>
      </p:sp>
    </p:spTree>
    <p:extLst>
      <p:ext uri="{BB962C8B-B14F-4D97-AF65-F5344CB8AC3E}">
        <p14:creationId xmlns:p14="http://schemas.microsoft.com/office/powerpoint/2010/main" val="2418869166"/>
      </p:ext>
    </p:extLst>
  </p:cSld>
  <p:clrMapOvr>
    <a:masterClrMapping/>
  </p:clrMapOvr>
</p:sld>
</file>

<file path=ppt/slides/slide1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BAD5B6F4-0A90-447A-A1AE-D75C934B6B29}"/>
              </a:ext>
            </a:extLst>
          </p:cNvPr>
          <p:cNvSpPr>
            <a:spLocks noGrp="1"/>
          </p:cNvSpPr>
          <p:nvPr>
            <p:ph type="sldNum" sz="quarter" idx="12"/>
          </p:nvPr>
        </p:nvSpPr>
        <p:spPr>
          <a:xfrm>
            <a:off x="9448800" y="-32144"/>
            <a:ext cx="2743200" cy="365125"/>
          </a:xfrm>
        </p:spPr>
        <p:txBody>
          <a:bodyPr/>
          <a:lstStyle/>
          <a:p>
            <a:fld id="{B5CEABB6-07DC-46E8-9B57-56EC44A396E5}" type="slidenum">
              <a:rPr lang="en-US" sz="1400" smtClean="0"/>
              <a:pPr/>
              <a:t>15</a:t>
            </a:fld>
            <a:endParaRPr lang="en-US" sz="1400" dirty="0"/>
          </a:p>
        </p:txBody>
      </p:sp>
      <p:sp>
        <p:nvSpPr>
          <p:cNvPr id="6" name="Title 1">
            <a:extLst>
              <a:ext uri="{FF2B5EF4-FFF2-40B4-BE49-F238E27FC236}">
                <a16:creationId xmlns:a16="http://schemas.microsoft.com/office/drawing/2014/main" id="{EBD29C9D-DF66-F944-99AB-B42342FD6469}"/>
              </a:ext>
            </a:extLst>
          </p:cNvPr>
          <p:cNvSpPr>
            <a:spLocks noGrp="1"/>
          </p:cNvSpPr>
          <p:nvPr>
            <p:ph type="title"/>
          </p:nvPr>
        </p:nvSpPr>
        <p:spPr>
          <a:xfrm>
            <a:off x="19780" y="-95375"/>
            <a:ext cx="12172220" cy="1325563"/>
          </a:xfrm>
        </p:spPr>
        <p:txBody>
          <a:bodyPr>
            <a:normAutofit/>
          </a:bodyPr>
          <a:lstStyle/>
          <a:p>
            <a:r>
              <a:rPr lang="en-US" sz="3400" b="1" dirty="0"/>
              <a:t>Classic Limitations of Testing</a:t>
            </a:r>
          </a:p>
        </p:txBody>
      </p:sp>
      <p:sp>
        <p:nvSpPr>
          <p:cNvPr id="8" name="Title 1">
            <a:extLst>
              <a:ext uri="{FF2B5EF4-FFF2-40B4-BE49-F238E27FC236}">
                <a16:creationId xmlns:a16="http://schemas.microsoft.com/office/drawing/2014/main" id="{900C464A-FEF3-5542-AC64-C1ADD5035254}"/>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Test Generation</a:t>
            </a:r>
          </a:p>
        </p:txBody>
      </p:sp>
      <p:sp>
        <p:nvSpPr>
          <p:cNvPr id="2" name="TextBox 1">
            <a:extLst>
              <a:ext uri="{FF2B5EF4-FFF2-40B4-BE49-F238E27FC236}">
                <a16:creationId xmlns:a16="http://schemas.microsoft.com/office/drawing/2014/main" id="{3A1A88B1-C914-FC56-6419-098A42454EA2}"/>
              </a:ext>
            </a:extLst>
          </p:cNvPr>
          <p:cNvSpPr txBox="1"/>
          <p:nvPr/>
        </p:nvSpPr>
        <p:spPr>
          <a:xfrm>
            <a:off x="1272662" y="2199748"/>
            <a:ext cx="9126409" cy="369332"/>
          </a:xfrm>
          <a:prstGeom prst="rect">
            <a:avLst/>
          </a:prstGeom>
          <a:noFill/>
        </p:spPr>
        <p:txBody>
          <a:bodyPr wrap="none" rtlCol="0">
            <a:spAutoFit/>
          </a:bodyPr>
          <a:lstStyle/>
          <a:p>
            <a:r>
              <a:rPr lang="en-US" dirty="0"/>
              <a:t>It’s hard to predict what might go wrong (presumably you’d have fixed it in this first place)</a:t>
            </a:r>
          </a:p>
        </p:txBody>
      </p:sp>
    </p:spTree>
    <p:extLst>
      <p:ext uri="{BB962C8B-B14F-4D97-AF65-F5344CB8AC3E}">
        <p14:creationId xmlns:p14="http://schemas.microsoft.com/office/powerpoint/2010/main" val="1740251235"/>
      </p:ext>
    </p:extLst>
  </p:cSld>
  <p:clrMapOvr>
    <a:masterClrMapping/>
  </p:clrMapOvr>
</p:sld>
</file>

<file path=ppt/slides/slide1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BAD5B6F4-0A90-447A-A1AE-D75C934B6B29}"/>
              </a:ext>
            </a:extLst>
          </p:cNvPr>
          <p:cNvSpPr>
            <a:spLocks noGrp="1"/>
          </p:cNvSpPr>
          <p:nvPr>
            <p:ph type="sldNum" sz="quarter" idx="12"/>
          </p:nvPr>
        </p:nvSpPr>
        <p:spPr>
          <a:xfrm>
            <a:off x="9448800" y="-32144"/>
            <a:ext cx="2743200" cy="365125"/>
          </a:xfrm>
        </p:spPr>
        <p:txBody>
          <a:bodyPr/>
          <a:lstStyle/>
          <a:p>
            <a:fld id="{B5CEABB6-07DC-46E8-9B57-56EC44A396E5}" type="slidenum">
              <a:rPr lang="en-US" sz="1400" smtClean="0"/>
              <a:pPr/>
              <a:t>16</a:t>
            </a:fld>
            <a:endParaRPr lang="en-US" sz="1400" dirty="0"/>
          </a:p>
        </p:txBody>
      </p:sp>
      <p:sp>
        <p:nvSpPr>
          <p:cNvPr id="6" name="Title 1">
            <a:extLst>
              <a:ext uri="{FF2B5EF4-FFF2-40B4-BE49-F238E27FC236}">
                <a16:creationId xmlns:a16="http://schemas.microsoft.com/office/drawing/2014/main" id="{EBD29C9D-DF66-F944-99AB-B42342FD6469}"/>
              </a:ext>
            </a:extLst>
          </p:cNvPr>
          <p:cNvSpPr>
            <a:spLocks noGrp="1"/>
          </p:cNvSpPr>
          <p:nvPr>
            <p:ph type="title"/>
          </p:nvPr>
        </p:nvSpPr>
        <p:spPr>
          <a:xfrm>
            <a:off x="19780" y="-95375"/>
            <a:ext cx="12172220" cy="1325563"/>
          </a:xfrm>
        </p:spPr>
        <p:txBody>
          <a:bodyPr>
            <a:normAutofit/>
          </a:bodyPr>
          <a:lstStyle/>
          <a:p>
            <a:r>
              <a:rPr lang="en-US" sz="3400" b="1" dirty="0"/>
              <a:t>“</a:t>
            </a:r>
            <a:r>
              <a:rPr lang="en-US" sz="3400" b="1" dirty="0" err="1"/>
              <a:t>FiXing</a:t>
            </a:r>
            <a:r>
              <a:rPr lang="en-US" sz="3400" b="1" dirty="0"/>
              <a:t>” Testing</a:t>
            </a:r>
          </a:p>
        </p:txBody>
      </p:sp>
      <p:sp>
        <p:nvSpPr>
          <p:cNvPr id="8" name="Title 1">
            <a:extLst>
              <a:ext uri="{FF2B5EF4-FFF2-40B4-BE49-F238E27FC236}">
                <a16:creationId xmlns:a16="http://schemas.microsoft.com/office/drawing/2014/main" id="{900C464A-FEF3-5542-AC64-C1ADD5035254}"/>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Test Generation</a:t>
            </a:r>
          </a:p>
        </p:txBody>
      </p:sp>
      <p:sp>
        <p:nvSpPr>
          <p:cNvPr id="2" name="TextBox 1">
            <a:extLst>
              <a:ext uri="{FF2B5EF4-FFF2-40B4-BE49-F238E27FC236}">
                <a16:creationId xmlns:a16="http://schemas.microsoft.com/office/drawing/2014/main" id="{3A1A88B1-C914-FC56-6419-098A42454EA2}"/>
              </a:ext>
            </a:extLst>
          </p:cNvPr>
          <p:cNvSpPr txBox="1"/>
          <p:nvPr/>
        </p:nvSpPr>
        <p:spPr>
          <a:xfrm>
            <a:off x="1184365" y="2034286"/>
            <a:ext cx="5703348" cy="2893100"/>
          </a:xfrm>
          <a:prstGeom prst="rect">
            <a:avLst/>
          </a:prstGeom>
          <a:noFill/>
        </p:spPr>
        <p:txBody>
          <a:bodyPr wrap="square" rtlCol="0">
            <a:spAutoFit/>
          </a:bodyPr>
          <a:lstStyle/>
          <a:p>
            <a:r>
              <a:rPr lang="en-US" sz="2600" b="1" dirty="0"/>
              <a:t>It’s hard to predict what might go wrong (presumably you’d have fixed it in this first place)</a:t>
            </a:r>
          </a:p>
          <a:p>
            <a:pPr marL="457200" indent="-457200">
              <a:buFont typeface="Arial" panose="020B0604020202020204" pitchFamily="34" charset="0"/>
              <a:buChar char="•"/>
            </a:pPr>
            <a:r>
              <a:rPr lang="en-US" sz="2600" dirty="0"/>
              <a:t>Could try to make a more intentional correspondence (TDD)</a:t>
            </a:r>
          </a:p>
          <a:p>
            <a:pPr marL="457200" indent="-457200">
              <a:buFont typeface="Arial" panose="020B0604020202020204" pitchFamily="34" charset="0"/>
              <a:buChar char="•"/>
            </a:pPr>
            <a:r>
              <a:rPr lang="en-US" sz="2600" dirty="0"/>
              <a:t>Could try to leverage tools (Fuzzing)</a:t>
            </a:r>
          </a:p>
        </p:txBody>
      </p:sp>
      <p:pic>
        <p:nvPicPr>
          <p:cNvPr id="10242" name="Picture 2" descr="FIX-IT FELIX Jr. by GonzArtCortez on DeviantArt">
            <a:extLst>
              <a:ext uri="{FF2B5EF4-FFF2-40B4-BE49-F238E27FC236}">
                <a16:creationId xmlns:a16="http://schemas.microsoft.com/office/drawing/2014/main" id="{10F26E8E-0DB7-2F00-6F5B-6DE2DB3E03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8416" y="1965960"/>
            <a:ext cx="3503023" cy="3503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185072"/>
      </p:ext>
    </p:extLst>
  </p:cSld>
  <p:clrMapOvr>
    <a:masterClrMapping/>
  </p:clrMapOvr>
</p:sld>
</file>

<file path=ppt/slides/slide1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BAD5B6F4-0A90-447A-A1AE-D75C934B6B29}"/>
              </a:ext>
            </a:extLst>
          </p:cNvPr>
          <p:cNvSpPr>
            <a:spLocks noGrp="1"/>
          </p:cNvSpPr>
          <p:nvPr>
            <p:ph type="sldNum" sz="quarter" idx="12"/>
          </p:nvPr>
        </p:nvSpPr>
        <p:spPr>
          <a:xfrm>
            <a:off x="9448800" y="-32144"/>
            <a:ext cx="2743200" cy="365125"/>
          </a:xfrm>
        </p:spPr>
        <p:txBody>
          <a:bodyPr/>
          <a:lstStyle/>
          <a:p>
            <a:fld id="{B5CEABB6-07DC-46E8-9B57-56EC44A396E5}" type="slidenum">
              <a:rPr lang="en-US" sz="1400" smtClean="0"/>
              <a:pPr/>
              <a:t>17</a:t>
            </a:fld>
            <a:endParaRPr lang="en-US" sz="1400" dirty="0"/>
          </a:p>
        </p:txBody>
      </p:sp>
      <p:sp>
        <p:nvSpPr>
          <p:cNvPr id="6" name="Title 1">
            <a:extLst>
              <a:ext uri="{FF2B5EF4-FFF2-40B4-BE49-F238E27FC236}">
                <a16:creationId xmlns:a16="http://schemas.microsoft.com/office/drawing/2014/main" id="{EBD29C9D-DF66-F944-99AB-B42342FD6469}"/>
              </a:ext>
            </a:extLst>
          </p:cNvPr>
          <p:cNvSpPr>
            <a:spLocks noGrp="1"/>
          </p:cNvSpPr>
          <p:nvPr>
            <p:ph type="title"/>
          </p:nvPr>
        </p:nvSpPr>
        <p:spPr>
          <a:xfrm>
            <a:off x="19780" y="-95375"/>
            <a:ext cx="12172220" cy="1325563"/>
          </a:xfrm>
        </p:spPr>
        <p:txBody>
          <a:bodyPr>
            <a:normAutofit/>
          </a:bodyPr>
          <a:lstStyle/>
          <a:p>
            <a:r>
              <a:rPr lang="en-US" sz="3400" b="1" dirty="0"/>
              <a:t>Test-Driven Development</a:t>
            </a:r>
          </a:p>
        </p:txBody>
      </p:sp>
      <p:sp>
        <p:nvSpPr>
          <p:cNvPr id="8" name="Title 1">
            <a:extLst>
              <a:ext uri="{FF2B5EF4-FFF2-40B4-BE49-F238E27FC236}">
                <a16:creationId xmlns:a16="http://schemas.microsoft.com/office/drawing/2014/main" id="{900C464A-FEF3-5542-AC64-C1ADD5035254}"/>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CATEGORIZING ANALYSIS</a:t>
            </a:r>
          </a:p>
        </p:txBody>
      </p:sp>
      <p:sp>
        <p:nvSpPr>
          <p:cNvPr id="2" name="TextBox 1">
            <a:extLst>
              <a:ext uri="{FF2B5EF4-FFF2-40B4-BE49-F238E27FC236}">
                <a16:creationId xmlns:a16="http://schemas.microsoft.com/office/drawing/2014/main" id="{3A1A88B1-C914-FC56-6419-098A42454EA2}"/>
              </a:ext>
            </a:extLst>
          </p:cNvPr>
          <p:cNvSpPr txBox="1"/>
          <p:nvPr/>
        </p:nvSpPr>
        <p:spPr>
          <a:xfrm>
            <a:off x="1272662" y="3148984"/>
            <a:ext cx="5716373" cy="1200329"/>
          </a:xfrm>
          <a:prstGeom prst="rect">
            <a:avLst/>
          </a:prstGeom>
          <a:noFill/>
        </p:spPr>
        <p:txBody>
          <a:bodyPr wrap="none" rtlCol="0">
            <a:spAutoFit/>
          </a:bodyPr>
          <a:lstStyle/>
          <a:p>
            <a:r>
              <a:rPr lang="en-US" dirty="0"/>
              <a:t>1. Write a test case (expecting it to fail)</a:t>
            </a:r>
          </a:p>
          <a:p>
            <a:r>
              <a:rPr lang="en-US" dirty="0"/>
              <a:t>2. Implement enough functionality to pass the test case</a:t>
            </a:r>
          </a:p>
          <a:p>
            <a:r>
              <a:rPr lang="en-US" dirty="0"/>
              <a:t>3. Fix up the program</a:t>
            </a:r>
          </a:p>
          <a:p>
            <a:r>
              <a:rPr lang="en-US" dirty="0"/>
              <a:t>(repeat)</a:t>
            </a:r>
          </a:p>
        </p:txBody>
      </p:sp>
      <p:pic>
        <p:nvPicPr>
          <p:cNvPr id="11266" name="Picture 2" descr="Why Test-Driven Development (TDD) | Marsner Technologies">
            <a:extLst>
              <a:ext uri="{FF2B5EF4-FFF2-40B4-BE49-F238E27FC236}">
                <a16:creationId xmlns:a16="http://schemas.microsoft.com/office/drawing/2014/main" id="{1A68E21E-C25A-7CB8-B20D-AA5D691390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3848" y="1782653"/>
            <a:ext cx="5089904" cy="3380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5133599"/>
      </p:ext>
    </p:extLst>
  </p:cSld>
  <p:clrMapOvr>
    <a:masterClrMapping/>
  </p:clrMapOvr>
</p:sld>
</file>

<file path=ppt/slides/slide1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1347F-B976-8198-E621-948C273EB2F1}"/>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B1208CC1-12B5-82FA-08FA-4C5A19D7FDE6}"/>
              </a:ext>
            </a:extLst>
          </p:cNvPr>
          <p:cNvSpPr>
            <a:spLocks noGrp="1"/>
          </p:cNvSpPr>
          <p:nvPr>
            <p:ph type="sldNum" sz="quarter" idx="12"/>
          </p:nvPr>
        </p:nvSpPr>
        <p:spPr>
          <a:xfrm>
            <a:off x="9448800" y="-32144"/>
            <a:ext cx="2743200" cy="365125"/>
          </a:xfrm>
        </p:spPr>
        <p:txBody>
          <a:bodyPr/>
          <a:lstStyle/>
          <a:p>
            <a:fld id="{B5CEABB6-07DC-46E8-9B57-56EC44A396E5}" type="slidenum">
              <a:rPr lang="en-US" sz="1400" smtClean="0"/>
              <a:pPr/>
              <a:t>18</a:t>
            </a:fld>
            <a:endParaRPr lang="en-US" sz="1400" dirty="0"/>
          </a:p>
        </p:txBody>
      </p:sp>
      <p:sp>
        <p:nvSpPr>
          <p:cNvPr id="6" name="Title 1">
            <a:extLst>
              <a:ext uri="{FF2B5EF4-FFF2-40B4-BE49-F238E27FC236}">
                <a16:creationId xmlns:a16="http://schemas.microsoft.com/office/drawing/2014/main" id="{4C65212C-007F-6CFF-F85F-BC72308CA57F}"/>
              </a:ext>
            </a:extLst>
          </p:cNvPr>
          <p:cNvSpPr>
            <a:spLocks noGrp="1"/>
          </p:cNvSpPr>
          <p:nvPr>
            <p:ph type="title"/>
          </p:nvPr>
        </p:nvSpPr>
        <p:spPr>
          <a:xfrm>
            <a:off x="19780" y="-95375"/>
            <a:ext cx="12172220" cy="1325563"/>
          </a:xfrm>
        </p:spPr>
        <p:txBody>
          <a:bodyPr>
            <a:normAutofit/>
          </a:bodyPr>
          <a:lstStyle/>
          <a:p>
            <a:r>
              <a:rPr lang="en-US" sz="3400" b="1" dirty="0"/>
              <a:t>Testing vs Static Analysis</a:t>
            </a:r>
          </a:p>
        </p:txBody>
      </p:sp>
      <p:sp>
        <p:nvSpPr>
          <p:cNvPr id="8" name="Title 1">
            <a:extLst>
              <a:ext uri="{FF2B5EF4-FFF2-40B4-BE49-F238E27FC236}">
                <a16:creationId xmlns:a16="http://schemas.microsoft.com/office/drawing/2014/main" id="{976CE3A5-9145-94A0-07E2-5E8F84FBE6CC}"/>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Test Generation</a:t>
            </a:r>
          </a:p>
        </p:txBody>
      </p:sp>
      <p:sp>
        <p:nvSpPr>
          <p:cNvPr id="3" name="TextBox 2">
            <a:extLst>
              <a:ext uri="{FF2B5EF4-FFF2-40B4-BE49-F238E27FC236}">
                <a16:creationId xmlns:a16="http://schemas.microsoft.com/office/drawing/2014/main" id="{2F64D978-61D8-4BBA-388B-85DFB62D8BAE}"/>
              </a:ext>
            </a:extLst>
          </p:cNvPr>
          <p:cNvSpPr txBox="1"/>
          <p:nvPr/>
        </p:nvSpPr>
        <p:spPr>
          <a:xfrm>
            <a:off x="1184365" y="1751257"/>
            <a:ext cx="9804764" cy="492443"/>
          </a:xfrm>
          <a:prstGeom prst="rect">
            <a:avLst/>
          </a:prstGeom>
          <a:noFill/>
        </p:spPr>
        <p:txBody>
          <a:bodyPr wrap="square" rtlCol="0">
            <a:spAutoFit/>
          </a:bodyPr>
          <a:lstStyle/>
          <a:p>
            <a:pPr algn="ctr"/>
            <a:r>
              <a:rPr lang="en-US" sz="2600" b="1" dirty="0"/>
              <a:t>A fight (I guess?) in the software engineering community</a:t>
            </a:r>
          </a:p>
        </p:txBody>
      </p:sp>
      <p:sp>
        <p:nvSpPr>
          <p:cNvPr id="4" name="TextBox 3">
            <a:extLst>
              <a:ext uri="{FF2B5EF4-FFF2-40B4-BE49-F238E27FC236}">
                <a16:creationId xmlns:a16="http://schemas.microsoft.com/office/drawing/2014/main" id="{4DFE1707-66E4-75EA-7DF3-D32B50C1973C}"/>
              </a:ext>
            </a:extLst>
          </p:cNvPr>
          <p:cNvSpPr txBox="1"/>
          <p:nvPr/>
        </p:nvSpPr>
        <p:spPr>
          <a:xfrm>
            <a:off x="794657" y="3282043"/>
            <a:ext cx="3757632" cy="923330"/>
          </a:xfrm>
          <a:prstGeom prst="rect">
            <a:avLst/>
          </a:prstGeom>
          <a:noFill/>
        </p:spPr>
        <p:txBody>
          <a:bodyPr wrap="none" rtlCol="0">
            <a:spAutoFit/>
          </a:bodyPr>
          <a:lstStyle/>
          <a:p>
            <a:r>
              <a:rPr lang="en-US" b="1" u="sng" dirty="0"/>
              <a:t>The clean code blog</a:t>
            </a:r>
          </a:p>
          <a:p>
            <a:r>
              <a:rPr lang="en-US" dirty="0"/>
              <a:t>“The Dark Path”, 1/2017</a:t>
            </a:r>
          </a:p>
          <a:p>
            <a:r>
              <a:rPr lang="en-US" dirty="0"/>
              <a:t>“Tools are not the Answer”, 10/2017</a:t>
            </a:r>
          </a:p>
        </p:txBody>
      </p:sp>
      <p:sp>
        <p:nvSpPr>
          <p:cNvPr id="7" name="TextBox 6">
            <a:extLst>
              <a:ext uri="{FF2B5EF4-FFF2-40B4-BE49-F238E27FC236}">
                <a16:creationId xmlns:a16="http://schemas.microsoft.com/office/drawing/2014/main" id="{BE79CD31-39DD-DCC8-C2F1-09284B8F9518}"/>
              </a:ext>
            </a:extLst>
          </p:cNvPr>
          <p:cNvSpPr txBox="1"/>
          <p:nvPr/>
        </p:nvSpPr>
        <p:spPr>
          <a:xfrm>
            <a:off x="5583011" y="2455628"/>
            <a:ext cx="6104164" cy="3970318"/>
          </a:xfrm>
          <a:prstGeom prst="rect">
            <a:avLst/>
          </a:prstGeom>
          <a:noFill/>
        </p:spPr>
        <p:txBody>
          <a:bodyPr wrap="square">
            <a:spAutoFit/>
          </a:bodyPr>
          <a:lstStyle/>
          <a:p>
            <a:pPr algn="l"/>
            <a:r>
              <a:rPr lang="en-US" b="0" i="0" dirty="0">
                <a:solidFill>
                  <a:srgbClr val="29323C"/>
                </a:solidFill>
                <a:effectLst/>
                <a:latin typeface="FrescoPlusNormal"/>
              </a:rPr>
              <a:t>Ask yourself why we are trying to plug defects with language features. The answer ought to be obvious. We are trying to plug these defects because these defects happen too often.</a:t>
            </a:r>
          </a:p>
          <a:p>
            <a:pPr algn="l"/>
            <a:endParaRPr lang="en-US" b="0" i="0" dirty="0">
              <a:solidFill>
                <a:srgbClr val="29323C"/>
              </a:solidFill>
              <a:effectLst/>
              <a:latin typeface="FrescoPlusNormal"/>
            </a:endParaRPr>
          </a:p>
          <a:p>
            <a:pPr algn="l"/>
            <a:r>
              <a:rPr lang="en-US" b="0" i="0" dirty="0">
                <a:solidFill>
                  <a:srgbClr val="29323C"/>
                </a:solidFill>
                <a:effectLst/>
                <a:latin typeface="FrescoPlusNormal"/>
              </a:rPr>
              <a:t>Now, ask yourself why these defects happen too often. If your answer is that our languages don’t prevent them, then I strongly suggest that you quit your job and never think about being a programmer again; because defects are </a:t>
            </a:r>
            <a:r>
              <a:rPr lang="en-US" b="0" i="1" dirty="0">
                <a:solidFill>
                  <a:srgbClr val="29323C"/>
                </a:solidFill>
                <a:effectLst/>
                <a:latin typeface="FrescoSansPlusPro-Normal-Italic"/>
              </a:rPr>
              <a:t>never</a:t>
            </a:r>
            <a:r>
              <a:rPr lang="en-US" b="0" i="0" dirty="0">
                <a:solidFill>
                  <a:srgbClr val="29323C"/>
                </a:solidFill>
                <a:effectLst/>
                <a:latin typeface="FrescoPlusNormal"/>
              </a:rPr>
              <a:t> the fault of our languages. Defects are the fault of </a:t>
            </a:r>
            <a:r>
              <a:rPr lang="en-US" b="0" i="1" dirty="0">
                <a:solidFill>
                  <a:srgbClr val="29323C"/>
                </a:solidFill>
                <a:effectLst/>
                <a:latin typeface="FrescoSansPlusPro-Normal-Italic"/>
              </a:rPr>
              <a:t>programmers</a:t>
            </a:r>
            <a:r>
              <a:rPr lang="en-US" b="0" i="0" dirty="0">
                <a:solidFill>
                  <a:srgbClr val="29323C"/>
                </a:solidFill>
                <a:effectLst/>
                <a:latin typeface="FrescoPlusNormal"/>
              </a:rPr>
              <a:t>. It is </a:t>
            </a:r>
            <a:r>
              <a:rPr lang="en-US" b="0" i="1" dirty="0">
                <a:solidFill>
                  <a:srgbClr val="29323C"/>
                </a:solidFill>
                <a:effectLst/>
                <a:latin typeface="FrescoSansPlusPro-Normal-Italic"/>
              </a:rPr>
              <a:t>programmers</a:t>
            </a:r>
            <a:r>
              <a:rPr lang="en-US" b="0" i="0" dirty="0">
                <a:solidFill>
                  <a:srgbClr val="29323C"/>
                </a:solidFill>
                <a:effectLst/>
                <a:latin typeface="FrescoPlusNormal"/>
              </a:rPr>
              <a:t> who create defects – not languages.</a:t>
            </a:r>
          </a:p>
          <a:p>
            <a:pPr algn="l"/>
            <a:endParaRPr lang="en-US" b="0" i="0" dirty="0">
              <a:solidFill>
                <a:srgbClr val="29323C"/>
              </a:solidFill>
              <a:effectLst/>
              <a:latin typeface="FrescoPlusNormal"/>
            </a:endParaRPr>
          </a:p>
          <a:p>
            <a:pPr algn="l"/>
            <a:r>
              <a:rPr lang="en-US" b="0" i="0" dirty="0">
                <a:solidFill>
                  <a:srgbClr val="29323C"/>
                </a:solidFill>
                <a:effectLst/>
                <a:latin typeface="FrescoPlusNormal"/>
              </a:rPr>
              <a:t>And what is it that programmers are supposed to do to prevent defects? I’ll give you one guess. Here are some hints. It’s a verb. It starts with a “T”. Yeah. You got it. </a:t>
            </a:r>
            <a:r>
              <a:rPr lang="en-US" b="0" i="1" dirty="0">
                <a:solidFill>
                  <a:srgbClr val="29323C"/>
                </a:solidFill>
                <a:effectLst/>
                <a:latin typeface="FrescoSansPlusPro-Normal-Italic"/>
              </a:rPr>
              <a:t>TEST!</a:t>
            </a:r>
            <a:endParaRPr lang="en-US" b="0" i="0" dirty="0">
              <a:solidFill>
                <a:srgbClr val="29323C"/>
              </a:solidFill>
              <a:effectLst/>
              <a:latin typeface="FrescoPlusNormal"/>
            </a:endParaRPr>
          </a:p>
        </p:txBody>
      </p:sp>
      <p:sp>
        <p:nvSpPr>
          <p:cNvPr id="10" name="TextBox 9">
            <a:extLst>
              <a:ext uri="{FF2B5EF4-FFF2-40B4-BE49-F238E27FC236}">
                <a16:creationId xmlns:a16="http://schemas.microsoft.com/office/drawing/2014/main" id="{6F47465E-85EA-77EC-A075-E9B593F485E6}"/>
              </a:ext>
            </a:extLst>
          </p:cNvPr>
          <p:cNvSpPr txBox="1"/>
          <p:nvPr/>
        </p:nvSpPr>
        <p:spPr>
          <a:xfrm>
            <a:off x="357866" y="4475597"/>
            <a:ext cx="4970689" cy="2031325"/>
          </a:xfrm>
          <a:prstGeom prst="rect">
            <a:avLst/>
          </a:prstGeom>
          <a:noFill/>
        </p:spPr>
        <p:txBody>
          <a:bodyPr wrap="square">
            <a:spAutoFit/>
          </a:bodyPr>
          <a:lstStyle/>
          <a:p>
            <a:pPr algn="l"/>
            <a:r>
              <a:rPr lang="en-US" b="0" i="0" dirty="0">
                <a:solidFill>
                  <a:srgbClr val="29323C"/>
                </a:solidFill>
                <a:effectLst/>
                <a:latin typeface="FrescoPlusNormal"/>
              </a:rPr>
              <a:t>I think that good software tools make it easier to write good software. However, tools are not the answer to the “Apocalypse”.</a:t>
            </a:r>
          </a:p>
          <a:p>
            <a:pPr algn="l"/>
            <a:endParaRPr lang="en-US" b="0" i="0" dirty="0">
              <a:solidFill>
                <a:srgbClr val="29323C"/>
              </a:solidFill>
              <a:effectLst/>
              <a:latin typeface="FrescoPlusNormal"/>
            </a:endParaRPr>
          </a:p>
          <a:p>
            <a:pPr algn="l"/>
            <a:r>
              <a:rPr lang="en-US" b="0" i="0" dirty="0">
                <a:solidFill>
                  <a:srgbClr val="29323C"/>
                </a:solidFill>
                <a:effectLst/>
                <a:latin typeface="FrescoPlusNormal"/>
              </a:rPr>
              <a:t>Nowhere in the article did the author examine the possibility that programmers are generally undisciplined.</a:t>
            </a:r>
          </a:p>
        </p:txBody>
      </p:sp>
    </p:spTree>
    <p:extLst>
      <p:ext uri="{BB962C8B-B14F-4D97-AF65-F5344CB8AC3E}">
        <p14:creationId xmlns:p14="http://schemas.microsoft.com/office/powerpoint/2010/main" val="209600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AD950-853D-E41F-FBC4-F0FC4FA0DA42}"/>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187DBCF4-D891-46D2-E91A-A0DDCD3A6149}"/>
              </a:ext>
            </a:extLst>
          </p:cNvPr>
          <p:cNvSpPr>
            <a:spLocks noGrp="1"/>
          </p:cNvSpPr>
          <p:nvPr>
            <p:ph type="sldNum" sz="quarter" idx="12"/>
          </p:nvPr>
        </p:nvSpPr>
        <p:spPr>
          <a:xfrm>
            <a:off x="9448800" y="-32144"/>
            <a:ext cx="2743200" cy="365125"/>
          </a:xfrm>
        </p:spPr>
        <p:txBody>
          <a:bodyPr/>
          <a:lstStyle/>
          <a:p>
            <a:fld id="{B5CEABB6-07DC-46E8-9B57-56EC44A396E5}" type="slidenum">
              <a:rPr lang="en-US" sz="1400" smtClean="0"/>
              <a:pPr/>
              <a:t>19</a:t>
            </a:fld>
            <a:endParaRPr lang="en-US" sz="1400" dirty="0"/>
          </a:p>
        </p:txBody>
      </p:sp>
      <p:sp>
        <p:nvSpPr>
          <p:cNvPr id="6" name="Title 1">
            <a:extLst>
              <a:ext uri="{FF2B5EF4-FFF2-40B4-BE49-F238E27FC236}">
                <a16:creationId xmlns:a16="http://schemas.microsoft.com/office/drawing/2014/main" id="{A73D8F24-DD24-16E2-2BF9-EB32BD60C5CF}"/>
              </a:ext>
            </a:extLst>
          </p:cNvPr>
          <p:cNvSpPr>
            <a:spLocks noGrp="1"/>
          </p:cNvSpPr>
          <p:nvPr>
            <p:ph type="title"/>
          </p:nvPr>
        </p:nvSpPr>
        <p:spPr>
          <a:xfrm>
            <a:off x="19780" y="-95375"/>
            <a:ext cx="12172220" cy="1325563"/>
          </a:xfrm>
        </p:spPr>
        <p:txBody>
          <a:bodyPr>
            <a:normAutofit/>
          </a:bodyPr>
          <a:lstStyle/>
          <a:p>
            <a:r>
              <a:rPr lang="en-US" sz="3400" b="1" dirty="0"/>
              <a:t>Some difficulties of unit testing</a:t>
            </a:r>
          </a:p>
        </p:txBody>
      </p:sp>
      <p:sp>
        <p:nvSpPr>
          <p:cNvPr id="8" name="Title 1">
            <a:extLst>
              <a:ext uri="{FF2B5EF4-FFF2-40B4-BE49-F238E27FC236}">
                <a16:creationId xmlns:a16="http://schemas.microsoft.com/office/drawing/2014/main" id="{A90037F3-B7D9-A66C-F040-557593160B9C}"/>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Test Generation</a:t>
            </a:r>
          </a:p>
        </p:txBody>
      </p:sp>
      <p:sp>
        <p:nvSpPr>
          <p:cNvPr id="3" name="TextBox 2">
            <a:extLst>
              <a:ext uri="{FF2B5EF4-FFF2-40B4-BE49-F238E27FC236}">
                <a16:creationId xmlns:a16="http://schemas.microsoft.com/office/drawing/2014/main" id="{3ACF0352-427D-4CE7-26D6-611C38185623}"/>
              </a:ext>
            </a:extLst>
          </p:cNvPr>
          <p:cNvSpPr txBox="1"/>
          <p:nvPr/>
        </p:nvSpPr>
        <p:spPr>
          <a:xfrm>
            <a:off x="1184365" y="1751257"/>
            <a:ext cx="9804764" cy="492443"/>
          </a:xfrm>
          <a:prstGeom prst="rect">
            <a:avLst/>
          </a:prstGeom>
          <a:noFill/>
        </p:spPr>
        <p:txBody>
          <a:bodyPr wrap="square" rtlCol="0">
            <a:spAutoFit/>
          </a:bodyPr>
          <a:lstStyle/>
          <a:p>
            <a:r>
              <a:rPr lang="en-US" sz="2600" b="1" dirty="0"/>
              <a:t>Integrating testing into a workflow</a:t>
            </a:r>
          </a:p>
        </p:txBody>
      </p:sp>
      <p:sp>
        <p:nvSpPr>
          <p:cNvPr id="2" name="TextBox 1">
            <a:extLst>
              <a:ext uri="{FF2B5EF4-FFF2-40B4-BE49-F238E27FC236}">
                <a16:creationId xmlns:a16="http://schemas.microsoft.com/office/drawing/2014/main" id="{DE9617C5-4D8C-B52F-FAC7-B732C71D1D1A}"/>
              </a:ext>
            </a:extLst>
          </p:cNvPr>
          <p:cNvSpPr txBox="1"/>
          <p:nvPr/>
        </p:nvSpPr>
        <p:spPr>
          <a:xfrm>
            <a:off x="1268184" y="2334984"/>
            <a:ext cx="1240404" cy="369332"/>
          </a:xfrm>
          <a:prstGeom prst="rect">
            <a:avLst/>
          </a:prstGeom>
          <a:noFill/>
        </p:spPr>
        <p:txBody>
          <a:bodyPr wrap="none" rtlCol="0">
            <a:spAutoFit/>
          </a:bodyPr>
          <a:lstStyle/>
          <a:p>
            <a:r>
              <a:rPr lang="en-US" dirty="0" err="1"/>
              <a:t>googletest</a:t>
            </a:r>
            <a:endParaRPr lang="en-US" dirty="0"/>
          </a:p>
        </p:txBody>
      </p:sp>
      <p:sp>
        <p:nvSpPr>
          <p:cNvPr id="4" name="TextBox 3">
            <a:extLst>
              <a:ext uri="{FF2B5EF4-FFF2-40B4-BE49-F238E27FC236}">
                <a16:creationId xmlns:a16="http://schemas.microsoft.com/office/drawing/2014/main" id="{540DD9B9-0D89-0708-93E7-0473BA7463D5}"/>
              </a:ext>
            </a:extLst>
          </p:cNvPr>
          <p:cNvSpPr txBox="1"/>
          <p:nvPr/>
        </p:nvSpPr>
        <p:spPr>
          <a:xfrm>
            <a:off x="1262739" y="2911927"/>
            <a:ext cx="2463880" cy="646331"/>
          </a:xfrm>
          <a:prstGeom prst="rect">
            <a:avLst/>
          </a:prstGeom>
          <a:noFill/>
        </p:spPr>
        <p:txBody>
          <a:bodyPr wrap="none" rtlCol="0">
            <a:spAutoFit/>
          </a:bodyPr>
          <a:lstStyle/>
          <a:p>
            <a:r>
              <a:rPr lang="en-US" dirty="0"/>
              <a:t>apt install </a:t>
            </a:r>
            <a:r>
              <a:rPr lang="en-US" dirty="0" err="1"/>
              <a:t>googletest</a:t>
            </a:r>
            <a:r>
              <a:rPr lang="en-US" dirty="0"/>
              <a:t> </a:t>
            </a:r>
          </a:p>
          <a:p>
            <a:r>
              <a:rPr lang="en-US" dirty="0"/>
              <a:t>apt install </a:t>
            </a:r>
            <a:r>
              <a:rPr lang="en-US" dirty="0" err="1"/>
              <a:t>libgtest</a:t>
            </a:r>
            <a:r>
              <a:rPr lang="en-US" dirty="0"/>
              <a:t>-dev</a:t>
            </a:r>
          </a:p>
        </p:txBody>
      </p:sp>
      <p:pic>
        <p:nvPicPr>
          <p:cNvPr id="7" name="Picture 6" descr="A logo with a black border&#10;&#10;Description automatically generated with medium confidence">
            <a:extLst>
              <a:ext uri="{FF2B5EF4-FFF2-40B4-BE49-F238E27FC236}">
                <a16:creationId xmlns:a16="http://schemas.microsoft.com/office/drawing/2014/main" id="{0D4955EF-DEF6-B59F-13C8-03B9182E9898}"/>
              </a:ext>
            </a:extLst>
          </p:cNvPr>
          <p:cNvPicPr>
            <a:picLocks noChangeAspect="1"/>
          </p:cNvPicPr>
          <p:nvPr/>
        </p:nvPicPr>
        <p:blipFill>
          <a:blip r:embed="rId2"/>
          <a:stretch>
            <a:fillRect/>
          </a:stretch>
        </p:blipFill>
        <p:spPr>
          <a:xfrm>
            <a:off x="8465383" y="1952135"/>
            <a:ext cx="2782661" cy="2782661"/>
          </a:xfrm>
          <a:prstGeom prst="rect">
            <a:avLst/>
          </a:prstGeom>
        </p:spPr>
      </p:pic>
      <p:sp>
        <p:nvSpPr>
          <p:cNvPr id="5" name="TextBox 4">
            <a:extLst>
              <a:ext uri="{FF2B5EF4-FFF2-40B4-BE49-F238E27FC236}">
                <a16:creationId xmlns:a16="http://schemas.microsoft.com/office/drawing/2014/main" id="{2A7B6BC4-4CD6-761A-7C6D-3D520B2F056D}"/>
              </a:ext>
            </a:extLst>
          </p:cNvPr>
          <p:cNvSpPr txBox="1"/>
          <p:nvPr/>
        </p:nvSpPr>
        <p:spPr>
          <a:xfrm>
            <a:off x="1151833" y="3871161"/>
            <a:ext cx="9804764" cy="492443"/>
          </a:xfrm>
          <a:prstGeom prst="rect">
            <a:avLst/>
          </a:prstGeom>
          <a:noFill/>
        </p:spPr>
        <p:txBody>
          <a:bodyPr wrap="square" rtlCol="0">
            <a:spAutoFit/>
          </a:bodyPr>
          <a:lstStyle/>
          <a:p>
            <a:r>
              <a:rPr lang="en-US" sz="2600" b="1" dirty="0"/>
              <a:t>What to do about a function’s “environment”?</a:t>
            </a:r>
          </a:p>
        </p:txBody>
      </p:sp>
    </p:spTree>
    <p:extLst>
      <p:ext uri="{BB962C8B-B14F-4D97-AF65-F5344CB8AC3E}">
        <p14:creationId xmlns:p14="http://schemas.microsoft.com/office/powerpoint/2010/main" val="3639676563"/>
      </p:ext>
    </p:extLst>
  </p:cSld>
  <p:clrMapOvr>
    <a:masterClrMapping/>
  </p:clrMapOvr>
</p:sld>
</file>

<file path=ppt/slides/slide20.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D563C-76FC-842F-EAF9-0EA51485AA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E5323D-1151-DEB0-AF6E-DA790900B6C3}"/>
              </a:ext>
              <a:ext uri="{C183D7F6-B498-43B3-948B-1728B52AA6E4}">
                <adec:decorative xmlns:adec="http://schemas.microsoft.com/office/drawing/2017/decorative" val="0"/>
              </a:ext>
            </a:extLst>
          </p:cNvPr>
          <p:cNvSpPr>
            <a:spLocks noGrp="1"/>
          </p:cNvSpPr>
          <p:nvPr>
            <p:ph type="title"/>
          </p:nvPr>
        </p:nvSpPr>
        <p:spPr>
          <a:xfrm>
            <a:off x="839225" y="1020445"/>
            <a:ext cx="5094733" cy="1325563"/>
          </a:xfrm>
        </p:spPr>
        <p:txBody>
          <a:bodyPr>
            <a:noAutofit/>
          </a:bodyPr>
          <a:lstStyle/>
          <a:p>
            <a:r>
              <a:rPr lang="en-US" sz="3800" b="1" u="sng" dirty="0"/>
              <a:t>Lecture Outline</a:t>
            </a:r>
          </a:p>
        </p:txBody>
      </p:sp>
      <p:sp>
        <p:nvSpPr>
          <p:cNvPr id="9" name="Subtitle 2">
            <a:extLst>
              <a:ext uri="{FF2B5EF4-FFF2-40B4-BE49-F238E27FC236}">
                <a16:creationId xmlns:a16="http://schemas.microsoft.com/office/drawing/2014/main" id="{8D796223-2B54-A0AF-E879-EA9D526A950B}"/>
              </a:ext>
              <a:ext uri="{C183D7F6-B498-43B3-948B-1728B52AA6E4}">
                <adec:decorative xmlns:adec="http://schemas.microsoft.com/office/drawing/2017/decorative" val="0"/>
              </a:ext>
            </a:extLst>
          </p:cNvPr>
          <p:cNvSpPr>
            <a:spLocks noGrp="1"/>
          </p:cNvSpPr>
          <p:nvPr>
            <p:ph idx="1"/>
          </p:nvPr>
        </p:nvSpPr>
        <p:spPr>
          <a:xfrm>
            <a:off x="839224" y="2368759"/>
            <a:ext cx="4680124" cy="1967333"/>
          </a:xfrm>
        </p:spPr>
        <p:txBody>
          <a:bodyPr wrap="square">
            <a:spAutoFit/>
          </a:bodyPr>
          <a:lstStyle/>
          <a:p>
            <a:pPr marL="457200" indent="-457200">
              <a:buFont typeface="Arial" panose="020B0604020202020204" pitchFamily="34" charset="0"/>
              <a:buChar char="•"/>
            </a:pPr>
            <a:r>
              <a:rPr lang="en-US" sz="3000" dirty="0"/>
              <a:t>The Testing Perspective</a:t>
            </a:r>
          </a:p>
          <a:p>
            <a:pPr marL="457200" indent="-457200">
              <a:buFont typeface="Arial" panose="020B0604020202020204" pitchFamily="34" charset="0"/>
              <a:buChar char="•"/>
            </a:pPr>
            <a:r>
              <a:rPr lang="en-US" sz="3000" dirty="0"/>
              <a:t>Test Generation</a:t>
            </a:r>
          </a:p>
          <a:p>
            <a:pPr marL="457200" indent="-457200">
              <a:buFont typeface="Arial" panose="020B0604020202020204" pitchFamily="34" charset="0"/>
              <a:buChar char="•"/>
            </a:pPr>
            <a:r>
              <a:rPr lang="en-US" sz="3000" dirty="0"/>
              <a:t>Fuzzing</a:t>
            </a:r>
          </a:p>
        </p:txBody>
      </p:sp>
    </p:spTree>
    <p:extLst>
      <p:ext uri="{BB962C8B-B14F-4D97-AF65-F5344CB8AC3E}">
        <p14:creationId xmlns:p14="http://schemas.microsoft.com/office/powerpoint/2010/main" val="2275676715"/>
      </p:ext>
    </p:extLst>
  </p:cSld>
  <p:clrMapOvr>
    <a:masterClrMapping/>
  </p:clrMapOvr>
</p:sld>
</file>

<file path=ppt/slides/slide2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BAD5B6F4-0A90-447A-A1AE-D75C934B6B29}"/>
              </a:ext>
            </a:extLst>
          </p:cNvPr>
          <p:cNvSpPr>
            <a:spLocks noGrp="1"/>
          </p:cNvSpPr>
          <p:nvPr>
            <p:ph type="sldNum" sz="quarter" idx="12"/>
          </p:nvPr>
        </p:nvSpPr>
        <p:spPr>
          <a:xfrm>
            <a:off x="9448800" y="-32144"/>
            <a:ext cx="2743200" cy="365125"/>
          </a:xfrm>
        </p:spPr>
        <p:txBody>
          <a:bodyPr/>
          <a:lstStyle/>
          <a:p>
            <a:fld id="{B5CEABB6-07DC-46E8-9B57-56EC44A396E5}" type="slidenum">
              <a:rPr lang="en-US" sz="1400" smtClean="0"/>
              <a:pPr/>
              <a:t>21</a:t>
            </a:fld>
            <a:endParaRPr lang="en-US" sz="1400" dirty="0"/>
          </a:p>
        </p:txBody>
      </p:sp>
      <p:sp>
        <p:nvSpPr>
          <p:cNvPr id="6" name="Title 1">
            <a:extLst>
              <a:ext uri="{FF2B5EF4-FFF2-40B4-BE49-F238E27FC236}">
                <a16:creationId xmlns:a16="http://schemas.microsoft.com/office/drawing/2014/main" id="{EBD29C9D-DF66-F944-99AB-B42342FD6469}"/>
              </a:ext>
            </a:extLst>
          </p:cNvPr>
          <p:cNvSpPr>
            <a:spLocks noGrp="1"/>
          </p:cNvSpPr>
          <p:nvPr>
            <p:ph type="title"/>
          </p:nvPr>
        </p:nvSpPr>
        <p:spPr>
          <a:xfrm>
            <a:off x="19780" y="-95375"/>
            <a:ext cx="12172220" cy="1325563"/>
          </a:xfrm>
        </p:spPr>
        <p:txBody>
          <a:bodyPr>
            <a:normAutofit/>
          </a:bodyPr>
          <a:lstStyle/>
          <a:p>
            <a:r>
              <a:rPr lang="en-US" sz="3400" b="1" dirty="0"/>
              <a:t>Fuzzing</a:t>
            </a:r>
          </a:p>
        </p:txBody>
      </p:sp>
      <p:sp>
        <p:nvSpPr>
          <p:cNvPr id="8" name="Title 1">
            <a:extLst>
              <a:ext uri="{FF2B5EF4-FFF2-40B4-BE49-F238E27FC236}">
                <a16:creationId xmlns:a16="http://schemas.microsoft.com/office/drawing/2014/main" id="{900C464A-FEF3-5542-AC64-C1ADD5035254}"/>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CATEGORIZING ANALYSIS</a:t>
            </a:r>
          </a:p>
        </p:txBody>
      </p:sp>
      <p:sp>
        <p:nvSpPr>
          <p:cNvPr id="3" name="Content Placeholder 2">
            <a:extLst>
              <a:ext uri="{FF2B5EF4-FFF2-40B4-BE49-F238E27FC236}">
                <a16:creationId xmlns:a16="http://schemas.microsoft.com/office/drawing/2014/main" id="{7A629FBA-3151-F52F-AB0E-98F09865F549}"/>
              </a:ext>
            </a:extLst>
          </p:cNvPr>
          <p:cNvSpPr txBox="1">
            <a:spLocks/>
          </p:cNvSpPr>
          <p:nvPr/>
        </p:nvSpPr>
        <p:spPr>
          <a:xfrm>
            <a:off x="847894" y="1889053"/>
            <a:ext cx="6494192"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Generating good test cases</a:t>
            </a:r>
          </a:p>
        </p:txBody>
      </p:sp>
      <p:sp>
        <p:nvSpPr>
          <p:cNvPr id="4" name="TextBox 3">
            <a:extLst>
              <a:ext uri="{FF2B5EF4-FFF2-40B4-BE49-F238E27FC236}">
                <a16:creationId xmlns:a16="http://schemas.microsoft.com/office/drawing/2014/main" id="{4F0DB492-3B2D-84EB-F6CE-104DFC55DA3E}"/>
              </a:ext>
            </a:extLst>
          </p:cNvPr>
          <p:cNvSpPr txBox="1"/>
          <p:nvPr/>
        </p:nvSpPr>
        <p:spPr>
          <a:xfrm>
            <a:off x="847893" y="2690424"/>
            <a:ext cx="5620141" cy="369332"/>
          </a:xfrm>
          <a:prstGeom prst="rect">
            <a:avLst/>
          </a:prstGeom>
          <a:noFill/>
        </p:spPr>
        <p:txBody>
          <a:bodyPr wrap="square">
            <a:spAutoFit/>
          </a:bodyPr>
          <a:lstStyle/>
          <a:p>
            <a:r>
              <a:rPr lang="en-US" i="0" dirty="0">
                <a:solidFill>
                  <a:srgbClr val="666666"/>
                </a:solidFill>
                <a:effectLst/>
              </a:rPr>
              <a:t>Cases that exercise unexpected behavior</a:t>
            </a:r>
            <a:endParaRPr lang="en-US" dirty="0"/>
          </a:p>
        </p:txBody>
      </p:sp>
      <p:sp>
        <p:nvSpPr>
          <p:cNvPr id="5" name="TextBox 4">
            <a:extLst>
              <a:ext uri="{FF2B5EF4-FFF2-40B4-BE49-F238E27FC236}">
                <a16:creationId xmlns:a16="http://schemas.microsoft.com/office/drawing/2014/main" id="{1520B394-6AF1-C438-A306-A70A967BC30D}"/>
              </a:ext>
            </a:extLst>
          </p:cNvPr>
          <p:cNvSpPr txBox="1"/>
          <p:nvPr/>
        </p:nvSpPr>
        <p:spPr>
          <a:xfrm>
            <a:off x="861342" y="2291490"/>
            <a:ext cx="5620141" cy="369332"/>
          </a:xfrm>
          <a:prstGeom prst="rect">
            <a:avLst/>
          </a:prstGeom>
          <a:noFill/>
        </p:spPr>
        <p:txBody>
          <a:bodyPr wrap="square">
            <a:spAutoFit/>
          </a:bodyPr>
          <a:lstStyle/>
          <a:p>
            <a:r>
              <a:rPr lang="en-US" i="0" dirty="0">
                <a:solidFill>
                  <a:srgbClr val="666666"/>
                </a:solidFill>
                <a:effectLst/>
              </a:rPr>
              <a:t>Cases tha</a:t>
            </a:r>
            <a:r>
              <a:rPr lang="en-US" dirty="0">
                <a:solidFill>
                  <a:srgbClr val="666666"/>
                </a:solidFill>
              </a:rPr>
              <a:t>t increase coverage of program behaviors</a:t>
            </a:r>
            <a:endParaRPr lang="en-US" dirty="0"/>
          </a:p>
        </p:txBody>
      </p:sp>
      <p:sp>
        <p:nvSpPr>
          <p:cNvPr id="7" name="Content Placeholder 2">
            <a:extLst>
              <a:ext uri="{FF2B5EF4-FFF2-40B4-BE49-F238E27FC236}">
                <a16:creationId xmlns:a16="http://schemas.microsoft.com/office/drawing/2014/main" id="{BED08273-23DB-E972-6F4C-741DA3978B80}"/>
              </a:ext>
            </a:extLst>
          </p:cNvPr>
          <p:cNvSpPr txBox="1">
            <a:spLocks/>
          </p:cNvSpPr>
          <p:nvPr/>
        </p:nvSpPr>
        <p:spPr>
          <a:xfrm>
            <a:off x="847894" y="3242723"/>
            <a:ext cx="4593682"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Previous stabs at this topic</a:t>
            </a:r>
          </a:p>
        </p:txBody>
      </p:sp>
      <p:pic>
        <p:nvPicPr>
          <p:cNvPr id="9" name="Picture 8" descr="A close-up of a television screen&#10;&#10;Description automatically generated">
            <a:extLst>
              <a:ext uri="{FF2B5EF4-FFF2-40B4-BE49-F238E27FC236}">
                <a16:creationId xmlns:a16="http://schemas.microsoft.com/office/drawing/2014/main" id="{454CFA69-49B1-364F-7201-0173469B1EBB}"/>
              </a:ext>
            </a:extLst>
          </p:cNvPr>
          <p:cNvPicPr>
            <a:picLocks noChangeAspect="1"/>
          </p:cNvPicPr>
          <p:nvPr/>
        </p:nvPicPr>
        <p:blipFill>
          <a:blip r:embed="rId2"/>
          <a:stretch>
            <a:fillRect/>
          </a:stretch>
        </p:blipFill>
        <p:spPr>
          <a:xfrm>
            <a:off x="7119166" y="2382977"/>
            <a:ext cx="4430737" cy="2761410"/>
          </a:xfrm>
          <a:prstGeom prst="rect">
            <a:avLst/>
          </a:prstGeom>
        </p:spPr>
      </p:pic>
      <p:sp>
        <p:nvSpPr>
          <p:cNvPr id="10" name="TextBox 9">
            <a:extLst>
              <a:ext uri="{FF2B5EF4-FFF2-40B4-BE49-F238E27FC236}">
                <a16:creationId xmlns:a16="http://schemas.microsoft.com/office/drawing/2014/main" id="{02F2DC34-9EE7-0B90-7FF2-8A238D9C36AD}"/>
              </a:ext>
            </a:extLst>
          </p:cNvPr>
          <p:cNvSpPr txBox="1"/>
          <p:nvPr/>
        </p:nvSpPr>
        <p:spPr>
          <a:xfrm>
            <a:off x="7497118" y="5154706"/>
            <a:ext cx="3555653" cy="369332"/>
          </a:xfrm>
          <a:prstGeom prst="rect">
            <a:avLst/>
          </a:prstGeom>
          <a:noFill/>
        </p:spPr>
        <p:txBody>
          <a:bodyPr wrap="none" rtlCol="0">
            <a:spAutoFit/>
          </a:bodyPr>
          <a:lstStyle/>
          <a:p>
            <a:r>
              <a:rPr lang="en-US" b="1" dirty="0"/>
              <a:t>The random “fuzz” of white noise</a:t>
            </a:r>
          </a:p>
        </p:txBody>
      </p:sp>
      <p:sp>
        <p:nvSpPr>
          <p:cNvPr id="12" name="TextBox 11">
            <a:extLst>
              <a:ext uri="{FF2B5EF4-FFF2-40B4-BE49-F238E27FC236}">
                <a16:creationId xmlns:a16="http://schemas.microsoft.com/office/drawing/2014/main" id="{78B376E8-413F-A069-8692-8F8A4858DD6C}"/>
              </a:ext>
            </a:extLst>
          </p:cNvPr>
          <p:cNvSpPr txBox="1"/>
          <p:nvPr/>
        </p:nvSpPr>
        <p:spPr>
          <a:xfrm>
            <a:off x="888236" y="3694472"/>
            <a:ext cx="5620141" cy="646331"/>
          </a:xfrm>
          <a:prstGeom prst="rect">
            <a:avLst/>
          </a:prstGeom>
          <a:noFill/>
        </p:spPr>
        <p:txBody>
          <a:bodyPr wrap="square">
            <a:spAutoFit/>
          </a:bodyPr>
          <a:lstStyle/>
          <a:p>
            <a:r>
              <a:rPr lang="en-US" i="0" dirty="0">
                <a:solidFill>
                  <a:srgbClr val="666666"/>
                </a:solidFill>
                <a:effectLst/>
              </a:rPr>
              <a:t>Consider testing as an intrinsic part of the </a:t>
            </a:r>
            <a:r>
              <a:rPr lang="en-US" i="0">
                <a:solidFill>
                  <a:srgbClr val="666666"/>
                </a:solidFill>
                <a:effectLst/>
              </a:rPr>
              <a:t>SSDLC methodology</a:t>
            </a:r>
            <a:endParaRPr lang="en-US" dirty="0"/>
          </a:p>
        </p:txBody>
      </p:sp>
      <p:sp>
        <p:nvSpPr>
          <p:cNvPr id="13" name="TextBox 12">
            <a:extLst>
              <a:ext uri="{FF2B5EF4-FFF2-40B4-BE49-F238E27FC236}">
                <a16:creationId xmlns:a16="http://schemas.microsoft.com/office/drawing/2014/main" id="{31686CEC-8D70-57F9-FF64-A085002A9F70}"/>
              </a:ext>
            </a:extLst>
          </p:cNvPr>
          <p:cNvSpPr txBox="1"/>
          <p:nvPr/>
        </p:nvSpPr>
        <p:spPr>
          <a:xfrm>
            <a:off x="901684" y="4348894"/>
            <a:ext cx="5620141" cy="369332"/>
          </a:xfrm>
          <a:prstGeom prst="rect">
            <a:avLst/>
          </a:prstGeom>
          <a:noFill/>
        </p:spPr>
        <p:txBody>
          <a:bodyPr wrap="square">
            <a:spAutoFit/>
          </a:bodyPr>
          <a:lstStyle/>
          <a:p>
            <a:r>
              <a:rPr lang="en-US" i="0" dirty="0">
                <a:solidFill>
                  <a:srgbClr val="666666"/>
                </a:solidFill>
                <a:effectLst/>
              </a:rPr>
              <a:t>Test-driven development</a:t>
            </a:r>
            <a:endParaRPr lang="en-US" dirty="0"/>
          </a:p>
        </p:txBody>
      </p:sp>
      <p:sp>
        <p:nvSpPr>
          <p:cNvPr id="14" name="TextBox 13">
            <a:extLst>
              <a:ext uri="{FF2B5EF4-FFF2-40B4-BE49-F238E27FC236}">
                <a16:creationId xmlns:a16="http://schemas.microsoft.com/office/drawing/2014/main" id="{A14A52D9-BE48-8E7B-0117-C0E3CA0EC156}"/>
              </a:ext>
            </a:extLst>
          </p:cNvPr>
          <p:cNvSpPr txBox="1"/>
          <p:nvPr/>
        </p:nvSpPr>
        <p:spPr>
          <a:xfrm>
            <a:off x="910651" y="4770232"/>
            <a:ext cx="5620141" cy="369332"/>
          </a:xfrm>
          <a:prstGeom prst="rect">
            <a:avLst/>
          </a:prstGeom>
          <a:noFill/>
        </p:spPr>
        <p:txBody>
          <a:bodyPr wrap="square">
            <a:spAutoFit/>
          </a:bodyPr>
          <a:lstStyle/>
          <a:p>
            <a:r>
              <a:rPr lang="en-US" i="0" dirty="0">
                <a:solidFill>
                  <a:srgbClr val="666666"/>
                </a:solidFill>
                <a:effectLst/>
              </a:rPr>
              <a:t>Post-hoc evaluation via coverage metrics</a:t>
            </a:r>
            <a:endParaRPr lang="en-US" dirty="0"/>
          </a:p>
        </p:txBody>
      </p:sp>
      <p:sp>
        <p:nvSpPr>
          <p:cNvPr id="15" name="Content Placeholder 2">
            <a:extLst>
              <a:ext uri="{FF2B5EF4-FFF2-40B4-BE49-F238E27FC236}">
                <a16:creationId xmlns:a16="http://schemas.microsoft.com/office/drawing/2014/main" id="{4E7DF6B1-CED2-E6D8-2C96-1B029009ADCF}"/>
              </a:ext>
            </a:extLst>
          </p:cNvPr>
          <p:cNvSpPr txBox="1">
            <a:spLocks/>
          </p:cNvSpPr>
          <p:nvPr/>
        </p:nvSpPr>
        <p:spPr>
          <a:xfrm>
            <a:off x="847893" y="5255136"/>
            <a:ext cx="4593682"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Today: Just guess</a:t>
            </a:r>
          </a:p>
        </p:txBody>
      </p:sp>
    </p:spTree>
    <p:extLst>
      <p:ext uri="{BB962C8B-B14F-4D97-AF65-F5344CB8AC3E}">
        <p14:creationId xmlns:p14="http://schemas.microsoft.com/office/powerpoint/2010/main" val="3063766335"/>
      </p:ext>
    </p:extLst>
  </p:cSld>
  <p:clrMapOvr>
    <a:masterClrMapping/>
  </p:clrMapOvr>
</p:sld>
</file>

<file path=ppt/slides/slide2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22</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History of Fuzzing</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sp>
        <p:nvSpPr>
          <p:cNvPr id="2" name="Content Placeholder 2">
            <a:extLst>
              <a:ext uri="{FF2B5EF4-FFF2-40B4-BE49-F238E27FC236}">
                <a16:creationId xmlns:a16="http://schemas.microsoft.com/office/drawing/2014/main" id="{7A9807E8-EBC3-7052-195E-66B616148619}"/>
              </a:ext>
            </a:extLst>
          </p:cNvPr>
          <p:cNvSpPr txBox="1">
            <a:spLocks/>
          </p:cNvSpPr>
          <p:nvPr/>
        </p:nvSpPr>
        <p:spPr>
          <a:xfrm>
            <a:off x="847894" y="1889053"/>
            <a:ext cx="6494192"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1988: It was a Dark and Stormy Night</a:t>
            </a:r>
          </a:p>
        </p:txBody>
      </p:sp>
      <p:sp>
        <p:nvSpPr>
          <p:cNvPr id="3" name="TextBox 2">
            <a:extLst>
              <a:ext uri="{FF2B5EF4-FFF2-40B4-BE49-F238E27FC236}">
                <a16:creationId xmlns:a16="http://schemas.microsoft.com/office/drawing/2014/main" id="{2CCCB796-2430-66CC-BF0D-AAA4CCD2CC50}"/>
              </a:ext>
            </a:extLst>
          </p:cNvPr>
          <p:cNvSpPr txBox="1"/>
          <p:nvPr/>
        </p:nvSpPr>
        <p:spPr>
          <a:xfrm>
            <a:off x="847893" y="2345279"/>
            <a:ext cx="5620141" cy="369332"/>
          </a:xfrm>
          <a:prstGeom prst="rect">
            <a:avLst/>
          </a:prstGeom>
          <a:noFill/>
        </p:spPr>
        <p:txBody>
          <a:bodyPr wrap="square">
            <a:spAutoFit/>
          </a:bodyPr>
          <a:lstStyle/>
          <a:p>
            <a:r>
              <a:rPr lang="en-US" i="0" dirty="0">
                <a:solidFill>
                  <a:srgbClr val="666666"/>
                </a:solidFill>
                <a:effectLst/>
              </a:rPr>
              <a:t>Professor Bart Miller attempts to work from home…</a:t>
            </a:r>
            <a:endParaRPr lang="en-US" dirty="0"/>
          </a:p>
        </p:txBody>
      </p:sp>
      <p:pic>
        <p:nvPicPr>
          <p:cNvPr id="6" name="Picture 5" descr="A person with a mustache and glasses&#10;&#10;Description automatically generated">
            <a:extLst>
              <a:ext uri="{FF2B5EF4-FFF2-40B4-BE49-F238E27FC236}">
                <a16:creationId xmlns:a16="http://schemas.microsoft.com/office/drawing/2014/main" id="{6662F667-6C75-208A-F024-EBFE09D2A689}"/>
              </a:ext>
            </a:extLst>
          </p:cNvPr>
          <p:cNvPicPr>
            <a:picLocks noChangeAspect="1"/>
          </p:cNvPicPr>
          <p:nvPr/>
        </p:nvPicPr>
        <p:blipFill>
          <a:blip r:embed="rId2"/>
          <a:stretch>
            <a:fillRect/>
          </a:stretch>
        </p:blipFill>
        <p:spPr>
          <a:xfrm>
            <a:off x="1713111" y="4185234"/>
            <a:ext cx="1190625" cy="1428750"/>
          </a:xfrm>
          <a:prstGeom prst="rect">
            <a:avLst/>
          </a:prstGeom>
        </p:spPr>
      </p:pic>
      <p:pic>
        <p:nvPicPr>
          <p:cNvPr id="12" name="Picture 11" descr="A cartoon of a cloud with lightning bolt and rain&#10;&#10;Description automatically generated">
            <a:extLst>
              <a:ext uri="{FF2B5EF4-FFF2-40B4-BE49-F238E27FC236}">
                <a16:creationId xmlns:a16="http://schemas.microsoft.com/office/drawing/2014/main" id="{812BE62D-4DF4-93EE-8F54-2CC5F4D320BA}"/>
              </a:ext>
            </a:extLst>
          </p:cNvPr>
          <p:cNvPicPr>
            <a:picLocks noChangeAspect="1"/>
          </p:cNvPicPr>
          <p:nvPr/>
        </p:nvPicPr>
        <p:blipFill>
          <a:blip r:embed="rId3"/>
          <a:stretch>
            <a:fillRect/>
          </a:stretch>
        </p:blipFill>
        <p:spPr>
          <a:xfrm>
            <a:off x="4564725" y="3544985"/>
            <a:ext cx="1681438" cy="1681438"/>
          </a:xfrm>
          <a:prstGeom prst="rect">
            <a:avLst/>
          </a:prstGeom>
        </p:spPr>
      </p:pic>
      <p:cxnSp>
        <p:nvCxnSpPr>
          <p:cNvPr id="17" name="Straight Arrow Connector 16">
            <a:extLst>
              <a:ext uri="{FF2B5EF4-FFF2-40B4-BE49-F238E27FC236}">
                <a16:creationId xmlns:a16="http://schemas.microsoft.com/office/drawing/2014/main" id="{589862B6-804A-AD64-7AA8-D310A5977EF3}"/>
              </a:ext>
            </a:extLst>
          </p:cNvPr>
          <p:cNvCxnSpPr>
            <a:cxnSpLocks/>
          </p:cNvCxnSpPr>
          <p:nvPr/>
        </p:nvCxnSpPr>
        <p:spPr>
          <a:xfrm>
            <a:off x="5405444" y="5376946"/>
            <a:ext cx="0" cy="43666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F2C3F07-1D9A-7AD2-BCD6-F93F607000B5}"/>
              </a:ext>
            </a:extLst>
          </p:cNvPr>
          <p:cNvSpPr txBox="1"/>
          <p:nvPr/>
        </p:nvSpPr>
        <p:spPr>
          <a:xfrm>
            <a:off x="5580518" y="5351945"/>
            <a:ext cx="704039" cy="369332"/>
          </a:xfrm>
          <a:prstGeom prst="rect">
            <a:avLst/>
          </a:prstGeom>
          <a:noFill/>
        </p:spPr>
        <p:txBody>
          <a:bodyPr wrap="none" rtlCol="0">
            <a:spAutoFit/>
          </a:bodyPr>
          <a:lstStyle/>
          <a:p>
            <a:r>
              <a:rPr lang="en-US" dirty="0"/>
              <a:t>noise</a:t>
            </a:r>
          </a:p>
        </p:txBody>
      </p:sp>
      <p:sp>
        <p:nvSpPr>
          <p:cNvPr id="20" name="TextBox 19">
            <a:extLst>
              <a:ext uri="{FF2B5EF4-FFF2-40B4-BE49-F238E27FC236}">
                <a16:creationId xmlns:a16="http://schemas.microsoft.com/office/drawing/2014/main" id="{773DB2A6-94D6-27B3-C658-42C6E6393A8F}"/>
              </a:ext>
            </a:extLst>
          </p:cNvPr>
          <p:cNvSpPr txBox="1"/>
          <p:nvPr/>
        </p:nvSpPr>
        <p:spPr>
          <a:xfrm>
            <a:off x="6093698" y="6023564"/>
            <a:ext cx="1311578" cy="646331"/>
          </a:xfrm>
          <a:prstGeom prst="rect">
            <a:avLst/>
          </a:prstGeom>
          <a:noFill/>
        </p:spPr>
        <p:txBody>
          <a:bodyPr wrap="none" rtlCol="0">
            <a:spAutoFit/>
          </a:bodyPr>
          <a:lstStyle/>
          <a:p>
            <a:pPr algn="ctr"/>
            <a:r>
              <a:rPr lang="en-US" dirty="0"/>
              <a:t>Nonsense</a:t>
            </a:r>
          </a:p>
          <a:p>
            <a:pPr algn="ctr"/>
            <a:r>
              <a:rPr lang="en-US" dirty="0"/>
              <a:t>Commands</a:t>
            </a:r>
          </a:p>
        </p:txBody>
      </p:sp>
      <p:grpSp>
        <p:nvGrpSpPr>
          <p:cNvPr id="11" name="Group 10">
            <a:extLst>
              <a:ext uri="{FF2B5EF4-FFF2-40B4-BE49-F238E27FC236}">
                <a16:creationId xmlns:a16="http://schemas.microsoft.com/office/drawing/2014/main" id="{84587F60-56B4-DB95-E969-8DAC8E54A9BE}"/>
              </a:ext>
            </a:extLst>
          </p:cNvPr>
          <p:cNvGrpSpPr/>
          <p:nvPr/>
        </p:nvGrpSpPr>
        <p:grpSpPr>
          <a:xfrm>
            <a:off x="1595722" y="3820443"/>
            <a:ext cx="9085443" cy="2611733"/>
            <a:chOff x="1595722" y="3820443"/>
            <a:chExt cx="9085443" cy="2611733"/>
          </a:xfrm>
        </p:grpSpPr>
        <p:pic>
          <p:nvPicPr>
            <p:cNvPr id="10" name="Picture 9" descr="A logo with a white letter&#10;&#10;Description automatically generated with medium confidence">
              <a:extLst>
                <a:ext uri="{FF2B5EF4-FFF2-40B4-BE49-F238E27FC236}">
                  <a16:creationId xmlns:a16="http://schemas.microsoft.com/office/drawing/2014/main" id="{C4E8AD4D-52FA-75D5-F8D3-39CD3EE97D0B}"/>
                </a:ext>
              </a:extLst>
            </p:cNvPr>
            <p:cNvPicPr>
              <a:picLocks noChangeAspect="1"/>
            </p:cNvPicPr>
            <p:nvPr/>
          </p:nvPicPr>
          <p:blipFill>
            <a:blip r:embed="rId4"/>
            <a:stretch>
              <a:fillRect/>
            </a:stretch>
          </p:blipFill>
          <p:spPr>
            <a:xfrm>
              <a:off x="7947490" y="3820443"/>
              <a:ext cx="2733675" cy="1676400"/>
            </a:xfrm>
            <a:prstGeom prst="rect">
              <a:avLst/>
            </a:prstGeom>
          </p:spPr>
        </p:pic>
        <p:sp>
          <p:nvSpPr>
            <p:cNvPr id="24" name="Rectangle 23">
              <a:extLst>
                <a:ext uri="{FF2B5EF4-FFF2-40B4-BE49-F238E27FC236}">
                  <a16:creationId xmlns:a16="http://schemas.microsoft.com/office/drawing/2014/main" id="{53005279-F3A1-3B25-F1A5-17B655C66F8F}"/>
                </a:ext>
              </a:extLst>
            </p:cNvPr>
            <p:cNvSpPr/>
            <p:nvPr/>
          </p:nvSpPr>
          <p:spPr>
            <a:xfrm>
              <a:off x="8164083" y="5510987"/>
              <a:ext cx="2463576" cy="8368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8F3E77A-6E21-C419-CDD4-A162BEA690B3}"/>
                </a:ext>
              </a:extLst>
            </p:cNvPr>
            <p:cNvSpPr/>
            <p:nvPr/>
          </p:nvSpPr>
          <p:spPr>
            <a:xfrm>
              <a:off x="1595722" y="5595280"/>
              <a:ext cx="1465469" cy="8368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920CA168-B6AE-4E9B-3AC7-7707C871FD2C}"/>
                </a:ext>
              </a:extLst>
            </p:cNvPr>
            <p:cNvCxnSpPr>
              <a:cxnSpLocks/>
            </p:cNvCxnSpPr>
            <p:nvPr/>
          </p:nvCxnSpPr>
          <p:spPr>
            <a:xfrm>
              <a:off x="3155315" y="5939118"/>
              <a:ext cx="4661909"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794748E-CC64-564C-B503-AEDDA598256D}"/>
                </a:ext>
              </a:extLst>
            </p:cNvPr>
            <p:cNvSpPr txBox="1"/>
            <p:nvPr/>
          </p:nvSpPr>
          <p:spPr>
            <a:xfrm>
              <a:off x="1689846" y="5700399"/>
              <a:ext cx="1292790" cy="646331"/>
            </a:xfrm>
            <a:prstGeom prst="rect">
              <a:avLst/>
            </a:prstGeom>
            <a:noFill/>
          </p:spPr>
          <p:txBody>
            <a:bodyPr wrap="none" rtlCol="0">
              <a:spAutoFit/>
            </a:bodyPr>
            <a:lstStyle/>
            <a:p>
              <a:pPr algn="ctr"/>
              <a:r>
                <a:rPr lang="en-US" dirty="0"/>
                <a:t>Telnet</a:t>
              </a:r>
            </a:p>
            <a:p>
              <a:pPr algn="ctr"/>
              <a:r>
                <a:rPr lang="en-US" dirty="0"/>
                <a:t>Connection</a:t>
              </a:r>
            </a:p>
          </p:txBody>
        </p:sp>
        <p:sp>
          <p:nvSpPr>
            <p:cNvPr id="21" name="TextBox 20">
              <a:extLst>
                <a:ext uri="{FF2B5EF4-FFF2-40B4-BE49-F238E27FC236}">
                  <a16:creationId xmlns:a16="http://schemas.microsoft.com/office/drawing/2014/main" id="{FE721785-1444-EF5B-7315-A1723A491CD1}"/>
                </a:ext>
              </a:extLst>
            </p:cNvPr>
            <p:cNvSpPr txBox="1"/>
            <p:nvPr/>
          </p:nvSpPr>
          <p:spPr>
            <a:xfrm>
              <a:off x="8869013" y="5628948"/>
              <a:ext cx="1037143" cy="369332"/>
            </a:xfrm>
            <a:prstGeom prst="rect">
              <a:avLst/>
            </a:prstGeom>
            <a:noFill/>
          </p:spPr>
          <p:txBody>
            <a:bodyPr wrap="none" rtlCol="0">
              <a:spAutoFit/>
            </a:bodyPr>
            <a:lstStyle/>
            <a:p>
              <a:r>
                <a:rPr lang="en-US" dirty="0"/>
                <a:t>Program</a:t>
              </a:r>
            </a:p>
          </p:txBody>
        </p:sp>
      </p:grpSp>
      <p:sp>
        <p:nvSpPr>
          <p:cNvPr id="22" name="Star: 10 Points 21">
            <a:extLst>
              <a:ext uri="{FF2B5EF4-FFF2-40B4-BE49-F238E27FC236}">
                <a16:creationId xmlns:a16="http://schemas.microsoft.com/office/drawing/2014/main" id="{2C36E26E-423E-41FE-39C1-F48307FCD5F9}"/>
              </a:ext>
            </a:extLst>
          </p:cNvPr>
          <p:cNvSpPr/>
          <p:nvPr/>
        </p:nvSpPr>
        <p:spPr>
          <a:xfrm>
            <a:off x="10044952" y="5628948"/>
            <a:ext cx="1192024" cy="1165412"/>
          </a:xfrm>
          <a:prstGeom prst="star10">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Crash!</a:t>
            </a:r>
          </a:p>
        </p:txBody>
      </p:sp>
      <p:sp>
        <p:nvSpPr>
          <p:cNvPr id="27" name="TextBox 26">
            <a:extLst>
              <a:ext uri="{FF2B5EF4-FFF2-40B4-BE49-F238E27FC236}">
                <a16:creationId xmlns:a16="http://schemas.microsoft.com/office/drawing/2014/main" id="{BAAEC52A-578C-5CF0-346B-9C5F0746426C}"/>
              </a:ext>
            </a:extLst>
          </p:cNvPr>
          <p:cNvSpPr txBox="1"/>
          <p:nvPr/>
        </p:nvSpPr>
        <p:spPr>
          <a:xfrm>
            <a:off x="3271435" y="6002238"/>
            <a:ext cx="1427699" cy="646331"/>
          </a:xfrm>
          <a:prstGeom prst="rect">
            <a:avLst/>
          </a:prstGeom>
          <a:noFill/>
        </p:spPr>
        <p:txBody>
          <a:bodyPr wrap="none" rtlCol="0">
            <a:spAutoFit/>
          </a:bodyPr>
          <a:lstStyle/>
          <a:p>
            <a:pPr algn="ctr"/>
            <a:r>
              <a:rPr lang="en-US" dirty="0"/>
              <a:t>Well-formed</a:t>
            </a:r>
          </a:p>
          <a:p>
            <a:pPr algn="ctr"/>
            <a:r>
              <a:rPr lang="en-US" dirty="0"/>
              <a:t>Commands</a:t>
            </a:r>
          </a:p>
        </p:txBody>
      </p:sp>
    </p:spTree>
    <p:extLst>
      <p:ext uri="{BB962C8B-B14F-4D97-AF65-F5344CB8AC3E}">
        <p14:creationId xmlns:p14="http://schemas.microsoft.com/office/powerpoint/2010/main" val="564778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animBg="1"/>
      <p:bldP spid="27" grpId="0"/>
    </p:bldLst>
  </p:timing>
</p:sld>
</file>

<file path=ppt/slides/slide2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23</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breaking circular logic</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pic>
        <p:nvPicPr>
          <p:cNvPr id="3" name="Picture 2">
            <a:extLst>
              <a:ext uri="{FF2B5EF4-FFF2-40B4-BE49-F238E27FC236}">
                <a16:creationId xmlns:a16="http://schemas.microsoft.com/office/drawing/2014/main" id="{D832966D-F009-D52F-998C-0C9E9D9A72D5}"/>
              </a:ext>
            </a:extLst>
          </p:cNvPr>
          <p:cNvPicPr>
            <a:picLocks noChangeAspect="1"/>
          </p:cNvPicPr>
          <p:nvPr/>
        </p:nvPicPr>
        <p:blipFill rotWithShape="1">
          <a:blip r:embed="rId2"/>
          <a:srcRect t="2098"/>
          <a:stretch/>
        </p:blipFill>
        <p:spPr>
          <a:xfrm>
            <a:off x="6999980" y="2084291"/>
            <a:ext cx="3936963" cy="3595403"/>
          </a:xfrm>
          <a:prstGeom prst="rect">
            <a:avLst/>
          </a:prstGeom>
        </p:spPr>
      </p:pic>
      <p:sp>
        <p:nvSpPr>
          <p:cNvPr id="4" name="Content Placeholder 2">
            <a:extLst>
              <a:ext uri="{FF2B5EF4-FFF2-40B4-BE49-F238E27FC236}">
                <a16:creationId xmlns:a16="http://schemas.microsoft.com/office/drawing/2014/main" id="{35208567-2C9B-4D3F-15F6-3657EEE4D35B}"/>
              </a:ext>
            </a:extLst>
          </p:cNvPr>
          <p:cNvSpPr txBox="1">
            <a:spLocks/>
          </p:cNvSpPr>
          <p:nvPr/>
        </p:nvSpPr>
        <p:spPr>
          <a:xfrm>
            <a:off x="847894" y="1889053"/>
            <a:ext cx="6494192" cy="685799"/>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Automated test case generation resolves a fundamental conflict in testing…</a:t>
            </a:r>
          </a:p>
        </p:txBody>
      </p:sp>
      <p:sp>
        <p:nvSpPr>
          <p:cNvPr id="6" name="TextBox 5">
            <a:extLst>
              <a:ext uri="{FF2B5EF4-FFF2-40B4-BE49-F238E27FC236}">
                <a16:creationId xmlns:a16="http://schemas.microsoft.com/office/drawing/2014/main" id="{2C05AC22-2734-8B71-D17B-4845DC99ED5D}"/>
              </a:ext>
            </a:extLst>
          </p:cNvPr>
          <p:cNvSpPr txBox="1"/>
          <p:nvPr/>
        </p:nvSpPr>
        <p:spPr>
          <a:xfrm>
            <a:off x="847893" y="2591806"/>
            <a:ext cx="5620141" cy="646331"/>
          </a:xfrm>
          <a:prstGeom prst="rect">
            <a:avLst/>
          </a:prstGeom>
          <a:noFill/>
        </p:spPr>
        <p:txBody>
          <a:bodyPr wrap="square">
            <a:spAutoFit/>
          </a:bodyPr>
          <a:lstStyle/>
          <a:p>
            <a:r>
              <a:rPr lang="en-US" i="0" dirty="0">
                <a:solidFill>
                  <a:srgbClr val="666666"/>
                </a:solidFill>
                <a:effectLst/>
              </a:rPr>
              <a:t>Tautologically </a:t>
            </a:r>
            <a:r>
              <a:rPr lang="en-US" dirty="0">
                <a:solidFill>
                  <a:srgbClr val="666666"/>
                </a:solidFill>
              </a:rPr>
              <a:t>impossible to predict u</a:t>
            </a:r>
            <a:r>
              <a:rPr lang="en-US" i="0" dirty="0">
                <a:solidFill>
                  <a:srgbClr val="666666"/>
                </a:solidFill>
                <a:effectLst/>
              </a:rPr>
              <a:t>npredictable behavior</a:t>
            </a:r>
            <a:endParaRPr lang="en-US" dirty="0"/>
          </a:p>
        </p:txBody>
      </p:sp>
      <p:sp>
        <p:nvSpPr>
          <p:cNvPr id="9" name="TextBox 8">
            <a:extLst>
              <a:ext uri="{FF2B5EF4-FFF2-40B4-BE49-F238E27FC236}">
                <a16:creationId xmlns:a16="http://schemas.microsoft.com/office/drawing/2014/main" id="{A5EFECE7-5260-0169-A431-5443B5EE2CA0}"/>
              </a:ext>
            </a:extLst>
          </p:cNvPr>
          <p:cNvSpPr txBox="1"/>
          <p:nvPr/>
        </p:nvSpPr>
        <p:spPr>
          <a:xfrm>
            <a:off x="838928" y="3335875"/>
            <a:ext cx="5620141" cy="646331"/>
          </a:xfrm>
          <a:prstGeom prst="rect">
            <a:avLst/>
          </a:prstGeom>
          <a:noFill/>
        </p:spPr>
        <p:txBody>
          <a:bodyPr wrap="square">
            <a:spAutoFit/>
          </a:bodyPr>
          <a:lstStyle/>
          <a:p>
            <a:r>
              <a:rPr lang="en-US" dirty="0">
                <a:solidFill>
                  <a:srgbClr val="666666"/>
                </a:solidFill>
              </a:rPr>
              <a:t>Apply a technique that obviated the need for expectations</a:t>
            </a:r>
            <a:endParaRPr lang="en-US" dirty="0"/>
          </a:p>
        </p:txBody>
      </p:sp>
    </p:spTree>
    <p:extLst>
      <p:ext uri="{BB962C8B-B14F-4D97-AF65-F5344CB8AC3E}">
        <p14:creationId xmlns:p14="http://schemas.microsoft.com/office/powerpoint/2010/main" val="370806453"/>
      </p:ext>
    </p:extLst>
  </p:cSld>
  <p:clrMapOvr>
    <a:masterClrMapping/>
  </p:clrMapOvr>
</p:sld>
</file>

<file path=ppt/slides/slide2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24</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Graceful Failure</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sp>
        <p:nvSpPr>
          <p:cNvPr id="9" name="TextBox 8">
            <a:extLst>
              <a:ext uri="{FF2B5EF4-FFF2-40B4-BE49-F238E27FC236}">
                <a16:creationId xmlns:a16="http://schemas.microsoft.com/office/drawing/2014/main" id="{60F4B3AD-F115-0B43-8B06-2C1DF51F203D}"/>
              </a:ext>
            </a:extLst>
          </p:cNvPr>
          <p:cNvSpPr txBox="1"/>
          <p:nvPr/>
        </p:nvSpPr>
        <p:spPr>
          <a:xfrm>
            <a:off x="847893" y="2730756"/>
            <a:ext cx="5620141" cy="923330"/>
          </a:xfrm>
          <a:prstGeom prst="rect">
            <a:avLst/>
          </a:prstGeom>
          <a:noFill/>
        </p:spPr>
        <p:txBody>
          <a:bodyPr wrap="square">
            <a:spAutoFit/>
          </a:bodyPr>
          <a:lstStyle/>
          <a:p>
            <a:r>
              <a:rPr lang="en-US" dirty="0">
                <a:solidFill>
                  <a:srgbClr val="666666"/>
                </a:solidFill>
              </a:rPr>
              <a:t>Any error should be anticipated and handled by the system, with an informative error message should recovery become impossible</a:t>
            </a:r>
            <a:endParaRPr lang="en-US" dirty="0"/>
          </a:p>
        </p:txBody>
      </p:sp>
      <p:pic>
        <p:nvPicPr>
          <p:cNvPr id="1026" name="Picture 2" descr="Technical difficulties">
            <a:extLst>
              <a:ext uri="{FF2B5EF4-FFF2-40B4-BE49-F238E27FC236}">
                <a16:creationId xmlns:a16="http://schemas.microsoft.com/office/drawing/2014/main" id="{9DC6E649-259F-4332-AAD4-DCACF229B5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5211" y="2160272"/>
            <a:ext cx="4618079" cy="2646464"/>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2">
            <a:extLst>
              <a:ext uri="{FF2B5EF4-FFF2-40B4-BE49-F238E27FC236}">
                <a16:creationId xmlns:a16="http://schemas.microsoft.com/office/drawing/2014/main" id="{0F6B494A-0944-76BF-3CC3-B4A8D5F93EC8}"/>
              </a:ext>
            </a:extLst>
          </p:cNvPr>
          <p:cNvSpPr txBox="1">
            <a:spLocks/>
          </p:cNvSpPr>
          <p:nvPr/>
        </p:nvSpPr>
        <p:spPr>
          <a:xfrm>
            <a:off x="717906" y="3811980"/>
            <a:ext cx="6494192"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A key principle in the validity of fuzzing</a:t>
            </a:r>
          </a:p>
        </p:txBody>
      </p:sp>
      <p:sp>
        <p:nvSpPr>
          <p:cNvPr id="3" name="TextBox 2">
            <a:extLst>
              <a:ext uri="{FF2B5EF4-FFF2-40B4-BE49-F238E27FC236}">
                <a16:creationId xmlns:a16="http://schemas.microsoft.com/office/drawing/2014/main" id="{90A5C608-FA95-16A6-D1F7-1E1CCEA578E0}"/>
              </a:ext>
            </a:extLst>
          </p:cNvPr>
          <p:cNvSpPr txBox="1"/>
          <p:nvPr/>
        </p:nvSpPr>
        <p:spPr>
          <a:xfrm>
            <a:off x="717905" y="4268206"/>
            <a:ext cx="5620141" cy="369332"/>
          </a:xfrm>
          <a:prstGeom prst="rect">
            <a:avLst/>
          </a:prstGeom>
          <a:noFill/>
        </p:spPr>
        <p:txBody>
          <a:bodyPr wrap="square">
            <a:spAutoFit/>
          </a:bodyPr>
          <a:lstStyle/>
          <a:p>
            <a:r>
              <a:rPr lang="en-US" dirty="0">
                <a:solidFill>
                  <a:srgbClr val="666666"/>
                </a:solidFill>
              </a:rPr>
              <a:t>“The user should never see a seg fault”</a:t>
            </a:r>
            <a:endParaRPr lang="en-US" dirty="0"/>
          </a:p>
        </p:txBody>
      </p:sp>
    </p:spTree>
    <p:extLst>
      <p:ext uri="{BB962C8B-B14F-4D97-AF65-F5344CB8AC3E}">
        <p14:creationId xmlns:p14="http://schemas.microsoft.com/office/powerpoint/2010/main" val="514062234"/>
      </p:ext>
    </p:extLst>
  </p:cSld>
  <p:clrMapOvr>
    <a:masterClrMapping/>
  </p:clrMapOvr>
</p:sld>
</file>

<file path=ppt/slides/slide2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25</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Exploring unexpected Behavior</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sp>
        <p:nvSpPr>
          <p:cNvPr id="4" name="Content Placeholder 2">
            <a:extLst>
              <a:ext uri="{FF2B5EF4-FFF2-40B4-BE49-F238E27FC236}">
                <a16:creationId xmlns:a16="http://schemas.microsoft.com/office/drawing/2014/main" id="{35208567-2C9B-4D3F-15F6-3657EEE4D35B}"/>
              </a:ext>
            </a:extLst>
          </p:cNvPr>
          <p:cNvSpPr txBox="1">
            <a:spLocks/>
          </p:cNvSpPr>
          <p:nvPr/>
        </p:nvSpPr>
        <p:spPr>
          <a:xfrm>
            <a:off x="847894" y="1889053"/>
            <a:ext cx="6494192"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Random input is surprisingly effective</a:t>
            </a:r>
          </a:p>
        </p:txBody>
      </p:sp>
      <p:pic>
        <p:nvPicPr>
          <p:cNvPr id="6" name="Picture 5" descr="A purple square with black text&#10;&#10;Description automatically generated">
            <a:extLst>
              <a:ext uri="{FF2B5EF4-FFF2-40B4-BE49-F238E27FC236}">
                <a16:creationId xmlns:a16="http://schemas.microsoft.com/office/drawing/2014/main" id="{A388E558-B370-A254-DB6C-621106EE9830}"/>
              </a:ext>
            </a:extLst>
          </p:cNvPr>
          <p:cNvPicPr>
            <a:picLocks noChangeAspect="1"/>
          </p:cNvPicPr>
          <p:nvPr/>
        </p:nvPicPr>
        <p:blipFill rotWithShape="1">
          <a:blip r:embed="rId2"/>
          <a:srcRect l="31480" t="14201" r="30873" b="13622"/>
          <a:stretch/>
        </p:blipFill>
        <p:spPr>
          <a:xfrm>
            <a:off x="8018930" y="2198375"/>
            <a:ext cx="3169022" cy="3194579"/>
          </a:xfrm>
          <a:prstGeom prst="rect">
            <a:avLst/>
          </a:prstGeom>
        </p:spPr>
      </p:pic>
      <p:sp>
        <p:nvSpPr>
          <p:cNvPr id="9" name="TextBox 8">
            <a:extLst>
              <a:ext uri="{FF2B5EF4-FFF2-40B4-BE49-F238E27FC236}">
                <a16:creationId xmlns:a16="http://schemas.microsoft.com/office/drawing/2014/main" id="{60F4B3AD-F115-0B43-8B06-2C1DF51F203D}"/>
              </a:ext>
            </a:extLst>
          </p:cNvPr>
          <p:cNvSpPr txBox="1"/>
          <p:nvPr/>
        </p:nvSpPr>
        <p:spPr>
          <a:xfrm>
            <a:off x="847893" y="2345279"/>
            <a:ext cx="5620141" cy="369332"/>
          </a:xfrm>
          <a:prstGeom prst="rect">
            <a:avLst/>
          </a:prstGeom>
          <a:noFill/>
        </p:spPr>
        <p:txBody>
          <a:bodyPr wrap="square">
            <a:spAutoFit/>
          </a:bodyPr>
          <a:lstStyle/>
          <a:p>
            <a:r>
              <a:rPr lang="en-US" i="0" dirty="0">
                <a:solidFill>
                  <a:srgbClr val="666666"/>
                </a:solidFill>
                <a:effectLst/>
              </a:rPr>
              <a:t>Numerous bugs found in practice via fuzzing…</a:t>
            </a:r>
            <a:endParaRPr lang="en-US" dirty="0"/>
          </a:p>
        </p:txBody>
      </p:sp>
      <p:sp>
        <p:nvSpPr>
          <p:cNvPr id="10" name="TextBox 9">
            <a:extLst>
              <a:ext uri="{FF2B5EF4-FFF2-40B4-BE49-F238E27FC236}">
                <a16:creationId xmlns:a16="http://schemas.microsoft.com/office/drawing/2014/main" id="{D78621A7-9F73-D511-8AEC-78E4374DB597}"/>
              </a:ext>
            </a:extLst>
          </p:cNvPr>
          <p:cNvSpPr txBox="1"/>
          <p:nvPr/>
        </p:nvSpPr>
        <p:spPr>
          <a:xfrm>
            <a:off x="847893" y="2887644"/>
            <a:ext cx="5620141" cy="369332"/>
          </a:xfrm>
          <a:prstGeom prst="rect">
            <a:avLst/>
          </a:prstGeom>
          <a:noFill/>
        </p:spPr>
        <p:txBody>
          <a:bodyPr wrap="square">
            <a:spAutoFit/>
          </a:bodyPr>
          <a:lstStyle/>
          <a:p>
            <a:r>
              <a:rPr lang="en-US" i="0" dirty="0" err="1">
                <a:solidFill>
                  <a:srgbClr val="666666"/>
                </a:solidFill>
                <a:effectLst/>
              </a:rPr>
              <a:t>Busybox</a:t>
            </a:r>
            <a:r>
              <a:rPr lang="en-US" i="0" dirty="0">
                <a:solidFill>
                  <a:srgbClr val="666666"/>
                </a:solidFill>
                <a:effectLst/>
              </a:rPr>
              <a:t> utilities</a:t>
            </a:r>
            <a:endParaRPr lang="en-US" dirty="0"/>
          </a:p>
        </p:txBody>
      </p:sp>
      <p:sp>
        <p:nvSpPr>
          <p:cNvPr id="11" name="TextBox 10">
            <a:extLst>
              <a:ext uri="{FF2B5EF4-FFF2-40B4-BE49-F238E27FC236}">
                <a16:creationId xmlns:a16="http://schemas.microsoft.com/office/drawing/2014/main" id="{43428E24-3A2C-63BC-DD66-B2B5F487BE3D}"/>
              </a:ext>
            </a:extLst>
          </p:cNvPr>
          <p:cNvSpPr txBox="1"/>
          <p:nvPr/>
        </p:nvSpPr>
        <p:spPr>
          <a:xfrm>
            <a:off x="847893" y="3295540"/>
            <a:ext cx="5620141" cy="369332"/>
          </a:xfrm>
          <a:prstGeom prst="rect">
            <a:avLst/>
          </a:prstGeom>
          <a:noFill/>
        </p:spPr>
        <p:txBody>
          <a:bodyPr wrap="square">
            <a:spAutoFit/>
          </a:bodyPr>
          <a:lstStyle/>
          <a:p>
            <a:r>
              <a:rPr lang="en-US" i="0" dirty="0">
                <a:solidFill>
                  <a:srgbClr val="666666"/>
                </a:solidFill>
                <a:effectLst/>
              </a:rPr>
              <a:t>Windows bugs</a:t>
            </a:r>
            <a:endParaRPr lang="en-US" dirty="0"/>
          </a:p>
        </p:txBody>
      </p:sp>
      <p:sp>
        <p:nvSpPr>
          <p:cNvPr id="12" name="TextBox 11">
            <a:extLst>
              <a:ext uri="{FF2B5EF4-FFF2-40B4-BE49-F238E27FC236}">
                <a16:creationId xmlns:a16="http://schemas.microsoft.com/office/drawing/2014/main" id="{FF2CA71A-3C62-5C56-F71D-E25CE855FB1D}"/>
              </a:ext>
            </a:extLst>
          </p:cNvPr>
          <p:cNvSpPr txBox="1"/>
          <p:nvPr/>
        </p:nvSpPr>
        <p:spPr>
          <a:xfrm>
            <a:off x="847893" y="3703436"/>
            <a:ext cx="5620141" cy="369332"/>
          </a:xfrm>
          <a:prstGeom prst="rect">
            <a:avLst/>
          </a:prstGeom>
          <a:noFill/>
        </p:spPr>
        <p:txBody>
          <a:bodyPr wrap="square">
            <a:spAutoFit/>
          </a:bodyPr>
          <a:lstStyle/>
          <a:p>
            <a:r>
              <a:rPr lang="en-US" i="0" dirty="0">
                <a:solidFill>
                  <a:srgbClr val="666666"/>
                </a:solidFill>
                <a:effectLst/>
              </a:rPr>
              <a:t>Linux Kernel bugs</a:t>
            </a:r>
            <a:endParaRPr lang="en-US" dirty="0"/>
          </a:p>
        </p:txBody>
      </p:sp>
      <p:sp>
        <p:nvSpPr>
          <p:cNvPr id="13" name="Content Placeholder 2">
            <a:extLst>
              <a:ext uri="{FF2B5EF4-FFF2-40B4-BE49-F238E27FC236}">
                <a16:creationId xmlns:a16="http://schemas.microsoft.com/office/drawing/2014/main" id="{D99BF886-6DEE-0111-53DE-F060AF33FB6A}"/>
              </a:ext>
            </a:extLst>
          </p:cNvPr>
          <p:cNvSpPr txBox="1">
            <a:spLocks/>
          </p:cNvSpPr>
          <p:nvPr/>
        </p:nvSpPr>
        <p:spPr>
          <a:xfrm>
            <a:off x="870307" y="4179550"/>
            <a:ext cx="6494192"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Benefits of fuzzing</a:t>
            </a:r>
          </a:p>
        </p:txBody>
      </p:sp>
      <p:sp>
        <p:nvSpPr>
          <p:cNvPr id="14" name="TextBox 13">
            <a:extLst>
              <a:ext uri="{FF2B5EF4-FFF2-40B4-BE49-F238E27FC236}">
                <a16:creationId xmlns:a16="http://schemas.microsoft.com/office/drawing/2014/main" id="{71CE74A3-98B1-210B-A09D-43B64F638150}"/>
              </a:ext>
            </a:extLst>
          </p:cNvPr>
          <p:cNvSpPr txBox="1"/>
          <p:nvPr/>
        </p:nvSpPr>
        <p:spPr>
          <a:xfrm>
            <a:off x="870306" y="4635776"/>
            <a:ext cx="5620141" cy="369332"/>
          </a:xfrm>
          <a:prstGeom prst="rect">
            <a:avLst/>
          </a:prstGeom>
          <a:noFill/>
        </p:spPr>
        <p:txBody>
          <a:bodyPr wrap="square">
            <a:spAutoFit/>
          </a:bodyPr>
          <a:lstStyle/>
          <a:p>
            <a:r>
              <a:rPr lang="en-US" i="0" dirty="0">
                <a:solidFill>
                  <a:srgbClr val="666666"/>
                </a:solidFill>
                <a:effectLst/>
              </a:rPr>
              <a:t>Very easy to run</a:t>
            </a:r>
            <a:endParaRPr lang="en-US" dirty="0"/>
          </a:p>
        </p:txBody>
      </p:sp>
      <p:sp>
        <p:nvSpPr>
          <p:cNvPr id="15" name="TextBox 14">
            <a:extLst>
              <a:ext uri="{FF2B5EF4-FFF2-40B4-BE49-F238E27FC236}">
                <a16:creationId xmlns:a16="http://schemas.microsoft.com/office/drawing/2014/main" id="{DA3C618C-D14E-637C-5BF6-8BFCB2C5A135}"/>
              </a:ext>
            </a:extLst>
          </p:cNvPr>
          <p:cNvSpPr txBox="1"/>
          <p:nvPr/>
        </p:nvSpPr>
        <p:spPr>
          <a:xfrm>
            <a:off x="879271" y="5048151"/>
            <a:ext cx="5620141" cy="369332"/>
          </a:xfrm>
          <a:prstGeom prst="rect">
            <a:avLst/>
          </a:prstGeom>
          <a:noFill/>
        </p:spPr>
        <p:txBody>
          <a:bodyPr wrap="square">
            <a:spAutoFit/>
          </a:bodyPr>
          <a:lstStyle/>
          <a:p>
            <a:r>
              <a:rPr lang="en-US" i="0" dirty="0">
                <a:solidFill>
                  <a:srgbClr val="666666"/>
                </a:solidFill>
                <a:effectLst/>
              </a:rPr>
              <a:t>Instant results</a:t>
            </a:r>
            <a:endParaRPr lang="en-US" dirty="0"/>
          </a:p>
        </p:txBody>
      </p:sp>
      <p:sp>
        <p:nvSpPr>
          <p:cNvPr id="16" name="TextBox 15">
            <a:extLst>
              <a:ext uri="{FF2B5EF4-FFF2-40B4-BE49-F238E27FC236}">
                <a16:creationId xmlns:a16="http://schemas.microsoft.com/office/drawing/2014/main" id="{51D64AAE-6142-40EF-FD6A-E44A39BB8671}"/>
              </a:ext>
            </a:extLst>
          </p:cNvPr>
          <p:cNvSpPr txBox="1"/>
          <p:nvPr/>
        </p:nvSpPr>
        <p:spPr>
          <a:xfrm>
            <a:off x="888236" y="5460526"/>
            <a:ext cx="5620141" cy="369332"/>
          </a:xfrm>
          <a:prstGeom prst="rect">
            <a:avLst/>
          </a:prstGeom>
          <a:noFill/>
        </p:spPr>
        <p:txBody>
          <a:bodyPr wrap="square">
            <a:spAutoFit/>
          </a:bodyPr>
          <a:lstStyle/>
          <a:p>
            <a:r>
              <a:rPr lang="en-US" i="0" dirty="0">
                <a:solidFill>
                  <a:srgbClr val="666666"/>
                </a:solidFill>
                <a:effectLst/>
              </a:rPr>
              <a:t>Highly scalable</a:t>
            </a:r>
            <a:endParaRPr lang="en-US" dirty="0"/>
          </a:p>
        </p:txBody>
      </p:sp>
    </p:spTree>
    <p:extLst>
      <p:ext uri="{BB962C8B-B14F-4D97-AF65-F5344CB8AC3E}">
        <p14:creationId xmlns:p14="http://schemas.microsoft.com/office/powerpoint/2010/main" val="2125409352"/>
      </p:ext>
    </p:extLst>
  </p:cSld>
  <p:clrMapOvr>
    <a:masterClrMapping/>
  </p:clrMapOvr>
</p:sld>
</file>

<file path=ppt/slides/slide2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26</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The Simplest </a:t>
            </a:r>
            <a:r>
              <a:rPr lang="en-US" sz="3400" b="1" dirty="0" err="1"/>
              <a:t>Fuzzer</a:t>
            </a:r>
            <a:endParaRPr lang="en-US" sz="3400" b="1" dirty="0"/>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 testing</a:t>
            </a:r>
          </a:p>
        </p:txBody>
      </p:sp>
      <p:sp>
        <p:nvSpPr>
          <p:cNvPr id="2" name="Content Placeholder 2">
            <a:extLst>
              <a:ext uri="{FF2B5EF4-FFF2-40B4-BE49-F238E27FC236}">
                <a16:creationId xmlns:a16="http://schemas.microsoft.com/office/drawing/2014/main" id="{5D1830FF-4851-BC8B-BEE6-617A26A64BAC}"/>
              </a:ext>
            </a:extLst>
          </p:cNvPr>
          <p:cNvSpPr txBox="1">
            <a:spLocks/>
          </p:cNvSpPr>
          <p:nvPr/>
        </p:nvSpPr>
        <p:spPr>
          <a:xfrm>
            <a:off x="847894" y="1889053"/>
            <a:ext cx="6494192"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The Most Basic Form of Fuzzing</a:t>
            </a:r>
          </a:p>
        </p:txBody>
      </p:sp>
      <p:sp>
        <p:nvSpPr>
          <p:cNvPr id="4" name="TextBox 3">
            <a:extLst>
              <a:ext uri="{FF2B5EF4-FFF2-40B4-BE49-F238E27FC236}">
                <a16:creationId xmlns:a16="http://schemas.microsoft.com/office/drawing/2014/main" id="{6EFF9B3C-22E3-096E-974F-A4205F9407B6}"/>
              </a:ext>
            </a:extLst>
          </p:cNvPr>
          <p:cNvSpPr txBox="1"/>
          <p:nvPr/>
        </p:nvSpPr>
        <p:spPr>
          <a:xfrm>
            <a:off x="3975857" y="3272115"/>
            <a:ext cx="3631122" cy="369332"/>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cat /dev/random | program</a:t>
            </a:r>
          </a:p>
        </p:txBody>
      </p:sp>
      <p:sp>
        <p:nvSpPr>
          <p:cNvPr id="9" name="TextBox 8">
            <a:extLst>
              <a:ext uri="{FF2B5EF4-FFF2-40B4-BE49-F238E27FC236}">
                <a16:creationId xmlns:a16="http://schemas.microsoft.com/office/drawing/2014/main" id="{E852CD45-F162-5A61-2F9C-4CBF20E38BBD}"/>
              </a:ext>
            </a:extLst>
          </p:cNvPr>
          <p:cNvSpPr txBox="1"/>
          <p:nvPr/>
        </p:nvSpPr>
        <p:spPr>
          <a:xfrm>
            <a:off x="3184649" y="4515989"/>
            <a:ext cx="6096000" cy="1200329"/>
          </a:xfrm>
          <a:prstGeom prst="rect">
            <a:avLst/>
          </a:prstGeom>
          <a:noFill/>
        </p:spPr>
        <p:txBody>
          <a:bodyPr wrap="square">
            <a:spAutoFit/>
          </a:bodyPr>
          <a:lstStyle/>
          <a:p>
            <a:r>
              <a:rPr lang="en-US" b="1" dirty="0"/>
              <a:t>A study in the 90s basically did this, finding bugs in…</a:t>
            </a:r>
          </a:p>
          <a:p>
            <a:r>
              <a:rPr lang="en-US" dirty="0" err="1"/>
              <a:t>adb</a:t>
            </a:r>
            <a:r>
              <a:rPr lang="en-US" dirty="0"/>
              <a:t>, as, </a:t>
            </a:r>
            <a:r>
              <a:rPr lang="en-US" dirty="0" err="1"/>
              <a:t>bc</a:t>
            </a:r>
            <a:r>
              <a:rPr lang="en-US" dirty="0"/>
              <a:t>, </a:t>
            </a:r>
            <a:r>
              <a:rPr lang="en-US" dirty="0" err="1"/>
              <a:t>cb</a:t>
            </a:r>
            <a:r>
              <a:rPr lang="en-US" dirty="0"/>
              <a:t>, col, diction, emacs, </a:t>
            </a:r>
            <a:r>
              <a:rPr lang="en-US" dirty="0" err="1"/>
              <a:t>eqn</a:t>
            </a:r>
            <a:r>
              <a:rPr lang="en-US" dirty="0"/>
              <a:t>, ftp, indent, lex, look, m4, make, </a:t>
            </a:r>
            <a:r>
              <a:rPr lang="en-US" dirty="0" err="1"/>
              <a:t>nroff</a:t>
            </a:r>
            <a:r>
              <a:rPr lang="en-US" dirty="0"/>
              <a:t>, plot, prolog, </a:t>
            </a:r>
            <a:r>
              <a:rPr lang="en-US" dirty="0" err="1"/>
              <a:t>ptx</a:t>
            </a:r>
            <a:r>
              <a:rPr lang="en-US" dirty="0"/>
              <a:t>, refer!, spell, style, </a:t>
            </a:r>
            <a:r>
              <a:rPr lang="en-US" dirty="0" err="1"/>
              <a:t>tsort</a:t>
            </a:r>
            <a:r>
              <a:rPr lang="en-US" dirty="0"/>
              <a:t>, </a:t>
            </a:r>
            <a:r>
              <a:rPr lang="en-US" dirty="0" err="1"/>
              <a:t>uniq</a:t>
            </a:r>
            <a:r>
              <a:rPr lang="en-US" dirty="0"/>
              <a:t>, </a:t>
            </a:r>
            <a:r>
              <a:rPr lang="en-US" dirty="0" err="1"/>
              <a:t>vgrind</a:t>
            </a:r>
            <a:r>
              <a:rPr lang="en-US" dirty="0"/>
              <a:t>, vi</a:t>
            </a:r>
          </a:p>
        </p:txBody>
      </p:sp>
    </p:spTree>
    <p:extLst>
      <p:ext uri="{BB962C8B-B14F-4D97-AF65-F5344CB8AC3E}">
        <p14:creationId xmlns:p14="http://schemas.microsoft.com/office/powerpoint/2010/main" val="1528875208"/>
      </p:ext>
    </p:extLst>
  </p:cSld>
  <p:clrMapOvr>
    <a:masterClrMapping/>
  </p:clrMapOvr>
</p:sld>
</file>

<file path=ppt/slides/slide2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27</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Prioritizing Input</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sp>
        <p:nvSpPr>
          <p:cNvPr id="2" name="Content Placeholder 2">
            <a:extLst>
              <a:ext uri="{FF2B5EF4-FFF2-40B4-BE49-F238E27FC236}">
                <a16:creationId xmlns:a16="http://schemas.microsoft.com/office/drawing/2014/main" id="{5D1830FF-4851-BC8B-BEE6-617A26A64BAC}"/>
              </a:ext>
            </a:extLst>
          </p:cNvPr>
          <p:cNvSpPr txBox="1">
            <a:spLocks/>
          </p:cNvSpPr>
          <p:nvPr/>
        </p:nvSpPr>
        <p:spPr>
          <a:xfrm>
            <a:off x="847893" y="1889053"/>
            <a:ext cx="10546247" cy="685799"/>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The challenge of </a:t>
            </a:r>
            <a:r>
              <a:rPr lang="en-US" sz="2400" cap="small" dirty="0" err="1"/>
              <a:t>fuzzers</a:t>
            </a:r>
            <a:r>
              <a:rPr lang="en-US" sz="2400" cap="small" dirty="0"/>
              <a:t> is (usually) getting past the first validation check</a:t>
            </a:r>
          </a:p>
        </p:txBody>
      </p:sp>
      <p:sp>
        <p:nvSpPr>
          <p:cNvPr id="9" name="TextBox 8">
            <a:extLst>
              <a:ext uri="{FF2B5EF4-FFF2-40B4-BE49-F238E27FC236}">
                <a16:creationId xmlns:a16="http://schemas.microsoft.com/office/drawing/2014/main" id="{1078BF0E-8F2E-1B20-CA15-062D207773F7}"/>
              </a:ext>
            </a:extLst>
          </p:cNvPr>
          <p:cNvSpPr txBox="1"/>
          <p:nvPr/>
        </p:nvSpPr>
        <p:spPr>
          <a:xfrm>
            <a:off x="4164105" y="3536578"/>
            <a:ext cx="3631122" cy="1200329"/>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if (!</a:t>
            </a:r>
            <a:r>
              <a:rPr lang="en-US" dirty="0" err="1">
                <a:latin typeface="Courier New" panose="02070309020205020404" pitchFamily="49" charset="0"/>
                <a:cs typeface="Courier New" panose="02070309020205020404" pitchFamily="49" charset="0"/>
              </a:rPr>
              <a:t>sane_input</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exit 1;</a:t>
            </a:r>
          </a:p>
          <a:p>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//The rest of the program</a:t>
            </a:r>
          </a:p>
        </p:txBody>
      </p:sp>
    </p:spTree>
    <p:extLst>
      <p:ext uri="{BB962C8B-B14F-4D97-AF65-F5344CB8AC3E}">
        <p14:creationId xmlns:p14="http://schemas.microsoft.com/office/powerpoint/2010/main" val="1693576914"/>
      </p:ext>
    </p:extLst>
  </p:cSld>
  <p:clrMapOvr>
    <a:masterClrMapping/>
  </p:clrMapOvr>
</p:sld>
</file>

<file path=ppt/slides/slide2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28</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Simple Testing Strategy</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sp>
        <p:nvSpPr>
          <p:cNvPr id="2" name="Content Placeholder 2">
            <a:extLst>
              <a:ext uri="{FF2B5EF4-FFF2-40B4-BE49-F238E27FC236}">
                <a16:creationId xmlns:a16="http://schemas.microsoft.com/office/drawing/2014/main" id="{5D1830FF-4851-BC8B-BEE6-617A26A64BAC}"/>
              </a:ext>
            </a:extLst>
          </p:cNvPr>
          <p:cNvSpPr txBox="1">
            <a:spLocks/>
          </p:cNvSpPr>
          <p:nvPr/>
        </p:nvSpPr>
        <p:spPr>
          <a:xfrm>
            <a:off x="847893" y="1889053"/>
            <a:ext cx="10546247"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Consider “Interesting” Input</a:t>
            </a:r>
          </a:p>
        </p:txBody>
      </p:sp>
      <p:sp>
        <p:nvSpPr>
          <p:cNvPr id="3" name="TextBox 2">
            <a:extLst>
              <a:ext uri="{FF2B5EF4-FFF2-40B4-BE49-F238E27FC236}">
                <a16:creationId xmlns:a16="http://schemas.microsoft.com/office/drawing/2014/main" id="{2DB7F125-FD30-C2B4-B863-D9F75A42158F}"/>
              </a:ext>
            </a:extLst>
          </p:cNvPr>
          <p:cNvSpPr txBox="1"/>
          <p:nvPr/>
        </p:nvSpPr>
        <p:spPr>
          <a:xfrm>
            <a:off x="847893" y="2418247"/>
            <a:ext cx="6096000" cy="369332"/>
          </a:xfrm>
          <a:prstGeom prst="rect">
            <a:avLst/>
          </a:prstGeom>
          <a:noFill/>
        </p:spPr>
        <p:txBody>
          <a:bodyPr wrap="square">
            <a:spAutoFit/>
          </a:bodyPr>
          <a:lstStyle/>
          <a:p>
            <a:r>
              <a:rPr lang="en-US" dirty="0"/>
              <a:t>Values close to the maximum, minimum, middle, </a:t>
            </a:r>
            <a:r>
              <a:rPr lang="en-US" dirty="0" err="1"/>
              <a:t>etc</a:t>
            </a:r>
            <a:endParaRPr lang="en-US" dirty="0"/>
          </a:p>
        </p:txBody>
      </p:sp>
      <p:pic>
        <p:nvPicPr>
          <p:cNvPr id="3074" name="Picture 2" descr="Square Reader for Magstripe (with Headset Jack)">
            <a:extLst>
              <a:ext uri="{FF2B5EF4-FFF2-40B4-BE49-F238E27FC236}">
                <a16:creationId xmlns:a16="http://schemas.microsoft.com/office/drawing/2014/main" id="{5A197A15-C30E-4F49-3FAC-824318B505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6095" y="4191444"/>
            <a:ext cx="2366682" cy="2366682"/>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D0EDA07C-4F05-CA67-ED52-309C14B6C8E7}"/>
              </a:ext>
            </a:extLst>
          </p:cNvPr>
          <p:cNvSpPr txBox="1">
            <a:spLocks/>
          </p:cNvSpPr>
          <p:nvPr/>
        </p:nvSpPr>
        <p:spPr>
          <a:xfrm>
            <a:off x="820574" y="3798535"/>
            <a:ext cx="10546247"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Case Study: Card reader input: </a:t>
            </a:r>
            <a:r>
              <a:rPr lang="en-US" sz="2000" dirty="0"/>
              <a:t>[Frisby et al., 2012] </a:t>
            </a:r>
            <a:endParaRPr lang="en-US" sz="2400" cap="small" dirty="0"/>
          </a:p>
        </p:txBody>
      </p:sp>
    </p:spTree>
    <p:extLst>
      <p:ext uri="{BB962C8B-B14F-4D97-AF65-F5344CB8AC3E}">
        <p14:creationId xmlns:p14="http://schemas.microsoft.com/office/powerpoint/2010/main" val="3958807237"/>
      </p:ext>
    </p:extLst>
  </p:cSld>
  <p:clrMapOvr>
    <a:masterClrMapping/>
  </p:clrMapOvr>
</p:sld>
</file>

<file path=ppt/slides/slide2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29</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Mutation-Based </a:t>
            </a:r>
            <a:r>
              <a:rPr lang="en-US" sz="3400" b="1" dirty="0" err="1"/>
              <a:t>Fuzzers</a:t>
            </a:r>
            <a:endParaRPr lang="en-US" sz="3400" b="1" dirty="0"/>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sp>
        <p:nvSpPr>
          <p:cNvPr id="2" name="Content Placeholder 2">
            <a:extLst>
              <a:ext uri="{FF2B5EF4-FFF2-40B4-BE49-F238E27FC236}">
                <a16:creationId xmlns:a16="http://schemas.microsoft.com/office/drawing/2014/main" id="{2F77E845-128D-2CE8-48C4-B61C5FC6A585}"/>
              </a:ext>
            </a:extLst>
          </p:cNvPr>
          <p:cNvSpPr txBox="1">
            <a:spLocks/>
          </p:cNvSpPr>
          <p:nvPr/>
        </p:nvSpPr>
        <p:spPr>
          <a:xfrm>
            <a:off x="847894" y="1889053"/>
            <a:ext cx="6494192"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Explore deviations from known input</a:t>
            </a:r>
          </a:p>
        </p:txBody>
      </p:sp>
      <p:sp>
        <p:nvSpPr>
          <p:cNvPr id="9" name="TextBox 8">
            <a:extLst>
              <a:ext uri="{FF2B5EF4-FFF2-40B4-BE49-F238E27FC236}">
                <a16:creationId xmlns:a16="http://schemas.microsoft.com/office/drawing/2014/main" id="{750DFCE9-DB6A-E26E-B458-99654BF5792C}"/>
              </a:ext>
            </a:extLst>
          </p:cNvPr>
          <p:cNvSpPr txBox="1"/>
          <p:nvPr/>
        </p:nvSpPr>
        <p:spPr>
          <a:xfrm>
            <a:off x="847893" y="2385619"/>
            <a:ext cx="5620141" cy="3139321"/>
          </a:xfrm>
          <a:prstGeom prst="rect">
            <a:avLst/>
          </a:prstGeom>
          <a:noFill/>
        </p:spPr>
        <p:txBody>
          <a:bodyPr wrap="square">
            <a:spAutoFit/>
          </a:bodyPr>
          <a:lstStyle/>
          <a:p>
            <a:r>
              <a:rPr lang="en-US" b="1" dirty="0"/>
              <a:t>Example mutations: </a:t>
            </a:r>
          </a:p>
          <a:p>
            <a:r>
              <a:rPr lang="en-US" i="1" dirty="0"/>
              <a:t>Binary input</a:t>
            </a:r>
            <a:r>
              <a:rPr lang="en-US" dirty="0"/>
              <a:t> </a:t>
            </a:r>
          </a:p>
          <a:p>
            <a:r>
              <a:rPr lang="en-US" dirty="0"/>
              <a:t>– Bit flips</a:t>
            </a:r>
          </a:p>
          <a:p>
            <a:r>
              <a:rPr lang="en-US" dirty="0"/>
              <a:t>- Byte flips </a:t>
            </a:r>
          </a:p>
          <a:p>
            <a:r>
              <a:rPr lang="en-US" dirty="0"/>
              <a:t>- Change random bytes </a:t>
            </a:r>
          </a:p>
          <a:p>
            <a:r>
              <a:rPr lang="en-US" dirty="0"/>
              <a:t>- Insert random byte chunks </a:t>
            </a:r>
          </a:p>
          <a:p>
            <a:r>
              <a:rPr lang="en-US" dirty="0"/>
              <a:t>- Delete random byte chunks </a:t>
            </a:r>
          </a:p>
          <a:p>
            <a:r>
              <a:rPr lang="en-US" dirty="0"/>
              <a:t>- Set randomly chosen byte chunks to interesting values e.g. INT_MAX, INT_MIN, 0, 1, -1, … § </a:t>
            </a:r>
          </a:p>
          <a:p>
            <a:r>
              <a:rPr lang="en-US" i="1" dirty="0"/>
              <a:t>Text input</a:t>
            </a:r>
            <a:r>
              <a:rPr lang="en-US" dirty="0"/>
              <a:t> </a:t>
            </a:r>
          </a:p>
          <a:p>
            <a:r>
              <a:rPr lang="en-US" dirty="0"/>
              <a:t>- Insert random symbols or keywords from a dictionary</a:t>
            </a:r>
          </a:p>
        </p:txBody>
      </p:sp>
    </p:spTree>
    <p:extLst>
      <p:ext uri="{BB962C8B-B14F-4D97-AF65-F5344CB8AC3E}">
        <p14:creationId xmlns:p14="http://schemas.microsoft.com/office/powerpoint/2010/main" val="3071589303"/>
      </p:ext>
    </p:extLst>
  </p:cSld>
  <p:clrMapOvr>
    <a:masterClrMapping/>
  </p:clrMapOvr>
</p:sld>
</file>

<file path=ppt/slides/slide3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CB104-DC3A-0B6F-7E80-80581E735CD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ED31552-5072-6C46-0BCE-2B2695FD9337}"/>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30</a:t>
            </a:fld>
            <a:endParaRPr lang="en-US" dirty="0"/>
          </a:p>
        </p:txBody>
      </p:sp>
      <p:sp>
        <p:nvSpPr>
          <p:cNvPr id="7" name="Title 1">
            <a:extLst>
              <a:ext uri="{FF2B5EF4-FFF2-40B4-BE49-F238E27FC236}">
                <a16:creationId xmlns:a16="http://schemas.microsoft.com/office/drawing/2014/main" id="{92C6F77B-C1B0-DFAF-CE6A-48CE4E44C24C}"/>
              </a:ext>
            </a:extLst>
          </p:cNvPr>
          <p:cNvSpPr>
            <a:spLocks noGrp="1"/>
          </p:cNvSpPr>
          <p:nvPr>
            <p:ph type="title"/>
          </p:nvPr>
        </p:nvSpPr>
        <p:spPr>
          <a:xfrm>
            <a:off x="11071" y="-95375"/>
            <a:ext cx="12172220" cy="1325563"/>
          </a:xfrm>
        </p:spPr>
        <p:txBody>
          <a:bodyPr>
            <a:normAutofit/>
          </a:bodyPr>
          <a:lstStyle/>
          <a:p>
            <a:r>
              <a:rPr lang="en-US" sz="3400" b="1" dirty="0"/>
              <a:t>Black-Box Fuzzing</a:t>
            </a:r>
          </a:p>
        </p:txBody>
      </p:sp>
      <p:sp>
        <p:nvSpPr>
          <p:cNvPr id="8" name="Title 1">
            <a:extLst>
              <a:ext uri="{FF2B5EF4-FFF2-40B4-BE49-F238E27FC236}">
                <a16:creationId xmlns:a16="http://schemas.microsoft.com/office/drawing/2014/main" id="{031B6E7E-5AC9-EC43-7994-3C54E369D75F}"/>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sp>
        <p:nvSpPr>
          <p:cNvPr id="2" name="Content Placeholder 2">
            <a:extLst>
              <a:ext uri="{FF2B5EF4-FFF2-40B4-BE49-F238E27FC236}">
                <a16:creationId xmlns:a16="http://schemas.microsoft.com/office/drawing/2014/main" id="{544FCA5B-EB58-C58E-07F7-B2A1C56FF011}"/>
              </a:ext>
            </a:extLst>
          </p:cNvPr>
          <p:cNvSpPr txBox="1">
            <a:spLocks/>
          </p:cNvSpPr>
          <p:nvPr/>
        </p:nvSpPr>
        <p:spPr>
          <a:xfrm>
            <a:off x="847894" y="1889053"/>
            <a:ext cx="8854602"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Throw random input at the application interface</a:t>
            </a:r>
          </a:p>
        </p:txBody>
      </p:sp>
      <p:pic>
        <p:nvPicPr>
          <p:cNvPr id="3074" name="Picture 2" descr="Celebrate It 6&quot; Black Box - Each">
            <a:extLst>
              <a:ext uri="{FF2B5EF4-FFF2-40B4-BE49-F238E27FC236}">
                <a16:creationId xmlns:a16="http://schemas.microsoft.com/office/drawing/2014/main" id="{17AE37E3-F031-C778-6AEE-425DC20DB1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3227" y="2491308"/>
            <a:ext cx="3583681" cy="3583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408329"/>
      </p:ext>
    </p:extLst>
  </p:cSld>
  <p:clrMapOvr>
    <a:masterClrMapping/>
  </p:clrMapOvr>
</p:sld>
</file>

<file path=ppt/slides/slide3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AF36E-A991-8011-A118-45D8359FCFA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9F5566D-DDC5-A3D0-73CA-3249C38CEFA1}"/>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31</a:t>
            </a:fld>
            <a:endParaRPr lang="en-US" dirty="0"/>
          </a:p>
        </p:txBody>
      </p:sp>
      <p:sp>
        <p:nvSpPr>
          <p:cNvPr id="7" name="Title 1">
            <a:extLst>
              <a:ext uri="{FF2B5EF4-FFF2-40B4-BE49-F238E27FC236}">
                <a16:creationId xmlns:a16="http://schemas.microsoft.com/office/drawing/2014/main" id="{1CE727D3-C3B4-89E9-212A-8A32BAD16C89}"/>
              </a:ext>
            </a:extLst>
          </p:cNvPr>
          <p:cNvSpPr>
            <a:spLocks noGrp="1"/>
          </p:cNvSpPr>
          <p:nvPr>
            <p:ph type="title"/>
          </p:nvPr>
        </p:nvSpPr>
        <p:spPr>
          <a:xfrm>
            <a:off x="11071" y="-95375"/>
            <a:ext cx="12172220" cy="1325563"/>
          </a:xfrm>
        </p:spPr>
        <p:txBody>
          <a:bodyPr>
            <a:normAutofit/>
          </a:bodyPr>
          <a:lstStyle/>
          <a:p>
            <a:r>
              <a:rPr lang="en-US" sz="3400" b="1" dirty="0"/>
              <a:t>Representative Tool: </a:t>
            </a:r>
            <a:r>
              <a:rPr lang="en-US" sz="3400" b="1" dirty="0" err="1"/>
              <a:t>zzuf</a:t>
            </a:r>
            <a:endParaRPr lang="en-US" sz="3400" b="1" dirty="0"/>
          </a:p>
        </p:txBody>
      </p:sp>
      <p:sp>
        <p:nvSpPr>
          <p:cNvPr id="8" name="Title 1">
            <a:extLst>
              <a:ext uri="{FF2B5EF4-FFF2-40B4-BE49-F238E27FC236}">
                <a16:creationId xmlns:a16="http://schemas.microsoft.com/office/drawing/2014/main" id="{77C03F1D-D3F7-A6BB-06E9-C7C1231D2372}"/>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Black-box Fuzzing</a:t>
            </a:r>
          </a:p>
        </p:txBody>
      </p:sp>
      <p:sp>
        <p:nvSpPr>
          <p:cNvPr id="2" name="Content Placeholder 2">
            <a:extLst>
              <a:ext uri="{FF2B5EF4-FFF2-40B4-BE49-F238E27FC236}">
                <a16:creationId xmlns:a16="http://schemas.microsoft.com/office/drawing/2014/main" id="{4DDE578E-CE1C-5227-A901-5476830F0DA5}"/>
              </a:ext>
            </a:extLst>
          </p:cNvPr>
          <p:cNvSpPr txBox="1">
            <a:spLocks/>
          </p:cNvSpPr>
          <p:nvPr/>
        </p:nvSpPr>
        <p:spPr>
          <a:xfrm>
            <a:off x="847893" y="1889053"/>
            <a:ext cx="10546247"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The “Multipurpose </a:t>
            </a:r>
            <a:r>
              <a:rPr lang="en-US" sz="2400" cap="small" dirty="0" err="1"/>
              <a:t>fuzzer</a:t>
            </a:r>
            <a:r>
              <a:rPr lang="en-US" sz="2400" cap="small" dirty="0"/>
              <a:t>”</a:t>
            </a:r>
          </a:p>
        </p:txBody>
      </p:sp>
      <p:sp>
        <p:nvSpPr>
          <p:cNvPr id="4" name="TextBox 3">
            <a:extLst>
              <a:ext uri="{FF2B5EF4-FFF2-40B4-BE49-F238E27FC236}">
                <a16:creationId xmlns:a16="http://schemas.microsoft.com/office/drawing/2014/main" id="{2D9A747E-600B-62EA-29FE-503D6E0F4F15}"/>
              </a:ext>
            </a:extLst>
          </p:cNvPr>
          <p:cNvSpPr txBox="1"/>
          <p:nvPr/>
        </p:nvSpPr>
        <p:spPr>
          <a:xfrm>
            <a:off x="847893" y="2385619"/>
            <a:ext cx="5620141" cy="369332"/>
          </a:xfrm>
          <a:prstGeom prst="rect">
            <a:avLst/>
          </a:prstGeom>
          <a:noFill/>
        </p:spPr>
        <p:txBody>
          <a:bodyPr wrap="square">
            <a:spAutoFit/>
          </a:bodyPr>
          <a:lstStyle/>
          <a:p>
            <a:r>
              <a:rPr lang="en-US" i="0" dirty="0" err="1">
                <a:solidFill>
                  <a:srgbClr val="666666"/>
                </a:solidFill>
                <a:effectLst/>
              </a:rPr>
              <a:t>zzuf</a:t>
            </a:r>
            <a:r>
              <a:rPr lang="en-US" i="0" dirty="0">
                <a:solidFill>
                  <a:srgbClr val="666666"/>
                </a:solidFill>
                <a:effectLst/>
              </a:rPr>
              <a:t> cat /dev/zero | </a:t>
            </a:r>
            <a:r>
              <a:rPr lang="en-US" i="0" dirty="0" err="1">
                <a:solidFill>
                  <a:srgbClr val="666666"/>
                </a:solidFill>
                <a:effectLst/>
              </a:rPr>
              <a:t>hd</a:t>
            </a:r>
            <a:r>
              <a:rPr lang="en-US" i="0" dirty="0">
                <a:solidFill>
                  <a:srgbClr val="666666"/>
                </a:solidFill>
                <a:effectLst/>
              </a:rPr>
              <a:t> -</a:t>
            </a:r>
            <a:r>
              <a:rPr lang="en-US" i="0" dirty="0" err="1">
                <a:solidFill>
                  <a:srgbClr val="666666"/>
                </a:solidFill>
                <a:effectLst/>
              </a:rPr>
              <a:t>vn</a:t>
            </a:r>
            <a:r>
              <a:rPr lang="en-US" i="0" dirty="0">
                <a:solidFill>
                  <a:srgbClr val="666666"/>
                </a:solidFill>
                <a:effectLst/>
              </a:rPr>
              <a:t> 32</a:t>
            </a:r>
            <a:endParaRPr lang="en-US" dirty="0"/>
          </a:p>
        </p:txBody>
      </p:sp>
      <p:sp>
        <p:nvSpPr>
          <p:cNvPr id="10" name="TextBox 9">
            <a:extLst>
              <a:ext uri="{FF2B5EF4-FFF2-40B4-BE49-F238E27FC236}">
                <a16:creationId xmlns:a16="http://schemas.microsoft.com/office/drawing/2014/main" id="{F5823FE2-1489-0E50-F65D-4FDD24B93525}"/>
              </a:ext>
            </a:extLst>
          </p:cNvPr>
          <p:cNvSpPr txBox="1"/>
          <p:nvPr/>
        </p:nvSpPr>
        <p:spPr>
          <a:xfrm>
            <a:off x="847893" y="2925869"/>
            <a:ext cx="5620141" cy="369332"/>
          </a:xfrm>
          <a:prstGeom prst="rect">
            <a:avLst/>
          </a:prstGeom>
          <a:noFill/>
        </p:spPr>
        <p:txBody>
          <a:bodyPr wrap="square">
            <a:spAutoFit/>
          </a:bodyPr>
          <a:lstStyle/>
          <a:p>
            <a:r>
              <a:rPr lang="pt-BR" i="0" dirty="0">
                <a:solidFill>
                  <a:srgbClr val="666666"/>
                </a:solidFill>
                <a:effectLst/>
              </a:rPr>
              <a:t>zzuf -r 0.05 hd -vn 32 /dev/zero</a:t>
            </a:r>
            <a:endParaRPr lang="en-US" dirty="0"/>
          </a:p>
        </p:txBody>
      </p:sp>
    </p:spTree>
    <p:extLst>
      <p:ext uri="{BB962C8B-B14F-4D97-AF65-F5344CB8AC3E}">
        <p14:creationId xmlns:p14="http://schemas.microsoft.com/office/powerpoint/2010/main" val="1809704580"/>
      </p:ext>
    </p:extLst>
  </p:cSld>
  <p:clrMapOvr>
    <a:masterClrMapping/>
  </p:clrMapOvr>
</p:sld>
</file>

<file path=ppt/slides/slide3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A5A88-94B3-B529-CA09-95339F03A10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4E4463A-39A2-4092-4615-441602C41DAD}"/>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32</a:t>
            </a:fld>
            <a:endParaRPr lang="en-US" dirty="0"/>
          </a:p>
        </p:txBody>
      </p:sp>
      <p:sp>
        <p:nvSpPr>
          <p:cNvPr id="7" name="Title 1">
            <a:extLst>
              <a:ext uri="{FF2B5EF4-FFF2-40B4-BE49-F238E27FC236}">
                <a16:creationId xmlns:a16="http://schemas.microsoft.com/office/drawing/2014/main" id="{D05655AF-7CA4-60B9-89E0-BBCF7980C7E8}"/>
              </a:ext>
            </a:extLst>
          </p:cNvPr>
          <p:cNvSpPr>
            <a:spLocks noGrp="1"/>
          </p:cNvSpPr>
          <p:nvPr>
            <p:ph type="title"/>
          </p:nvPr>
        </p:nvSpPr>
        <p:spPr>
          <a:xfrm>
            <a:off x="11071" y="-95375"/>
            <a:ext cx="12172220" cy="1325563"/>
          </a:xfrm>
        </p:spPr>
        <p:txBody>
          <a:bodyPr>
            <a:normAutofit/>
          </a:bodyPr>
          <a:lstStyle/>
          <a:p>
            <a:r>
              <a:rPr lang="en-US" sz="3400" b="1" dirty="0"/>
              <a:t>White-Box Fuzzing</a:t>
            </a:r>
          </a:p>
        </p:txBody>
      </p:sp>
      <p:sp>
        <p:nvSpPr>
          <p:cNvPr id="8" name="Title 1">
            <a:extLst>
              <a:ext uri="{FF2B5EF4-FFF2-40B4-BE49-F238E27FC236}">
                <a16:creationId xmlns:a16="http://schemas.microsoft.com/office/drawing/2014/main" id="{B4967BE2-6981-ACD0-11CB-E23E9C1701F5}"/>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sp>
        <p:nvSpPr>
          <p:cNvPr id="2" name="Content Placeholder 2">
            <a:extLst>
              <a:ext uri="{FF2B5EF4-FFF2-40B4-BE49-F238E27FC236}">
                <a16:creationId xmlns:a16="http://schemas.microsoft.com/office/drawing/2014/main" id="{74BD0993-1FD2-C2AC-FD37-ED1E008D3A14}"/>
              </a:ext>
            </a:extLst>
          </p:cNvPr>
          <p:cNvSpPr txBox="1">
            <a:spLocks/>
          </p:cNvSpPr>
          <p:nvPr/>
        </p:nvSpPr>
        <p:spPr>
          <a:xfrm>
            <a:off x="847894" y="1889053"/>
            <a:ext cx="8854602"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Throw random input at the unit interface</a:t>
            </a:r>
          </a:p>
        </p:txBody>
      </p:sp>
      <p:pic>
        <p:nvPicPr>
          <p:cNvPr id="4098" name="Picture 2" descr="White-Box Testing: Pros and Cons | Segue Technologies">
            <a:extLst>
              <a:ext uri="{FF2B5EF4-FFF2-40B4-BE49-F238E27FC236}">
                <a16:creationId xmlns:a16="http://schemas.microsoft.com/office/drawing/2014/main" id="{E056E471-981F-4D0D-4C22-B51545C55D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5624" y="2574852"/>
            <a:ext cx="4153043" cy="3268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9896371"/>
      </p:ext>
    </p:extLst>
  </p:cSld>
  <p:clrMapOvr>
    <a:masterClrMapping/>
  </p:clrMapOvr>
</p:sld>
</file>

<file path=ppt/slides/slide3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33</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Representative Tool: AFL</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sp>
        <p:nvSpPr>
          <p:cNvPr id="2" name="Content Placeholder 2">
            <a:extLst>
              <a:ext uri="{FF2B5EF4-FFF2-40B4-BE49-F238E27FC236}">
                <a16:creationId xmlns:a16="http://schemas.microsoft.com/office/drawing/2014/main" id="{5D1830FF-4851-BC8B-BEE6-617A26A64BAC}"/>
              </a:ext>
            </a:extLst>
          </p:cNvPr>
          <p:cNvSpPr txBox="1">
            <a:spLocks/>
          </p:cNvSpPr>
          <p:nvPr/>
        </p:nvSpPr>
        <p:spPr>
          <a:xfrm>
            <a:off x="847893" y="1889053"/>
            <a:ext cx="10546247"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AFL (American Fuzzy Lop)</a:t>
            </a:r>
          </a:p>
        </p:txBody>
      </p:sp>
      <p:pic>
        <p:nvPicPr>
          <p:cNvPr id="2050" name="Picture 2">
            <a:extLst>
              <a:ext uri="{FF2B5EF4-FFF2-40B4-BE49-F238E27FC236}">
                <a16:creationId xmlns:a16="http://schemas.microsoft.com/office/drawing/2014/main" id="{339AF825-4A41-E33C-3144-4A997ECB53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2975" y="3154436"/>
            <a:ext cx="2381250" cy="22574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558A037-8068-A062-C556-C53C34C7F953}"/>
              </a:ext>
            </a:extLst>
          </p:cNvPr>
          <p:cNvSpPr txBox="1"/>
          <p:nvPr/>
        </p:nvSpPr>
        <p:spPr>
          <a:xfrm>
            <a:off x="847893" y="2385619"/>
            <a:ext cx="5620141" cy="369332"/>
          </a:xfrm>
          <a:prstGeom prst="rect">
            <a:avLst/>
          </a:prstGeom>
          <a:noFill/>
        </p:spPr>
        <p:txBody>
          <a:bodyPr wrap="square">
            <a:spAutoFit/>
          </a:bodyPr>
          <a:lstStyle/>
          <a:p>
            <a:r>
              <a:rPr lang="en-US" i="0" dirty="0">
                <a:solidFill>
                  <a:srgbClr val="666666"/>
                </a:solidFill>
                <a:effectLst/>
              </a:rPr>
              <a:t>Maintained by Google</a:t>
            </a:r>
            <a:endParaRPr lang="en-US" dirty="0"/>
          </a:p>
        </p:txBody>
      </p:sp>
      <p:sp>
        <p:nvSpPr>
          <p:cNvPr id="6" name="Content Placeholder 2">
            <a:extLst>
              <a:ext uri="{FF2B5EF4-FFF2-40B4-BE49-F238E27FC236}">
                <a16:creationId xmlns:a16="http://schemas.microsoft.com/office/drawing/2014/main" id="{0CF364F8-8DBA-1AF3-7930-F3BACAEBD85C}"/>
              </a:ext>
            </a:extLst>
          </p:cNvPr>
          <p:cNvSpPr txBox="1">
            <a:spLocks/>
          </p:cNvSpPr>
          <p:nvPr/>
        </p:nvSpPr>
        <p:spPr>
          <a:xfrm>
            <a:off x="847893" y="3071418"/>
            <a:ext cx="4383013"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State of the art</a:t>
            </a:r>
          </a:p>
        </p:txBody>
      </p:sp>
      <p:sp>
        <p:nvSpPr>
          <p:cNvPr id="9" name="TextBox 8">
            <a:extLst>
              <a:ext uri="{FF2B5EF4-FFF2-40B4-BE49-F238E27FC236}">
                <a16:creationId xmlns:a16="http://schemas.microsoft.com/office/drawing/2014/main" id="{66C9D5A6-7500-14AD-E352-15FC44369BA4}"/>
              </a:ext>
            </a:extLst>
          </p:cNvPr>
          <p:cNvSpPr txBox="1"/>
          <p:nvPr/>
        </p:nvSpPr>
        <p:spPr>
          <a:xfrm>
            <a:off x="847893" y="3567984"/>
            <a:ext cx="5620141" cy="369332"/>
          </a:xfrm>
          <a:prstGeom prst="rect">
            <a:avLst/>
          </a:prstGeom>
          <a:noFill/>
        </p:spPr>
        <p:txBody>
          <a:bodyPr wrap="square">
            <a:spAutoFit/>
          </a:bodyPr>
          <a:lstStyle/>
          <a:p>
            <a:r>
              <a:rPr lang="en-US" i="0" dirty="0">
                <a:solidFill>
                  <a:srgbClr val="666666"/>
                </a:solidFill>
                <a:effectLst/>
              </a:rPr>
              <a:t>Generally considered the best, state-of-the-art </a:t>
            </a:r>
            <a:r>
              <a:rPr lang="en-US" i="0" dirty="0" err="1">
                <a:solidFill>
                  <a:srgbClr val="666666"/>
                </a:solidFill>
                <a:effectLst/>
              </a:rPr>
              <a:t>fuzzer</a:t>
            </a:r>
            <a:endParaRPr lang="en-US" dirty="0"/>
          </a:p>
        </p:txBody>
      </p:sp>
    </p:spTree>
    <p:extLst>
      <p:ext uri="{BB962C8B-B14F-4D97-AF65-F5344CB8AC3E}">
        <p14:creationId xmlns:p14="http://schemas.microsoft.com/office/powerpoint/2010/main" val="647258675"/>
      </p:ext>
    </p:extLst>
  </p:cSld>
  <p:clrMapOvr>
    <a:masterClrMapping/>
  </p:clrMapOvr>
</p:sld>
</file>

<file path=ppt/slides/slide3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34</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Representative Tool: AFL</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sp>
        <p:nvSpPr>
          <p:cNvPr id="2" name="Content Placeholder 2">
            <a:extLst>
              <a:ext uri="{FF2B5EF4-FFF2-40B4-BE49-F238E27FC236}">
                <a16:creationId xmlns:a16="http://schemas.microsoft.com/office/drawing/2014/main" id="{5D1830FF-4851-BC8B-BEE6-617A26A64BAC}"/>
              </a:ext>
            </a:extLst>
          </p:cNvPr>
          <p:cNvSpPr txBox="1">
            <a:spLocks/>
          </p:cNvSpPr>
          <p:nvPr/>
        </p:nvSpPr>
        <p:spPr>
          <a:xfrm>
            <a:off x="226101" y="1889053"/>
            <a:ext cx="10546247" cy="685799"/>
          </a:xfrm>
          <a:prstGeom prst="rect">
            <a:avLst/>
          </a:prstGeom>
        </p:spPr>
        <p:txBody>
          <a:bodyPr vert="horz" lIns="91440" tIns="45720" rIns="91440" bIns="45720" rtlCol="0" anchor="t">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Example command </a:t>
            </a:r>
          </a:p>
          <a:p>
            <a:r>
              <a:rPr lang="en-US" sz="2400" cap="small" dirty="0"/>
              <a:t>“traditional Fuzzing”</a:t>
            </a:r>
          </a:p>
        </p:txBody>
      </p:sp>
      <p:sp>
        <p:nvSpPr>
          <p:cNvPr id="3" name="TextBox 2">
            <a:extLst>
              <a:ext uri="{FF2B5EF4-FFF2-40B4-BE49-F238E27FC236}">
                <a16:creationId xmlns:a16="http://schemas.microsoft.com/office/drawing/2014/main" id="{9AABACD8-9928-023A-0C93-C5AE528DBD54}"/>
              </a:ext>
            </a:extLst>
          </p:cNvPr>
          <p:cNvSpPr txBox="1"/>
          <p:nvPr/>
        </p:nvSpPr>
        <p:spPr>
          <a:xfrm>
            <a:off x="254060" y="2682784"/>
            <a:ext cx="5195764" cy="923330"/>
          </a:xfrm>
          <a:prstGeom prst="rect">
            <a:avLst/>
          </a:prstGeom>
          <a:noFill/>
        </p:spPr>
        <p:txBody>
          <a:bodyPr wrap="square">
            <a:spAutoFit/>
          </a:bodyPr>
          <a:lstStyle/>
          <a:p>
            <a:r>
              <a:rPr lang="en-US" dirty="0" err="1">
                <a:latin typeface="Courier New" panose="02070309020205020404" pitchFamily="49" charset="0"/>
                <a:cs typeface="Courier New" panose="02070309020205020404" pitchFamily="49" charset="0"/>
              </a:rPr>
              <a:t>mkdir</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in_dir</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echo “hello” &gt; </a:t>
            </a:r>
            <a:r>
              <a:rPr lang="en-US" dirty="0" err="1">
                <a:latin typeface="Courier New" panose="02070309020205020404" pitchFamily="49" charset="0"/>
                <a:cs typeface="Courier New" panose="02070309020205020404" pitchFamily="49" charset="0"/>
              </a:rPr>
              <a:t>in_dir</a:t>
            </a:r>
            <a:r>
              <a:rPr lang="en-US" dirty="0">
                <a:latin typeface="Courier New" panose="02070309020205020404" pitchFamily="49" charset="0"/>
                <a:cs typeface="Courier New" panose="02070309020205020404" pitchFamily="49" charset="0"/>
              </a:rPr>
              <a:t>/hello</a:t>
            </a:r>
          </a:p>
          <a:p>
            <a:r>
              <a:rPr lang="en-US" dirty="0" err="1">
                <a:latin typeface="Courier New" panose="02070309020205020404" pitchFamily="49" charset="0"/>
                <a:cs typeface="Courier New" panose="02070309020205020404" pitchFamily="49" charset="0"/>
              </a:rPr>
              <a:t>afl</a:t>
            </a:r>
            <a:r>
              <a:rPr lang="en-US" dirty="0">
                <a:latin typeface="Courier New" panose="02070309020205020404" pitchFamily="49" charset="0"/>
                <a:cs typeface="Courier New" panose="02070309020205020404" pitchFamily="49" charset="0"/>
              </a:rPr>
              <a:t>-fuzz -n -</a:t>
            </a:r>
            <a:r>
              <a:rPr lang="en-US" dirty="0" err="1">
                <a:latin typeface="Courier New" panose="02070309020205020404" pitchFamily="49" charset="0"/>
                <a:cs typeface="Courier New" panose="02070309020205020404" pitchFamily="49" charset="0"/>
              </a:rPr>
              <a:t>i</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in_dir</a:t>
            </a:r>
            <a:r>
              <a:rPr lang="en-US" dirty="0">
                <a:latin typeface="Courier New" panose="02070309020205020404" pitchFamily="49" charset="0"/>
                <a:cs typeface="Courier New" panose="02070309020205020404" pitchFamily="49" charset="0"/>
              </a:rPr>
              <a:t> -o </a:t>
            </a:r>
            <a:r>
              <a:rPr lang="en-US" dirty="0" err="1">
                <a:latin typeface="Courier New" panose="02070309020205020404" pitchFamily="49" charset="0"/>
                <a:cs typeface="Courier New" panose="02070309020205020404" pitchFamily="49" charset="0"/>
              </a:rPr>
              <a:t>out_dir</a:t>
            </a:r>
            <a:r>
              <a:rPr lang="en-US" dirty="0">
                <a:latin typeface="Courier New" panose="02070309020205020404" pitchFamily="49" charset="0"/>
                <a:cs typeface="Courier New" panose="02070309020205020404" pitchFamily="49" charset="0"/>
              </a:rPr>
              <a:t> cat</a:t>
            </a:r>
          </a:p>
        </p:txBody>
      </p:sp>
      <p:pic>
        <p:nvPicPr>
          <p:cNvPr id="6" name="Picture 5">
            <a:extLst>
              <a:ext uri="{FF2B5EF4-FFF2-40B4-BE49-F238E27FC236}">
                <a16:creationId xmlns:a16="http://schemas.microsoft.com/office/drawing/2014/main" id="{6127D08E-A22C-2197-7A2F-CA92B19B624B}"/>
              </a:ext>
            </a:extLst>
          </p:cNvPr>
          <p:cNvPicPr>
            <a:picLocks noChangeAspect="1"/>
          </p:cNvPicPr>
          <p:nvPr/>
        </p:nvPicPr>
        <p:blipFill>
          <a:blip r:embed="rId2"/>
          <a:stretch>
            <a:fillRect/>
          </a:stretch>
        </p:blipFill>
        <p:spPr>
          <a:xfrm>
            <a:off x="5511142" y="1841402"/>
            <a:ext cx="6328624" cy="4163219"/>
          </a:xfrm>
          <a:prstGeom prst="rect">
            <a:avLst/>
          </a:prstGeom>
        </p:spPr>
      </p:pic>
    </p:spTree>
    <p:extLst>
      <p:ext uri="{BB962C8B-B14F-4D97-AF65-F5344CB8AC3E}">
        <p14:creationId xmlns:p14="http://schemas.microsoft.com/office/powerpoint/2010/main" val="1477270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35</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Representative Tool: AFL</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sp>
        <p:nvSpPr>
          <p:cNvPr id="2" name="Content Placeholder 2">
            <a:extLst>
              <a:ext uri="{FF2B5EF4-FFF2-40B4-BE49-F238E27FC236}">
                <a16:creationId xmlns:a16="http://schemas.microsoft.com/office/drawing/2014/main" id="{5D1830FF-4851-BC8B-BEE6-617A26A64BAC}"/>
              </a:ext>
            </a:extLst>
          </p:cNvPr>
          <p:cNvSpPr txBox="1">
            <a:spLocks/>
          </p:cNvSpPr>
          <p:nvPr/>
        </p:nvSpPr>
        <p:spPr>
          <a:xfrm>
            <a:off x="847893" y="1889053"/>
            <a:ext cx="10546247"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Instrumentation mode</a:t>
            </a:r>
          </a:p>
        </p:txBody>
      </p:sp>
      <p:sp>
        <p:nvSpPr>
          <p:cNvPr id="3" name="TextBox 2">
            <a:extLst>
              <a:ext uri="{FF2B5EF4-FFF2-40B4-BE49-F238E27FC236}">
                <a16:creationId xmlns:a16="http://schemas.microsoft.com/office/drawing/2014/main" id="{9AABACD8-9928-023A-0C93-C5AE528DBD54}"/>
              </a:ext>
            </a:extLst>
          </p:cNvPr>
          <p:cNvSpPr txBox="1"/>
          <p:nvPr/>
        </p:nvSpPr>
        <p:spPr>
          <a:xfrm>
            <a:off x="797860" y="2428545"/>
            <a:ext cx="3584628" cy="1477328"/>
          </a:xfrm>
          <a:prstGeom prst="rect">
            <a:avLst/>
          </a:prstGeom>
          <a:noFill/>
        </p:spPr>
        <p:txBody>
          <a:bodyPr wrap="square">
            <a:spAutoFit/>
          </a:bodyPr>
          <a:lstStyle/>
          <a:p>
            <a:pPr marL="342900" indent="-342900">
              <a:buAutoNum type="arabicParenR"/>
            </a:pPr>
            <a:r>
              <a:rPr lang="en-US" dirty="0"/>
              <a:t>Compile the program with coverage probes</a:t>
            </a:r>
          </a:p>
          <a:p>
            <a:pPr marL="342900" indent="-342900">
              <a:buAutoNum type="arabicParenR"/>
            </a:pPr>
            <a:r>
              <a:rPr lang="en-US" dirty="0"/>
              <a:t>Attempt to prioritize / mutate test cases that extend coverage</a:t>
            </a:r>
          </a:p>
        </p:txBody>
      </p:sp>
      <p:sp>
        <p:nvSpPr>
          <p:cNvPr id="4" name="TextBox 3">
            <a:extLst>
              <a:ext uri="{FF2B5EF4-FFF2-40B4-BE49-F238E27FC236}">
                <a16:creationId xmlns:a16="http://schemas.microsoft.com/office/drawing/2014/main" id="{1778360A-6543-BC0C-FD9D-8F7F7D6F0C84}"/>
              </a:ext>
            </a:extLst>
          </p:cNvPr>
          <p:cNvSpPr txBox="1"/>
          <p:nvPr/>
        </p:nvSpPr>
        <p:spPr>
          <a:xfrm>
            <a:off x="5831541" y="2871030"/>
            <a:ext cx="5051611" cy="369332"/>
          </a:xfrm>
          <a:prstGeom prst="rect">
            <a:avLst/>
          </a:prstGeom>
          <a:noFill/>
        </p:spPr>
        <p:txBody>
          <a:bodyPr wrap="square">
            <a:spAutoFit/>
          </a:bodyPr>
          <a:lstStyle/>
          <a:p>
            <a:r>
              <a:rPr lang="en-US" dirty="0" err="1">
                <a:latin typeface="Courier New" panose="02070309020205020404" pitchFamily="49" charset="0"/>
                <a:cs typeface="Courier New" panose="02070309020205020404" pitchFamily="49" charset="0"/>
              </a:rPr>
              <a:t>afl</a:t>
            </a:r>
            <a:r>
              <a:rPr lang="en-US" dirty="0">
                <a:latin typeface="Courier New" panose="02070309020205020404" pitchFamily="49" charset="0"/>
                <a:cs typeface="Courier New" panose="02070309020205020404" pitchFamily="49" charset="0"/>
              </a:rPr>
              <a:t>-clang++ &lt;build command&gt;</a:t>
            </a:r>
          </a:p>
        </p:txBody>
      </p:sp>
    </p:spTree>
    <p:extLst>
      <p:ext uri="{BB962C8B-B14F-4D97-AF65-F5344CB8AC3E}">
        <p14:creationId xmlns:p14="http://schemas.microsoft.com/office/powerpoint/2010/main" val="3676080472"/>
      </p:ext>
    </p:extLst>
  </p:cSld>
  <p:clrMapOvr>
    <a:masterClrMapping/>
  </p:clrMapOvr>
</p:sld>
</file>

<file path=ppt/slides/slide3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1BC76-3A1C-1D8F-E41A-65CF91AE399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05F54EC-F7FF-4D30-F881-BA14D6399945}"/>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36</a:t>
            </a:fld>
            <a:endParaRPr lang="en-US" dirty="0"/>
          </a:p>
        </p:txBody>
      </p:sp>
      <p:sp>
        <p:nvSpPr>
          <p:cNvPr id="7" name="Title 1">
            <a:extLst>
              <a:ext uri="{FF2B5EF4-FFF2-40B4-BE49-F238E27FC236}">
                <a16:creationId xmlns:a16="http://schemas.microsoft.com/office/drawing/2014/main" id="{AC423593-B327-19F3-D7B9-D21838E5B00A}"/>
              </a:ext>
            </a:extLst>
          </p:cNvPr>
          <p:cNvSpPr>
            <a:spLocks noGrp="1"/>
          </p:cNvSpPr>
          <p:nvPr>
            <p:ph type="title"/>
          </p:nvPr>
        </p:nvSpPr>
        <p:spPr>
          <a:xfrm>
            <a:off x="11071" y="-95375"/>
            <a:ext cx="12172220" cy="1325563"/>
          </a:xfrm>
        </p:spPr>
        <p:txBody>
          <a:bodyPr>
            <a:normAutofit/>
          </a:bodyPr>
          <a:lstStyle/>
          <a:p>
            <a:r>
              <a:rPr lang="en-US" sz="3400" b="1" dirty="0"/>
              <a:t>Generation-Based Fuzzing </a:t>
            </a:r>
          </a:p>
        </p:txBody>
      </p:sp>
      <p:sp>
        <p:nvSpPr>
          <p:cNvPr id="8" name="Title 1">
            <a:extLst>
              <a:ext uri="{FF2B5EF4-FFF2-40B4-BE49-F238E27FC236}">
                <a16:creationId xmlns:a16="http://schemas.microsoft.com/office/drawing/2014/main" id="{1F0E11AD-4A05-800D-A752-7ED1246ADC26}"/>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sp>
        <p:nvSpPr>
          <p:cNvPr id="2" name="Content Placeholder 2">
            <a:extLst>
              <a:ext uri="{FF2B5EF4-FFF2-40B4-BE49-F238E27FC236}">
                <a16:creationId xmlns:a16="http://schemas.microsoft.com/office/drawing/2014/main" id="{17AFC51A-D668-4EE6-1DF1-84D68845F54B}"/>
              </a:ext>
            </a:extLst>
          </p:cNvPr>
          <p:cNvSpPr txBox="1">
            <a:spLocks/>
          </p:cNvSpPr>
          <p:nvPr/>
        </p:nvSpPr>
        <p:spPr>
          <a:xfrm>
            <a:off x="847893" y="1889053"/>
            <a:ext cx="10546247"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Attempt to discern patterns / Alternatives in Input</a:t>
            </a:r>
          </a:p>
        </p:txBody>
      </p:sp>
      <p:sp>
        <p:nvSpPr>
          <p:cNvPr id="3" name="TextBox 2">
            <a:extLst>
              <a:ext uri="{FF2B5EF4-FFF2-40B4-BE49-F238E27FC236}">
                <a16:creationId xmlns:a16="http://schemas.microsoft.com/office/drawing/2014/main" id="{F9E0DF77-9F1C-5649-34A4-252100B21165}"/>
              </a:ext>
            </a:extLst>
          </p:cNvPr>
          <p:cNvSpPr txBox="1"/>
          <p:nvPr/>
        </p:nvSpPr>
        <p:spPr>
          <a:xfrm>
            <a:off x="797860" y="2428545"/>
            <a:ext cx="7486494" cy="369332"/>
          </a:xfrm>
          <a:prstGeom prst="rect">
            <a:avLst/>
          </a:prstGeom>
          <a:noFill/>
        </p:spPr>
        <p:txBody>
          <a:bodyPr wrap="square">
            <a:spAutoFit/>
          </a:bodyPr>
          <a:lstStyle/>
          <a:p>
            <a:r>
              <a:rPr lang="en-US" dirty="0"/>
              <a:t>Potentially with the help of some guide of guide / input grammar</a:t>
            </a:r>
          </a:p>
        </p:txBody>
      </p:sp>
    </p:spTree>
    <p:extLst>
      <p:ext uri="{BB962C8B-B14F-4D97-AF65-F5344CB8AC3E}">
        <p14:creationId xmlns:p14="http://schemas.microsoft.com/office/powerpoint/2010/main" val="2177499515"/>
      </p:ext>
    </p:extLst>
  </p:cSld>
  <p:clrMapOvr>
    <a:masterClrMapping/>
  </p:clrMapOvr>
</p:sld>
</file>

<file path=ppt/slides/slide3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37</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Fuzzing Oracles</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sp>
        <p:nvSpPr>
          <p:cNvPr id="2" name="Content Placeholder 2">
            <a:extLst>
              <a:ext uri="{FF2B5EF4-FFF2-40B4-BE49-F238E27FC236}">
                <a16:creationId xmlns:a16="http://schemas.microsoft.com/office/drawing/2014/main" id="{C6D1031D-758A-AAC9-E63F-536F41571180}"/>
              </a:ext>
            </a:extLst>
          </p:cNvPr>
          <p:cNvSpPr txBox="1">
            <a:spLocks/>
          </p:cNvSpPr>
          <p:nvPr/>
        </p:nvSpPr>
        <p:spPr>
          <a:xfrm>
            <a:off x="847893" y="1889053"/>
            <a:ext cx="10546247"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Beyond graceful Failure</a:t>
            </a:r>
          </a:p>
        </p:txBody>
      </p:sp>
      <p:sp>
        <p:nvSpPr>
          <p:cNvPr id="3" name="TextBox 2">
            <a:extLst>
              <a:ext uri="{FF2B5EF4-FFF2-40B4-BE49-F238E27FC236}">
                <a16:creationId xmlns:a16="http://schemas.microsoft.com/office/drawing/2014/main" id="{49B5901D-7E1D-4A94-77CA-CDCC761348EF}"/>
              </a:ext>
            </a:extLst>
          </p:cNvPr>
          <p:cNvSpPr txBox="1"/>
          <p:nvPr/>
        </p:nvSpPr>
        <p:spPr>
          <a:xfrm>
            <a:off x="797860" y="2428545"/>
            <a:ext cx="9229164" cy="369332"/>
          </a:xfrm>
          <a:prstGeom prst="rect">
            <a:avLst/>
          </a:prstGeom>
          <a:noFill/>
        </p:spPr>
        <p:txBody>
          <a:bodyPr wrap="square">
            <a:spAutoFit/>
          </a:bodyPr>
          <a:lstStyle/>
          <a:p>
            <a:r>
              <a:rPr lang="en-US" dirty="0"/>
              <a:t>In C/C++ there are a lot of violations of proper behavior that are invisible  </a:t>
            </a:r>
          </a:p>
        </p:txBody>
      </p:sp>
      <p:sp>
        <p:nvSpPr>
          <p:cNvPr id="4" name="TextBox 3">
            <a:extLst>
              <a:ext uri="{FF2B5EF4-FFF2-40B4-BE49-F238E27FC236}">
                <a16:creationId xmlns:a16="http://schemas.microsoft.com/office/drawing/2014/main" id="{08A1E4EC-7BC8-3BB2-B097-E8088C83C59E}"/>
              </a:ext>
            </a:extLst>
          </p:cNvPr>
          <p:cNvSpPr txBox="1"/>
          <p:nvPr/>
        </p:nvSpPr>
        <p:spPr>
          <a:xfrm>
            <a:off x="811308" y="2737824"/>
            <a:ext cx="9229164" cy="369332"/>
          </a:xfrm>
          <a:prstGeom prst="rect">
            <a:avLst/>
          </a:prstGeom>
          <a:noFill/>
        </p:spPr>
        <p:txBody>
          <a:bodyPr wrap="square">
            <a:spAutoFit/>
          </a:bodyPr>
          <a:lstStyle/>
          <a:p>
            <a:r>
              <a:rPr lang="en-US" dirty="0"/>
              <a:t>“Seems fine until it’s a huge problem”</a:t>
            </a:r>
          </a:p>
        </p:txBody>
      </p:sp>
      <p:sp>
        <p:nvSpPr>
          <p:cNvPr id="6" name="Content Placeholder 2">
            <a:extLst>
              <a:ext uri="{FF2B5EF4-FFF2-40B4-BE49-F238E27FC236}">
                <a16:creationId xmlns:a16="http://schemas.microsoft.com/office/drawing/2014/main" id="{D6D7E733-B61E-AC78-6D89-391C16DBE067}"/>
              </a:ext>
            </a:extLst>
          </p:cNvPr>
          <p:cNvSpPr txBox="1">
            <a:spLocks/>
          </p:cNvSpPr>
          <p:nvPr/>
        </p:nvSpPr>
        <p:spPr>
          <a:xfrm>
            <a:off x="861341" y="3465361"/>
            <a:ext cx="10546247"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Sanitizers</a:t>
            </a:r>
          </a:p>
        </p:txBody>
      </p:sp>
      <p:sp>
        <p:nvSpPr>
          <p:cNvPr id="9" name="TextBox 8">
            <a:extLst>
              <a:ext uri="{FF2B5EF4-FFF2-40B4-BE49-F238E27FC236}">
                <a16:creationId xmlns:a16="http://schemas.microsoft.com/office/drawing/2014/main" id="{65CA5BC9-D874-8B87-67B9-5D59CF1BB5D9}"/>
              </a:ext>
            </a:extLst>
          </p:cNvPr>
          <p:cNvSpPr txBox="1"/>
          <p:nvPr/>
        </p:nvSpPr>
        <p:spPr>
          <a:xfrm>
            <a:off x="811308" y="4004853"/>
            <a:ext cx="9229164" cy="923330"/>
          </a:xfrm>
          <a:prstGeom prst="rect">
            <a:avLst/>
          </a:prstGeom>
          <a:noFill/>
        </p:spPr>
        <p:txBody>
          <a:bodyPr wrap="square">
            <a:spAutoFit/>
          </a:bodyPr>
          <a:lstStyle/>
          <a:p>
            <a:r>
              <a:rPr lang="en-US" dirty="0" err="1"/>
              <a:t>UBSan</a:t>
            </a:r>
            <a:r>
              <a:rPr lang="en-US" dirty="0"/>
              <a:t> – Undefined behavior sanitizer</a:t>
            </a:r>
          </a:p>
          <a:p>
            <a:r>
              <a:rPr lang="en-US" dirty="0" err="1"/>
              <a:t>ASan</a:t>
            </a:r>
            <a:r>
              <a:rPr lang="en-US" dirty="0"/>
              <a:t> – Address sanitizer</a:t>
            </a:r>
          </a:p>
          <a:p>
            <a:r>
              <a:rPr lang="en-US" dirty="0" err="1"/>
              <a:t>TSan</a:t>
            </a:r>
            <a:r>
              <a:rPr lang="en-US" dirty="0"/>
              <a:t> – Thread sanitizer</a:t>
            </a:r>
          </a:p>
        </p:txBody>
      </p:sp>
    </p:spTree>
    <p:extLst>
      <p:ext uri="{BB962C8B-B14F-4D97-AF65-F5344CB8AC3E}">
        <p14:creationId xmlns:p14="http://schemas.microsoft.com/office/powerpoint/2010/main" val="1450592341"/>
      </p:ext>
    </p:extLst>
  </p:cSld>
  <p:clrMapOvr>
    <a:masterClrMapping/>
  </p:clrMapOvr>
</p:sld>
</file>

<file path=ppt/slides/slide3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014CE2F-3304-F0A1-9907-FE88AD613D62}"/>
              </a:ext>
            </a:extLst>
          </p:cNvPr>
          <p:cNvSpPr>
            <a:spLocks noGrp="1"/>
          </p:cNvSpPr>
          <p:nvPr>
            <p:ph type="sldNum" sz="quarter" idx="12"/>
          </p:nvPr>
        </p:nvSpPr>
        <p:spPr>
          <a:xfrm>
            <a:off x="9436608" y="0"/>
            <a:ext cx="2743200" cy="365125"/>
          </a:xfrm>
        </p:spPr>
        <p:txBody>
          <a:bodyPr/>
          <a:lstStyle/>
          <a:p>
            <a:fld id="{B5CEABB6-07DC-46E8-9B57-56EC44A396E5}" type="slidenum">
              <a:rPr lang="en-US" smtClean="0"/>
              <a:t>38</a:t>
            </a:fld>
            <a:endParaRPr lang="en-US" dirty="0"/>
          </a:p>
        </p:txBody>
      </p:sp>
      <p:sp>
        <p:nvSpPr>
          <p:cNvPr id="7" name="Title 1">
            <a:extLst>
              <a:ext uri="{FF2B5EF4-FFF2-40B4-BE49-F238E27FC236}">
                <a16:creationId xmlns:a16="http://schemas.microsoft.com/office/drawing/2014/main" id="{3C85F044-08DA-4E14-0374-C85B54C085FC}"/>
              </a:ext>
            </a:extLst>
          </p:cNvPr>
          <p:cNvSpPr>
            <a:spLocks noGrp="1"/>
          </p:cNvSpPr>
          <p:nvPr>
            <p:ph type="title"/>
          </p:nvPr>
        </p:nvSpPr>
        <p:spPr>
          <a:xfrm>
            <a:off x="11071" y="-95375"/>
            <a:ext cx="12172220" cy="1325563"/>
          </a:xfrm>
        </p:spPr>
        <p:txBody>
          <a:bodyPr>
            <a:normAutofit/>
          </a:bodyPr>
          <a:lstStyle/>
          <a:p>
            <a:r>
              <a:rPr lang="en-US" sz="3400" b="1" dirty="0"/>
              <a:t>Research Direction: “</a:t>
            </a:r>
            <a:r>
              <a:rPr lang="en-US" sz="3400" b="1" dirty="0" err="1"/>
              <a:t>Gunking</a:t>
            </a:r>
            <a:r>
              <a:rPr lang="en-US" sz="3400" b="1" dirty="0"/>
              <a:t>”</a:t>
            </a:r>
          </a:p>
        </p:txBody>
      </p:sp>
      <p:sp>
        <p:nvSpPr>
          <p:cNvPr id="8" name="Title 1">
            <a:extLst>
              <a:ext uri="{FF2B5EF4-FFF2-40B4-BE49-F238E27FC236}">
                <a16:creationId xmlns:a16="http://schemas.microsoft.com/office/drawing/2014/main" id="{C3FD93B4-3665-17C4-2868-7902DDDD054B}"/>
              </a:ext>
            </a:extLst>
          </p:cNvPr>
          <p:cNvSpPr txBox="1">
            <a:spLocks/>
          </p:cNvSpPr>
          <p:nvPr/>
        </p:nvSpPr>
        <p:spPr>
          <a:xfrm>
            <a:off x="7588" y="212473"/>
            <a:ext cx="1217222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r>
              <a:rPr lang="en-US" sz="1600" b="1" dirty="0"/>
              <a:t>Fuzzing</a:t>
            </a:r>
          </a:p>
        </p:txBody>
      </p:sp>
      <p:sp>
        <p:nvSpPr>
          <p:cNvPr id="2" name="Content Placeholder 2">
            <a:extLst>
              <a:ext uri="{FF2B5EF4-FFF2-40B4-BE49-F238E27FC236}">
                <a16:creationId xmlns:a16="http://schemas.microsoft.com/office/drawing/2014/main" id="{C6D1031D-758A-AAC9-E63F-536F41571180}"/>
              </a:ext>
            </a:extLst>
          </p:cNvPr>
          <p:cNvSpPr txBox="1">
            <a:spLocks/>
          </p:cNvSpPr>
          <p:nvPr/>
        </p:nvSpPr>
        <p:spPr>
          <a:xfrm>
            <a:off x="847893" y="1889053"/>
            <a:ext cx="10546247"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Fuzzing as adversarial recon</a:t>
            </a:r>
          </a:p>
        </p:txBody>
      </p:sp>
      <p:sp>
        <p:nvSpPr>
          <p:cNvPr id="3" name="TextBox 2">
            <a:extLst>
              <a:ext uri="{FF2B5EF4-FFF2-40B4-BE49-F238E27FC236}">
                <a16:creationId xmlns:a16="http://schemas.microsoft.com/office/drawing/2014/main" id="{49B5901D-7E1D-4A94-77CA-CDCC761348EF}"/>
              </a:ext>
            </a:extLst>
          </p:cNvPr>
          <p:cNvSpPr txBox="1"/>
          <p:nvPr/>
        </p:nvSpPr>
        <p:spPr>
          <a:xfrm>
            <a:off x="797860" y="2428545"/>
            <a:ext cx="9229164" cy="369332"/>
          </a:xfrm>
          <a:prstGeom prst="rect">
            <a:avLst/>
          </a:prstGeom>
          <a:noFill/>
        </p:spPr>
        <p:txBody>
          <a:bodyPr wrap="square">
            <a:spAutoFit/>
          </a:bodyPr>
          <a:lstStyle/>
          <a:p>
            <a:r>
              <a:rPr lang="en-US" dirty="0"/>
              <a:t>Fuzzing is so good at finding bugs that even the bad guys do it</a:t>
            </a:r>
          </a:p>
        </p:txBody>
      </p:sp>
      <p:sp>
        <p:nvSpPr>
          <p:cNvPr id="4" name="Content Placeholder 2">
            <a:extLst>
              <a:ext uri="{FF2B5EF4-FFF2-40B4-BE49-F238E27FC236}">
                <a16:creationId xmlns:a16="http://schemas.microsoft.com/office/drawing/2014/main" id="{F70EEBF9-48C3-DA0B-05E6-BF4D53572738}"/>
              </a:ext>
            </a:extLst>
          </p:cNvPr>
          <p:cNvSpPr txBox="1">
            <a:spLocks/>
          </p:cNvSpPr>
          <p:nvPr/>
        </p:nvSpPr>
        <p:spPr>
          <a:xfrm>
            <a:off x="838929" y="3323410"/>
            <a:ext cx="10546247" cy="68579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cap="all"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cap="small" dirty="0"/>
              <a:t>Perhaps a program should deploy Anti-Fuzzing tech</a:t>
            </a:r>
          </a:p>
        </p:txBody>
      </p:sp>
      <p:sp>
        <p:nvSpPr>
          <p:cNvPr id="6" name="TextBox 5">
            <a:extLst>
              <a:ext uri="{FF2B5EF4-FFF2-40B4-BE49-F238E27FC236}">
                <a16:creationId xmlns:a16="http://schemas.microsoft.com/office/drawing/2014/main" id="{34B4DC7D-5252-5AC1-18C7-E4459F98053B}"/>
              </a:ext>
            </a:extLst>
          </p:cNvPr>
          <p:cNvSpPr txBox="1"/>
          <p:nvPr/>
        </p:nvSpPr>
        <p:spPr>
          <a:xfrm>
            <a:off x="788896" y="3862902"/>
            <a:ext cx="9229164" cy="369332"/>
          </a:xfrm>
          <a:prstGeom prst="rect">
            <a:avLst/>
          </a:prstGeom>
          <a:noFill/>
        </p:spPr>
        <p:txBody>
          <a:bodyPr wrap="square">
            <a:spAutoFit/>
          </a:bodyPr>
          <a:lstStyle/>
          <a:p>
            <a:r>
              <a:rPr lang="en-US" dirty="0"/>
              <a:t>What would that look like?</a:t>
            </a:r>
          </a:p>
        </p:txBody>
      </p:sp>
    </p:spTree>
    <p:extLst>
      <p:ext uri="{BB962C8B-B14F-4D97-AF65-F5344CB8AC3E}">
        <p14:creationId xmlns:p14="http://schemas.microsoft.com/office/powerpoint/2010/main" val="3305845031"/>
      </p:ext>
    </p:extLst>
  </p:cSld>
  <p:clrMapOvr>
    <a:masterClrMapping/>
  </p:clrMapOvr>
</p:sld>
</file>

<file path=ppt/theme/theme1.xml><?xml version="1.0" encoding="utf-8"?>
<a:theme xmlns:a="http://schemas.openxmlformats.org/drawingml/2006/main" name="Monolin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22318419 Minimalist sales pitch_Win32_v3" id="{94A97C69-66A9-4087-9F82-0ACADC7B1165}" vid="{910C8C3F-0EFE-4D8C-9BA0-48E193664EF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79BF405E-7930-4D5C-ABB3-493E9D6D6CEA}">
  <ds:schemaRefs>
    <ds:schemaRef ds:uri="http://schemas.microsoft.com/sharepoint/v3/contenttype/forms"/>
  </ds:schemaRefs>
</ds:datastoreItem>
</file>

<file path=customXml/itemProps2.xml><?xml version="1.0" encoding="utf-8"?>
<ds:datastoreItem xmlns:ds="http://schemas.openxmlformats.org/officeDocument/2006/customXml" ds:itemID="{2C1F447F-FAA8-4106-988B-648F3C8EDB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EA97235-BEC4-4F82-87A8-2F5DAD53B5F9}">
  <ds:schemaRefs>
    <ds:schemaRef ds:uri="http://schemas.microsoft.com/office/2006/documentManagement/types"/>
    <ds:schemaRef ds:uri="http://purl.org/dc/terms/"/>
    <ds:schemaRef ds:uri="71af3243-3dd4-4a8d-8c0d-dd76da1f02a5"/>
    <ds:schemaRef ds:uri="http://schemas.microsoft.com/office/infopath/2007/PartnerControls"/>
    <ds:schemaRef ds:uri="http://schemas.microsoft.com/sharepoint/v3"/>
    <ds:schemaRef ds:uri="http://www.w3.org/XML/1998/namespace"/>
    <ds:schemaRef ds:uri="http://schemas.microsoft.com/office/2006/metadata/properties"/>
    <ds:schemaRef ds:uri="http://purl.org/dc/elements/1.1/"/>
    <ds:schemaRef ds:uri="http://purl.org/dc/dcmitype/"/>
    <ds:schemaRef ds:uri="http://schemas.openxmlformats.org/package/2006/metadata/core-properties"/>
    <ds:schemaRef ds:uri="230e9df3-be65-4c73-a93b-d1236ebd677e"/>
    <ds:schemaRef ds:uri="16c05727-aa75-4e4a-9b5f-8a80a1165891"/>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Minimalist sales pitch</Template>
  <TotalTime>1783</TotalTime>
  <Words>1441</Words>
  <Application>Microsoft Office PowerPoint</Application>
  <PresentationFormat>Widescreen</PresentationFormat>
  <Paragraphs>275</Paragraphs>
  <Slides>38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Arial</vt:lpstr>
      <vt:lpstr>Calibri</vt:lpstr>
      <vt:lpstr>Courier New</vt:lpstr>
      <vt:lpstr>FrescoPlusNormal</vt:lpstr>
      <vt:lpstr>FrescoSansPlusPro-Normal-Italic</vt:lpstr>
      <vt:lpstr>halyard-text</vt:lpstr>
      <vt:lpstr>Tenorite</vt:lpstr>
      <vt:lpstr>Monoline</vt:lpstr>
      <vt:lpstr>Exercise</vt:lpstr>
      <vt:lpstr>Exercise Solution</vt:lpstr>
      <vt:lpstr>Testing</vt:lpstr>
      <vt:lpstr>Administrivia and  Announcements</vt:lpstr>
      <vt:lpstr>Last Time: Control-Flow Integrity</vt:lpstr>
      <vt:lpstr>Turning the page on this class</vt:lpstr>
      <vt:lpstr>Turning the page on this class</vt:lpstr>
      <vt:lpstr>Lecture Outline</vt:lpstr>
      <vt:lpstr>A formulation of dynamic Analysis</vt:lpstr>
      <vt:lpstr>Test Suites</vt:lpstr>
      <vt:lpstr>Non-determinism</vt:lpstr>
      <vt:lpstr>Testing scope</vt:lpstr>
      <vt:lpstr>Program Visibility</vt:lpstr>
      <vt:lpstr>Lecture Outline</vt:lpstr>
      <vt:lpstr>Classic Limitations of Testing</vt:lpstr>
      <vt:lpstr>“FiXing” Testing</vt:lpstr>
      <vt:lpstr>Test-Driven Development</vt:lpstr>
      <vt:lpstr>Testing vs Static Analysis</vt:lpstr>
      <vt:lpstr>Some difficulties of unit testing</vt:lpstr>
      <vt:lpstr>Lecture Outline</vt:lpstr>
      <vt:lpstr>Fuzzing</vt:lpstr>
      <vt:lpstr>History of Fuzzing</vt:lpstr>
      <vt:lpstr>breaking circular logic</vt:lpstr>
      <vt:lpstr>Graceful Failure</vt:lpstr>
      <vt:lpstr>Exploring unexpected Behavior</vt:lpstr>
      <vt:lpstr>The Simplest Fuzzer</vt:lpstr>
      <vt:lpstr>Prioritizing Input</vt:lpstr>
      <vt:lpstr>Simple Testing Strategy</vt:lpstr>
      <vt:lpstr>Mutation-Based Fuzzers</vt:lpstr>
      <vt:lpstr>Black-Box Fuzzing</vt:lpstr>
      <vt:lpstr>Representative Tool: zzuf</vt:lpstr>
      <vt:lpstr>White-Box Fuzzing</vt:lpstr>
      <vt:lpstr>Representative Tool: AFL</vt:lpstr>
      <vt:lpstr>Representative Tool: AFL</vt:lpstr>
      <vt:lpstr>Representative Tool: AFL</vt:lpstr>
      <vt:lpstr>Generation-Based Fuzzing </vt:lpstr>
      <vt:lpstr>Fuzzing Oracles</vt:lpstr>
      <vt:lpstr>Research Direction: “Gunking”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Drew's Cool 677 Slides</dc:title>
  <dc:creator>Davidson, Drew</dc:creator>
  <cp:lastModifiedBy>Davidson, Drew</cp:lastModifiedBy>
  <cp:revision>13</cp:revision>
  <dcterms:created xsi:type="dcterms:W3CDTF">2023-08-21T14:00:41Z</dcterms:created>
  <dcterms:modified xsi:type="dcterms:W3CDTF">2026-11-04T15:59:54Z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