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30"/>
  </p:notesMasterIdLst>
  <p:handoutMasterIdLst>
    <p:handoutMasterId r:id="rId31"/>
  </p:handoutMasterIdLst>
  <p:sldIdLst>
    <p:sldId id="296" r:id="rId5"/>
    <p:sldId id="295" r:id="rId6"/>
    <p:sldId id="1060" r:id="rId7"/>
    <p:sldId id="1115" r:id="rId8"/>
    <p:sldId id="256" r:id="rId9"/>
    <p:sldId id="1224" r:id="rId10"/>
    <p:sldId id="1185" r:id="rId11"/>
    <p:sldId id="1226" r:id="rId12"/>
    <p:sldId id="1209" r:id="rId13"/>
    <p:sldId id="1227" r:id="rId14"/>
    <p:sldId id="1229" r:id="rId15"/>
    <p:sldId id="1233" r:id="rId16"/>
    <p:sldId id="1232" r:id="rId17"/>
    <p:sldId id="1228" r:id="rId18"/>
    <p:sldId id="1231" r:id="rId19"/>
    <p:sldId id="1234" r:id="rId20"/>
    <p:sldId id="1235" r:id="rId21"/>
    <p:sldId id="1244" r:id="rId22"/>
    <p:sldId id="1236" r:id="rId23"/>
    <p:sldId id="1237" r:id="rId24"/>
    <p:sldId id="1238" r:id="rId25"/>
    <p:sldId id="1239" r:id="rId26"/>
    <p:sldId id="1245" r:id="rId27"/>
    <p:sldId id="1240" r:id="rId28"/>
    <p:sldId id="116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3" y="69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8T19:28:00.300"/>
    </inkml:context>
    <inkml:brush xml:id="br0">
      <inkml:brushProperty name="width" value="0.05292" units="cm"/>
      <inkml:brushProperty name="height" value="0.05292" units="cm"/>
      <inkml:brushProperty name="color" value="#008000"/>
    </inkml:brush>
    <inkml:brush xml:id="br1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3551 12342 15 0,'77'-171'168'0,"-57"113"-115"0,-20 39-35 0,0 1-1 0,0 18-9 0,0-19 43 0,-20 19-15 16,6 0-22-1,-49 0 0-15,-65 0 3 16,-66-19-6 0,174 19-9-16,-17 0 0 0,-37 0 5 0,37 0-4 15,37 0-3 48,-154 19 12-63,-342 323-4 0,-54 267 10 0,493-535-16 0,-17 3-1 0,34-56-1 15,-37 52 0-15,-34 80 1 0,74-115-2 16,-23 39 0-16,23-40 3 0,-38 97-2 16,36-96 0-16,-38 94 1 15,-55 116 14-15,93-154-14 32,2 97-2-32,17-96 4 0,20-57-4 0,0 115-6 0,20-116 6 15,-3 20 4-15,25 37-1 0,-25-73-4 0,95 170 5 16,-50-134-4-16,67 74 7 15,42 3-3 1,-131-114-4-16,148 95 1 0,-151-98-5 16,271 137-10-16,-137-80 13 15,-60-37-1-15,194 60 1 16,-134-40 6-16,-114-40-4 0,416 81-4 16,-413-61 4-16,-60-37 0 62,550 57-5 1,705 37-5-63,-1104-74 7 0,915 74 3 0,-194-37-6 0,-601-17 7 0,239 17-10 15,-436-57 9-15,-17 17-1 0,134 4 0 0,152-3 4 16,-284-18-5-1,303 0-1 1,-253 0 4-16,5 18-2 0,3-18 0 0,14 0 1 0,-74 0 1 0,57 0 1 16,228-36-3-16,-265 36 2 15,245-21-4 1,-265 21 2-16,285-56 1 0,-74 18-1 16,-137 18 0-1,117-17 2-15,-20 0-2 16,-20-2 1-16,3-19-1 15,77-36 0-15,-236 94 2 0,-52 0-1 63,362-134 4-63,627-169-2 0,-875 247-2 0,114-40 10 31,-77-20-3-31,20-110-9 16,-114 129 6-16,-20 23 0 15,-17-40-2-15,0 74 0 0,-20 3 0 0,23-40 0 0,-23 2-3 16,0 35 2-16,0 3-2 0,-43-191 2 16,-14 133 2-16,-77-95-4 15,97 152 1-15,-134-96-5 16,-185-94-7 0,293 210 12-16,-88-77 2 0,37 38-2 15,-74-19-2-15,131 56 1 16,-134-56 2-1,-248-77-2-15,174 59 0 0,136 76 2 0,49-2-1 16,3 1-1-16,-188-19 3 0,134 19-1 0,-23-18 0 16,-208-1 0-1,80-1 1-15,-251-36 3 16,459 55-4-16,74 20-1 62,-516-57 4-30,-607-134-1-32,102 135 1 0,787 56-3 0,-65 19 1 15,48 0-3-15,140-19 1 0,51 0 1 0,-376-19 0 47,37-19 9-47,114 19-11 0,285 19 1 63,-416 0 4-48,14 19-2-15,-397-19-5 0,705 0 3 0,57-19-1 0,-57 19 3 0,54-20-2 16,-91 2 0 15,-328-21-7-31,328 39-7 16,-43 57-37-16,157-37 36 0,0-1-1 0,-57 38-51 47,-177 171-257-47</inkml:trace>
  <inkml:trace contextRef="#ctx0" brushRef="#br1" timeOffset="65052.97">7183 8065 106 0,'0'0'51'0,"-20"0"-42"0,3-20-7 0,17 20-1 0,-20 0 1 0,-17-40 6 0,0 23 4 16,-3-4 2-16,6-15 1 0,11 36-12 16,-34-37 8-16,57 37-9 0,-134-40 24 15,77 22-12 1,40 18-8-16,-23 0 9 0,23 0-8 0,-23 0-1 0,-34 0 9 15,54 18-10-15,-34 1 4 0,31-19-5 0,-71 21 5 16,-97 16 3-16,154-37-10 0,-54 19 0 0,-9-2-1 16,-162-17 7-1,202 0-6-15,-34 21-1 0,34-21 0 0,23 0 0 16,-248 0 1-16,-20 57 4 16,250-37-4-16,-270 94 2 15,40-3-1-15,228-91-1 0,-362 189 1 31,-74 39-7-31,342-190 5 0,94-22-2 0,-91 21 0 0,-66 40 8 16,83-41 1-16,54-38-7 0,-191 78 1 16,23-21 4-16,168-35-6 0,-54-2 1 15,-214 77-1 17,-223 186 0-32,491-243 4 15,60-38-4-15,-23 17 0 0,20-17 0 0,-17 38-1 0,17-39 1 16,20-2 0-16,-20 22 1 0,-14 17-2 0,11 20 2 15,23-55-1-15,0-3-1 0,-17 96-1 0,74 39-5 16,97 56 0 15,54-77 4-31,95 1 4 0,-209-95-1 0,77 19 3 16,97 39-3-16,-134-58 0 0,114 39-2 16,-23-2 1-16,23 2-2 0,-171-77 3 15,188 74 2-15,-185-54 0 0,638 170-3 63,862 76-9-63,-1392-246 11 0,97 37-3 0,-191-57 1 0,0 19 2 15,288 56-10-15,-94-37 11 0,-197-18-1 16,9-1-1-16,182 38-1 0,-188-39 0 0,647 97-3 31,-188-21 4-31,-479-94 0 0,23 20 0 0,72-1 0 16,2 0 0-16,-74 0 0 0,319 18 0 15,-322-17-1-15,-17-20 1 0,171 0 2 0,17 0-4 16,325 19 0 0,-419-19-1-16,0 0 0 0,-97 0 3 0,23 0 0 0,54 0 0 15,-74 0-1-15,416 19 2 16,-245 0-1-16,-20-19 0 0,-133 0 1 16,438-38 5-1,-248-1-5-15,-54 2 1 16,302-134 2-1,-459 153-3-15,245-135 1 16,-202 77-4-16,-63 56 3 0,83-55 0 0,145-115 1 16,-185 133 0-1,248-211 1 17,-140-130 11-32,-205 245-11 0,0 79-3 0,-77-119 1 15,-74-34 7 1,-40 18-6-16,117 133 1 15,34 37-4-15,-111-55 0 16,3-19 1-16,85 73 2 0,-88-55-4 0,-40-19 0 16,-225-95 6-16,342 173-5 15,-117-42 4-15,57 21-1 0,-20-1-1 0,-54 2-2 16,114 19 1-16,17 17 1 0,20 3 0 0,-305-98-2 16,213 76-6-16,-5 20 1 0,20-20 7 15,-94 3 3-15,154 15-3 0,-613-110 2 63,-239-97-3-63,712 187 0 0,-8-15-1 0,85 18 1 15,-131-39 0 32,-1041-282 4-47,1175 339-4 0,77 20-1 0,-77-17 0 0,23 17 0 31,-214 0 6-31,134 0-5 0,-131 0 0 16,208 17-2-16,37-17 1 0,-37 0-1 0,40 20 1 0,-40-1-1 0,-40 19-3 16,117-38 3-16,-77 37 0 0,-17 3-3 0,71-23 2 15,-128 80-15-15,-43 14-36 16,137-51-10 0,-35 14-172-16,107-37 216 0,-35-16-1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LLVM </a:t>
            </a:r>
            <a:r>
              <a:rPr lang="en-US" sz="2200" i="1" dirty="0" err="1"/>
              <a:t>INstrumentation</a:t>
            </a:r>
            <a:endParaRPr lang="en-US" sz="2200" i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E1E8CEC-C565-16C4-6EA4-22057F24E1CA}"/>
              </a:ext>
            </a:extLst>
          </p:cNvPr>
          <p:cNvSpPr txBox="1">
            <a:spLocks/>
          </p:cNvSpPr>
          <p:nvPr/>
        </p:nvSpPr>
        <p:spPr>
          <a:xfrm>
            <a:off x="1198063" y="1085997"/>
            <a:ext cx="9967520" cy="5413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Write your name and answer the following on a piece of paper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636115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 </a:t>
            </a:r>
            <a:r>
              <a:rPr lang="en-US" altLang="en-US" sz="2200" i="1" dirty="0">
                <a:latin typeface="Arial" panose="020B0604020202020204" pitchFamily="34" charset="0"/>
              </a:rPr>
              <a:t>does </a:t>
            </a:r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PGO stand for with respect to program instrumentation? How can it be used for software security evaluation?</a:t>
            </a:r>
          </a:p>
        </p:txBody>
      </p:sp>
    </p:spTree>
    <p:extLst>
      <p:ext uri="{BB962C8B-B14F-4D97-AF65-F5344CB8AC3E}">
        <p14:creationId xmlns:p14="http://schemas.microsoft.com/office/powerpoint/2010/main" val="1925151343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A6E5F-1332-2066-6045-DCE4B932F3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4"/>
            <a:ext cx="5431971" cy="846301"/>
          </a:xfrm>
        </p:spPr>
        <p:txBody>
          <a:bodyPr>
            <a:normAutofit/>
          </a:bodyPr>
          <a:lstStyle/>
          <a:p>
            <a:r>
              <a:rPr lang="en-US" b="1" dirty="0"/>
              <a:t>Class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4" y="2948489"/>
            <a:ext cx="5433204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Showing some applications of Static Dataflow</a:t>
            </a:r>
          </a:p>
          <a:p>
            <a:pPr marL="342900" indent="-342900">
              <a:buFont typeface="Tenorite" panose="00000500000000000000" pitchFamily="2" charset="0"/>
              <a:buChar char="–"/>
            </a:pPr>
            <a:r>
              <a:rPr lang="en-US" dirty="0"/>
              <a:t>Described a particular type of evasion against explicit dataflow: side channels</a:t>
            </a:r>
          </a:p>
          <a:p>
            <a:pPr marL="342900" indent="-342900">
              <a:buFont typeface="Tenorite" panose="00000500000000000000" pitchFamily="2" charset="0"/>
              <a:buChar char="–"/>
            </a:pPr>
            <a:r>
              <a:rPr lang="en-US" dirty="0"/>
              <a:t>Began to consider what we could do about 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27638673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Previously: Instrumentation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Topic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710162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We’ve seen how to alter a program for analysis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345891"/>
            <a:ext cx="61042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b="1" i="0" dirty="0">
                <a:solidFill>
                  <a:srgbClr val="666666"/>
                </a:solidFill>
                <a:effectLst/>
              </a:rPr>
              <a:t>Theory / Concept:</a:t>
            </a:r>
            <a:r>
              <a:rPr lang="en-US" i="0" dirty="0">
                <a:solidFill>
                  <a:srgbClr val="666666"/>
                </a:solidFill>
                <a:effectLst/>
              </a:rPr>
              <a:t> Inserting program probes for measurement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b="1" dirty="0">
                <a:solidFill>
                  <a:srgbClr val="666666"/>
                </a:solidFill>
              </a:rPr>
              <a:t>Practice / Implementation:</a:t>
            </a:r>
            <a:r>
              <a:rPr lang="en-US" dirty="0">
                <a:solidFill>
                  <a:srgbClr val="666666"/>
                </a:solidFill>
              </a:rPr>
              <a:t> LLVM IR-rewriting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255376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Reference Monitors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Overview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Details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Instances</a:t>
            </a:r>
          </a:p>
        </p:txBody>
      </p:sp>
    </p:spTree>
    <p:extLst>
      <p:ext uri="{BB962C8B-B14F-4D97-AF65-F5344CB8AC3E}">
        <p14:creationId xmlns:p14="http://schemas.microsoft.com/office/powerpoint/2010/main" val="2230348384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o</a:t>
            </a:r>
            <a:r>
              <a:rPr lang="en-US" b="1" dirty="0"/>
              <a:t>pportunity</a:t>
            </a:r>
            <a:r>
              <a:rPr lang="en-US" sz="3400" b="1" dirty="0"/>
              <a:t> </a:t>
            </a:r>
            <a:r>
              <a:rPr lang="en-US" b="1" dirty="0"/>
              <a:t>to</a:t>
            </a:r>
            <a:r>
              <a:rPr lang="en-US" sz="3400" b="1" dirty="0"/>
              <a:t> R</a:t>
            </a:r>
            <a:r>
              <a:rPr lang="en-US" b="1" dirty="0"/>
              <a:t>eport</a:t>
            </a:r>
            <a:r>
              <a:rPr lang="en-US" sz="3400" b="1" dirty="0"/>
              <a:t> I</a:t>
            </a:r>
            <a:r>
              <a:rPr lang="en-US" b="1" dirty="0"/>
              <a:t>ssues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574888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So far, our focus has been largely on detecting undesirable behavior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3100C5-4DB2-0880-E1E5-58FF6F047ED9}"/>
              </a:ext>
            </a:extLst>
          </p:cNvPr>
          <p:cNvSpPr txBox="1"/>
          <p:nvPr/>
        </p:nvSpPr>
        <p:spPr>
          <a:xfrm>
            <a:off x="429973" y="2439425"/>
            <a:ext cx="61306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That’s valuable!</a:t>
            </a:r>
          </a:p>
          <a:p>
            <a:pPr marL="742950" lvl="1" indent="-285750"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Ask developers to correct their own mistakes</a:t>
            </a:r>
          </a:p>
          <a:p>
            <a:pPr marL="742950" lvl="1" indent="-285750"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Empower users to forgo running bad software</a:t>
            </a:r>
          </a:p>
        </p:txBody>
      </p:sp>
      <p:pic>
        <p:nvPicPr>
          <p:cNvPr id="13" name="Picture 12" descr="A person in a police uniform&#10;&#10;Description automatically generated">
            <a:extLst>
              <a:ext uri="{FF2B5EF4-FFF2-40B4-BE49-F238E27FC236}">
                <a16:creationId xmlns:a16="http://schemas.microsoft.com/office/drawing/2014/main" id="{E0BCEFEC-D456-1959-8B80-32766F1DA4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99" t="4189" r="4890" b="17897"/>
          <a:stretch/>
        </p:blipFill>
        <p:spPr>
          <a:xfrm>
            <a:off x="7133968" y="1729495"/>
            <a:ext cx="4291913" cy="375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19009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Limitations of Analysis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A6915-2A73-7A23-5E4F-8154E3496A66}"/>
              </a:ext>
            </a:extLst>
          </p:cNvPr>
          <p:cNvSpPr txBox="1">
            <a:spLocks/>
          </p:cNvSpPr>
          <p:nvPr/>
        </p:nvSpPr>
        <p:spPr>
          <a:xfrm>
            <a:off x="429973" y="1528426"/>
            <a:ext cx="5837662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Detection might not be enough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4B3D1D-410E-D3E2-8809-4B3A7F4DA1A4}"/>
              </a:ext>
            </a:extLst>
          </p:cNvPr>
          <p:cNvSpPr txBox="1"/>
          <p:nvPr/>
        </p:nvSpPr>
        <p:spPr>
          <a:xfrm>
            <a:off x="458083" y="2806485"/>
            <a:ext cx="8571627" cy="963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False positives</a:t>
            </a:r>
          </a:p>
          <a:p>
            <a:pPr marL="285750" indent="-285750">
              <a:lnSpc>
                <a:spcPct val="150000"/>
              </a:lnSpc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Scalability issues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D005E93-F50C-0639-07D3-E05EB6C0916C}"/>
              </a:ext>
            </a:extLst>
          </p:cNvPr>
          <p:cNvSpPr txBox="1">
            <a:spLocks/>
          </p:cNvSpPr>
          <p:nvPr/>
        </p:nvSpPr>
        <p:spPr>
          <a:xfrm>
            <a:off x="458083" y="4099760"/>
            <a:ext cx="5837662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Dynamic Analysis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430382-0B5B-C9F9-2E0D-0532B32F6E1C}"/>
              </a:ext>
            </a:extLst>
          </p:cNvPr>
          <p:cNvSpPr txBox="1"/>
          <p:nvPr/>
        </p:nvSpPr>
        <p:spPr>
          <a:xfrm>
            <a:off x="421011" y="4573509"/>
            <a:ext cx="2956503" cy="963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False negatives</a:t>
            </a:r>
          </a:p>
          <a:p>
            <a:pPr marL="285750" indent="-285750">
              <a:lnSpc>
                <a:spcPct val="150000"/>
              </a:lnSpc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Run time issues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E82ED7E-4869-A0EF-2D3D-CFCAF102CA36}"/>
              </a:ext>
            </a:extLst>
          </p:cNvPr>
          <p:cNvSpPr txBox="1">
            <a:spLocks/>
          </p:cNvSpPr>
          <p:nvPr/>
        </p:nvSpPr>
        <p:spPr>
          <a:xfrm>
            <a:off x="429973" y="2527191"/>
            <a:ext cx="5837662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Static Analysis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6E93EE-2154-CD33-BD1E-D48638974855}"/>
              </a:ext>
            </a:extLst>
          </p:cNvPr>
          <p:cNvSpPr txBox="1"/>
          <p:nvPr/>
        </p:nvSpPr>
        <p:spPr>
          <a:xfrm>
            <a:off x="421011" y="1936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Tenorite" panose="00000500000000000000" pitchFamily="2" charset="0"/>
              <a:buChar char="–"/>
            </a:pPr>
            <a:r>
              <a:rPr lang="en-US" sz="1800" dirty="0">
                <a:solidFill>
                  <a:srgbClr val="666666"/>
                </a:solidFill>
              </a:rPr>
              <a:t>May be in a position where we can’t run the analysis</a:t>
            </a:r>
          </a:p>
        </p:txBody>
      </p:sp>
      <p:pic>
        <p:nvPicPr>
          <p:cNvPr id="16" name="Picture 15" descr="A close-up of a microscope&#10;&#10;Description automatically generated">
            <a:extLst>
              <a:ext uri="{FF2B5EF4-FFF2-40B4-BE49-F238E27FC236}">
                <a16:creationId xmlns:a16="http://schemas.microsoft.com/office/drawing/2014/main" id="{1735A535-9796-7212-0C5A-621F7185E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836" y="1929997"/>
            <a:ext cx="2388973" cy="358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28454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 Hands-on Alternative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429973" y="2451350"/>
            <a:ext cx="70005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Keep bad things from happening during system execution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6422CD-B8C8-5A0B-7ADB-E3E0E1A767C2}"/>
              </a:ext>
            </a:extLst>
          </p:cNvPr>
          <p:cNvSpPr txBox="1"/>
          <p:nvPr/>
        </p:nvSpPr>
        <p:spPr>
          <a:xfrm>
            <a:off x="458083" y="3242301"/>
            <a:ext cx="61486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Requires some sort of specification for “bad things”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Requires some sort of preventative capabilities</a:t>
            </a:r>
          </a:p>
        </p:txBody>
      </p:sp>
      <p:pic>
        <p:nvPicPr>
          <p:cNvPr id="10" name="Picture 9" descr="A person in black with his hand up&#10;&#10;Description automatically generated">
            <a:extLst>
              <a:ext uri="{FF2B5EF4-FFF2-40B4-BE49-F238E27FC236}">
                <a16:creationId xmlns:a16="http://schemas.microsoft.com/office/drawing/2014/main" id="{2DDA6C96-BBC3-3015-5081-F09AC4EE8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280" y="2018330"/>
            <a:ext cx="4545694" cy="302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39206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Preventative Capabilities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907770" y="2451350"/>
            <a:ext cx="3771324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Simple form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6422CD-B8C8-5A0B-7ADB-E3E0E1A767C2}"/>
              </a:ext>
            </a:extLst>
          </p:cNvPr>
          <p:cNvSpPr txBox="1"/>
          <p:nvPr/>
        </p:nvSpPr>
        <p:spPr>
          <a:xfrm>
            <a:off x="935880" y="2863359"/>
            <a:ext cx="33123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Kill the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A89BB-661A-253C-2724-55D2BDDD26D2}"/>
              </a:ext>
            </a:extLst>
          </p:cNvPr>
          <p:cNvSpPr txBox="1">
            <a:spLocks/>
          </p:cNvSpPr>
          <p:nvPr/>
        </p:nvSpPr>
        <p:spPr>
          <a:xfrm>
            <a:off x="879660" y="3542042"/>
            <a:ext cx="3771324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Dataflow Form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B1732F-EE8B-E8F7-8B88-51111777258D}"/>
              </a:ext>
            </a:extLst>
          </p:cNvPr>
          <p:cNvSpPr txBox="1"/>
          <p:nvPr/>
        </p:nvSpPr>
        <p:spPr>
          <a:xfrm>
            <a:off x="907770" y="3954051"/>
            <a:ext cx="33123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Sanitize the data</a:t>
            </a:r>
          </a:p>
        </p:txBody>
      </p:sp>
      <p:pic>
        <p:nvPicPr>
          <p:cNvPr id="9" name="Picture 8" descr="A stop sign with a sunset behind it&#10;&#10;Description automatically generated">
            <a:extLst>
              <a:ext uri="{FF2B5EF4-FFF2-40B4-BE49-F238E27FC236}">
                <a16:creationId xmlns:a16="http://schemas.microsoft.com/office/drawing/2014/main" id="{B49EAEBE-EC18-8A36-94E1-25F129868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594" y="1795105"/>
            <a:ext cx="6211330" cy="349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03303"/>
      </p:ext>
    </p:extLst>
  </p:cSld>
  <p:clrMapOvr>
    <a:masterClrMapping/>
  </p:clrMapOvr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ight bulb with a yellow light&#10;&#10;Description automatically generated">
            <a:extLst>
              <a:ext uri="{FF2B5EF4-FFF2-40B4-BE49-F238E27FC236}">
                <a16:creationId xmlns:a16="http://schemas.microsoft.com/office/drawing/2014/main" id="{49335F0D-C5FE-2E1E-9AAC-811FE642E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4231" y="1824870"/>
            <a:ext cx="3810000" cy="3810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Big Idea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907769" y="1817034"/>
            <a:ext cx="731359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Keep programs on the “straight and narrow”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6422CD-B8C8-5A0B-7ADB-E3E0E1A767C2}"/>
              </a:ext>
            </a:extLst>
          </p:cNvPr>
          <p:cNvSpPr txBox="1"/>
          <p:nvPr/>
        </p:nvSpPr>
        <p:spPr>
          <a:xfrm>
            <a:off x="907768" y="2434990"/>
            <a:ext cx="53035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- Articulate a policy for allowed behavior</a:t>
            </a:r>
          </a:p>
          <a:p>
            <a:r>
              <a:rPr lang="en-US" sz="2000" dirty="0">
                <a:solidFill>
                  <a:srgbClr val="666666"/>
                </a:solidFill>
              </a:rPr>
              <a:t>- Keep a running record of security-relevant behavior</a:t>
            </a:r>
          </a:p>
          <a:p>
            <a:r>
              <a:rPr lang="en-US" sz="2000" dirty="0">
                <a:solidFill>
                  <a:srgbClr val="666666"/>
                </a:solidFill>
              </a:rPr>
              <a:t>- Prevent a violation of the policy</a:t>
            </a:r>
          </a:p>
        </p:txBody>
      </p:sp>
    </p:spTree>
    <p:extLst>
      <p:ext uri="{BB962C8B-B14F-4D97-AF65-F5344CB8AC3E}">
        <p14:creationId xmlns:p14="http://schemas.microsoft.com/office/powerpoint/2010/main" val="1724161502"/>
      </p:ext>
    </p:extLst>
  </p:cSld>
  <p:clrMapOvr>
    <a:masterClrMapping/>
  </p:clrMapOvr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Safety Policies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Instances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769D863-29B1-54BE-1893-F30A191B0FF5}"/>
              </a:ext>
            </a:extLst>
          </p:cNvPr>
          <p:cNvSpPr txBox="1">
            <a:spLocks/>
          </p:cNvSpPr>
          <p:nvPr/>
        </p:nvSpPr>
        <p:spPr>
          <a:xfrm>
            <a:off x="907769" y="1817034"/>
            <a:ext cx="8259380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Execution of a process as a sequence of states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5B81B1-30DF-E2E7-225D-1DD0D23346BB}"/>
              </a:ext>
            </a:extLst>
          </p:cNvPr>
          <p:cNvSpPr txBox="1"/>
          <p:nvPr/>
        </p:nvSpPr>
        <p:spPr>
          <a:xfrm>
            <a:off x="935880" y="2278471"/>
            <a:ext cx="5357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Policy is a predicate on sequence prefix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D63127-1FD4-3904-30A0-0269E6D5E759}"/>
              </a:ext>
            </a:extLst>
          </p:cNvPr>
          <p:cNvSpPr txBox="1"/>
          <p:nvPr/>
        </p:nvSpPr>
        <p:spPr>
          <a:xfrm>
            <a:off x="935880" y="2738447"/>
            <a:ext cx="5357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Policy depends only on the past of a particular execution – once violated, never “</a:t>
            </a:r>
            <a:r>
              <a:rPr lang="en-US" sz="2000" dirty="0" err="1">
                <a:solidFill>
                  <a:srgbClr val="666666"/>
                </a:solidFill>
              </a:rPr>
              <a:t>unviolates</a:t>
            </a:r>
            <a:r>
              <a:rPr lang="en-US" sz="2000" dirty="0">
                <a:solidFill>
                  <a:srgbClr val="666666"/>
                </a:solidFill>
              </a:rPr>
              <a:t>”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A0B8593-4745-41E6-BE5C-774DC79DC812}"/>
              </a:ext>
            </a:extLst>
          </p:cNvPr>
          <p:cNvSpPr txBox="1">
            <a:spLocks/>
          </p:cNvSpPr>
          <p:nvPr/>
        </p:nvSpPr>
        <p:spPr>
          <a:xfrm>
            <a:off x="935880" y="3777849"/>
            <a:ext cx="8259380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Incapable of handling liveness policies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A56A2F-5B70-4DA2-DD29-5151CB496301}"/>
              </a:ext>
            </a:extLst>
          </p:cNvPr>
          <p:cNvSpPr txBox="1"/>
          <p:nvPr/>
        </p:nvSpPr>
        <p:spPr>
          <a:xfrm>
            <a:off x="907769" y="4345546"/>
            <a:ext cx="5357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“If this server accepts a SYN, it will eventually send a response”</a:t>
            </a:r>
          </a:p>
        </p:txBody>
      </p:sp>
    </p:spTree>
    <p:extLst>
      <p:ext uri="{BB962C8B-B14F-4D97-AF65-F5344CB8AC3E}">
        <p14:creationId xmlns:p14="http://schemas.microsoft.com/office/powerpoint/2010/main" val="880864933"/>
      </p:ext>
    </p:extLst>
  </p:cSld>
  <p:clrMapOvr>
    <a:masterClrMapping/>
  </p:clrMapOvr>
</p:sld>
</file>

<file path=ppt/slides/slide13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Overview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Details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Instances</a:t>
            </a:r>
          </a:p>
        </p:txBody>
      </p:sp>
    </p:spTree>
    <p:extLst>
      <p:ext uri="{BB962C8B-B14F-4D97-AF65-F5344CB8AC3E}">
        <p14:creationId xmlns:p14="http://schemas.microsoft.com/office/powerpoint/2010/main" val="2894130017"/>
      </p:ext>
    </p:extLst>
  </p:cSld>
  <p:clrMapOvr>
    <a:masterClrMapping/>
  </p:clrMapOvr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Consider the Reactive Adversary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Details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907770" y="1808797"/>
            <a:ext cx="3771324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/>
              <a:t>Definition</a:t>
            </a:r>
            <a:endParaRPr lang="en-US" sz="2600" cap="small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6422CD-B8C8-5A0B-7ADB-E3E0E1A767C2}"/>
              </a:ext>
            </a:extLst>
          </p:cNvPr>
          <p:cNvSpPr txBox="1"/>
          <p:nvPr/>
        </p:nvSpPr>
        <p:spPr>
          <a:xfrm>
            <a:off x="935880" y="2278471"/>
            <a:ext cx="53578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666666"/>
                </a:solidFill>
              </a:rPr>
              <a:t>Reactive Adversary:</a:t>
            </a:r>
            <a:r>
              <a:rPr lang="en-US" sz="2000" dirty="0">
                <a:solidFill>
                  <a:srgbClr val="666666"/>
                </a:solidFill>
              </a:rPr>
              <a:t> An adversary with the capability to understand the defense mechanism and an opportunity to avoid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A89BB-661A-253C-2724-55D2BDDD26D2}"/>
              </a:ext>
            </a:extLst>
          </p:cNvPr>
          <p:cNvSpPr txBox="1">
            <a:spLocks/>
          </p:cNvSpPr>
          <p:nvPr/>
        </p:nvSpPr>
        <p:spPr>
          <a:xfrm>
            <a:off x="879660" y="3542042"/>
            <a:ext cx="5414048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If a Defense can be avoided it hardly matters what the enforcement does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5F916F-C7D2-F218-B859-978CF4CEAC2E}"/>
              </a:ext>
            </a:extLst>
          </p:cNvPr>
          <p:cNvSpPr txBox="1"/>
          <p:nvPr/>
        </p:nvSpPr>
        <p:spPr>
          <a:xfrm>
            <a:off x="6793764" y="4497862"/>
            <a:ext cx="395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Recall the history of the Maginot Line</a:t>
            </a:r>
          </a:p>
        </p:txBody>
      </p:sp>
      <p:pic>
        <p:nvPicPr>
          <p:cNvPr id="13" name="Picture 12" descr="A map of france and france&#10;&#10;Description automatically generated">
            <a:extLst>
              <a:ext uri="{FF2B5EF4-FFF2-40B4-BE49-F238E27FC236}">
                <a16:creationId xmlns:a16="http://schemas.microsoft.com/office/drawing/2014/main" id="{596D4E09-1C73-A3F8-C31E-84D5857A1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537" y="2311058"/>
            <a:ext cx="3657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874218"/>
      </p:ext>
    </p:extLst>
  </p:cSld>
  <p:clrMapOvr>
    <a:masterClrMapping/>
  </p:clrMapOvr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Security vs Precision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Details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769D863-29B1-54BE-1893-F30A191B0FF5}"/>
              </a:ext>
            </a:extLst>
          </p:cNvPr>
          <p:cNvSpPr txBox="1">
            <a:spLocks/>
          </p:cNvSpPr>
          <p:nvPr/>
        </p:nvSpPr>
        <p:spPr>
          <a:xfrm>
            <a:off x="907769" y="1817034"/>
            <a:ext cx="731359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Program Proximity</a:t>
            </a: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D0E08957-4DBF-7A71-B928-3510B1856640}"/>
              </a:ext>
            </a:extLst>
          </p:cNvPr>
          <p:cNvSpPr/>
          <p:nvPr/>
        </p:nvSpPr>
        <p:spPr>
          <a:xfrm>
            <a:off x="1157416" y="3272481"/>
            <a:ext cx="9877167" cy="156519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F579A8-F2E3-97B6-41F4-AC38BD84DD94}"/>
              </a:ext>
            </a:extLst>
          </p:cNvPr>
          <p:cNvSpPr txBox="1"/>
          <p:nvPr/>
        </p:nvSpPr>
        <p:spPr>
          <a:xfrm>
            <a:off x="10674805" y="2903149"/>
            <a:ext cx="500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FCA2F2-3C87-8903-2D84-E641CF030105}"/>
              </a:ext>
            </a:extLst>
          </p:cNvPr>
          <p:cNvSpPr txBox="1"/>
          <p:nvPr/>
        </p:nvSpPr>
        <p:spPr>
          <a:xfrm>
            <a:off x="967948" y="2903838"/>
            <a:ext cx="719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Close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05C3E5-8275-1E3C-0E8D-30FE2D03C327}"/>
              </a:ext>
            </a:extLst>
          </p:cNvPr>
          <p:cNvSpPr txBox="1"/>
          <p:nvPr/>
        </p:nvSpPr>
        <p:spPr>
          <a:xfrm>
            <a:off x="1680488" y="3832654"/>
            <a:ext cx="2539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Inline reference monitor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B3E921-8A0A-EEAE-A047-24A0AB48969D}"/>
              </a:ext>
            </a:extLst>
          </p:cNvPr>
          <p:cNvSpPr txBox="1"/>
          <p:nvPr/>
        </p:nvSpPr>
        <p:spPr>
          <a:xfrm>
            <a:off x="7856854" y="3832654"/>
            <a:ext cx="2817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External </a:t>
            </a:r>
            <a:r>
              <a:rPr lang="en-US"/>
              <a:t>reference monitor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264765"/>
      </p:ext>
    </p:extLst>
  </p:cSld>
  <p:clrMapOvr>
    <a:masterClrMapping/>
  </p:clrMapOvr>
</p:sld>
</file>

<file path=ppt/slides/slide16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Reference Monitor Design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Details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769D863-29B1-54BE-1893-F30A191B0FF5}"/>
              </a:ext>
            </a:extLst>
          </p:cNvPr>
          <p:cNvSpPr txBox="1">
            <a:spLocks/>
          </p:cNvSpPr>
          <p:nvPr/>
        </p:nvSpPr>
        <p:spPr>
          <a:xfrm>
            <a:off x="907769" y="1817034"/>
            <a:ext cx="4033108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Kernelized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A0B8593-4745-41E6-BE5C-774DC79DC812}"/>
              </a:ext>
            </a:extLst>
          </p:cNvPr>
          <p:cNvSpPr txBox="1">
            <a:spLocks/>
          </p:cNvSpPr>
          <p:nvPr/>
        </p:nvSpPr>
        <p:spPr>
          <a:xfrm>
            <a:off x="907769" y="3245414"/>
            <a:ext cx="4033108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Wrapper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C92ADA3-90FE-C6E9-0091-E8EB9D157FBB}"/>
              </a:ext>
            </a:extLst>
          </p:cNvPr>
          <p:cNvSpPr txBox="1">
            <a:spLocks/>
          </p:cNvSpPr>
          <p:nvPr/>
        </p:nvSpPr>
        <p:spPr>
          <a:xfrm>
            <a:off x="907769" y="4473008"/>
            <a:ext cx="4033108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Inline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F69DD5-05D9-9F2B-D253-DF1DEF182893}"/>
              </a:ext>
            </a:extLst>
          </p:cNvPr>
          <p:cNvSpPr txBox="1"/>
          <p:nvPr/>
        </p:nvSpPr>
        <p:spPr>
          <a:xfrm>
            <a:off x="907769" y="2239243"/>
            <a:ext cx="2284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Baked into the kernel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7BEC20-89F1-6FF4-746F-9B23F4216CC9}"/>
              </a:ext>
            </a:extLst>
          </p:cNvPr>
          <p:cNvSpPr txBox="1"/>
          <p:nvPr/>
        </p:nvSpPr>
        <p:spPr>
          <a:xfrm>
            <a:off x="907769" y="3664804"/>
            <a:ext cx="3608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Specialized execution environment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2AAEB6-D6B2-CE83-F137-5D31D51CEF2C}"/>
              </a:ext>
            </a:extLst>
          </p:cNvPr>
          <p:cNvSpPr txBox="1"/>
          <p:nvPr/>
        </p:nvSpPr>
        <p:spPr>
          <a:xfrm>
            <a:off x="907769" y="4918380"/>
            <a:ext cx="374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Rewrite the program / hook </a:t>
            </a:r>
            <a:r>
              <a:rPr lang="en-US" dirty="0" err="1"/>
              <a:t>syscalls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F4B1610-B3A1-1A1E-C5B9-69D3E397FC17}"/>
                  </a:ext>
                </a:extLst>
              </p14:cNvPr>
              <p14:cNvContentPartPr/>
              <p14:nvPr/>
            </p14:nvContentPartPr>
            <p14:xfrm>
              <a:off x="163800" y="2820960"/>
              <a:ext cx="5521680" cy="316224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F4B1610-B3A1-1A1E-C5B9-69D3E397FC1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4440" y="2811600"/>
                <a:ext cx="5540400" cy="318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7728549"/>
      </p:ext>
    </p:extLst>
  </p:cSld>
  <p:clrMapOvr>
    <a:masterClrMapping/>
  </p:clrMapOvr>
</p:sld>
</file>

<file path=ppt/slides/slide1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Properties we Could Enforce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Details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769D863-29B1-54BE-1893-F30A191B0FF5}"/>
              </a:ext>
            </a:extLst>
          </p:cNvPr>
          <p:cNvSpPr txBox="1">
            <a:spLocks/>
          </p:cNvSpPr>
          <p:nvPr/>
        </p:nvSpPr>
        <p:spPr>
          <a:xfrm>
            <a:off x="907769" y="1817034"/>
            <a:ext cx="499426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Memory Safety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A0B8593-4745-41E6-BE5C-774DC79DC812}"/>
              </a:ext>
            </a:extLst>
          </p:cNvPr>
          <p:cNvSpPr txBox="1">
            <a:spLocks/>
          </p:cNvSpPr>
          <p:nvPr/>
        </p:nvSpPr>
        <p:spPr>
          <a:xfrm>
            <a:off x="935880" y="3245414"/>
            <a:ext cx="522147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Type Safety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C92ADA3-90FE-C6E9-0091-E8EB9D157FBB}"/>
              </a:ext>
            </a:extLst>
          </p:cNvPr>
          <p:cNvSpPr txBox="1">
            <a:spLocks/>
          </p:cNvSpPr>
          <p:nvPr/>
        </p:nvSpPr>
        <p:spPr>
          <a:xfrm>
            <a:off x="907769" y="4473008"/>
            <a:ext cx="5188231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Control Flow Safety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854E78-AB07-F935-443E-60C18BF8DEB3}"/>
              </a:ext>
            </a:extLst>
          </p:cNvPr>
          <p:cNvSpPr txBox="1"/>
          <p:nvPr/>
        </p:nvSpPr>
        <p:spPr>
          <a:xfrm>
            <a:off x="935880" y="2356480"/>
            <a:ext cx="5357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e.g. Programs respect aggregate type sizes, process boundaries, code v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7008B5-9942-99B5-A1C0-9F3E673895AE}"/>
              </a:ext>
            </a:extLst>
          </p:cNvPr>
          <p:cNvSpPr txBox="1"/>
          <p:nvPr/>
        </p:nvSpPr>
        <p:spPr>
          <a:xfrm>
            <a:off x="926235" y="3677922"/>
            <a:ext cx="5357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e.g. Functions and intrinsic operations have arguments that adhere to the type system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AF5108-2636-9695-6C68-89C027D8977D}"/>
              </a:ext>
            </a:extLst>
          </p:cNvPr>
          <p:cNvSpPr txBox="1"/>
          <p:nvPr/>
        </p:nvSpPr>
        <p:spPr>
          <a:xfrm>
            <a:off x="928165" y="4906767"/>
            <a:ext cx="5357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e.g. All control transfers are envisioned by the original program</a:t>
            </a:r>
          </a:p>
        </p:txBody>
      </p:sp>
    </p:spTree>
    <p:extLst>
      <p:ext uri="{BB962C8B-B14F-4D97-AF65-F5344CB8AC3E}">
        <p14:creationId xmlns:p14="http://schemas.microsoft.com/office/powerpoint/2010/main" val="984085349"/>
      </p:ext>
    </p:extLst>
  </p:cSld>
  <p:clrMapOvr>
    <a:masterClrMapping/>
  </p:clrMapOvr>
</p:sld>
</file>

<file path=ppt/slides/slide1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Overview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Details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Instances</a:t>
            </a:r>
          </a:p>
        </p:txBody>
      </p:sp>
    </p:spTree>
    <p:extLst>
      <p:ext uri="{BB962C8B-B14F-4D97-AF65-F5344CB8AC3E}">
        <p14:creationId xmlns:p14="http://schemas.microsoft.com/office/powerpoint/2010/main" val="1849123687"/>
      </p:ext>
    </p:extLst>
  </p:cSld>
  <p:clrMapOvr>
    <a:masterClrMapping/>
  </p:clrMapOvr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OS as reference Monitor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Instances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769D863-29B1-54BE-1893-F30A191B0FF5}"/>
              </a:ext>
            </a:extLst>
          </p:cNvPr>
          <p:cNvSpPr txBox="1">
            <a:spLocks/>
          </p:cNvSpPr>
          <p:nvPr/>
        </p:nvSpPr>
        <p:spPr>
          <a:xfrm>
            <a:off x="907769" y="1817034"/>
            <a:ext cx="8259380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Collection of running processes and files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A0B8593-4745-41E6-BE5C-774DC79DC812}"/>
              </a:ext>
            </a:extLst>
          </p:cNvPr>
          <p:cNvSpPr txBox="1">
            <a:spLocks/>
          </p:cNvSpPr>
          <p:nvPr/>
        </p:nvSpPr>
        <p:spPr>
          <a:xfrm>
            <a:off x="935880" y="3245414"/>
            <a:ext cx="8259380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OS enforces various safety policies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854E78-AB07-F935-443E-60C18BF8DEB3}"/>
              </a:ext>
            </a:extLst>
          </p:cNvPr>
          <p:cNvSpPr txBox="1"/>
          <p:nvPr/>
        </p:nvSpPr>
        <p:spPr>
          <a:xfrm>
            <a:off x="935880" y="2356480"/>
            <a:ext cx="5357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Processes are associated with users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7008B5-9942-99B5-A1C0-9F3E673895AE}"/>
              </a:ext>
            </a:extLst>
          </p:cNvPr>
          <p:cNvSpPr txBox="1"/>
          <p:nvPr/>
        </p:nvSpPr>
        <p:spPr>
          <a:xfrm>
            <a:off x="926235" y="3677922"/>
            <a:ext cx="5357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- File access</a:t>
            </a:r>
          </a:p>
          <a:p>
            <a:r>
              <a:rPr lang="en-US" sz="2000" dirty="0">
                <a:solidFill>
                  <a:srgbClr val="666666"/>
                </a:solidFill>
              </a:rPr>
              <a:t>- Process space write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AF5108-2636-9695-6C68-89C027D8977D}"/>
              </a:ext>
            </a:extLst>
          </p:cNvPr>
          <p:cNvSpPr txBox="1"/>
          <p:nvPr/>
        </p:nvSpPr>
        <p:spPr>
          <a:xfrm>
            <a:off x="928165" y="4443778"/>
            <a:ext cx="5357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Same policy for all processes of the same user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327C61-DDBB-8985-EF14-F29E9BFE69EA}"/>
              </a:ext>
            </a:extLst>
          </p:cNvPr>
          <p:cNvSpPr txBox="1"/>
          <p:nvPr/>
        </p:nvSpPr>
        <p:spPr>
          <a:xfrm>
            <a:off x="937811" y="2751949"/>
            <a:ext cx="5357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Files have ACLs</a:t>
            </a:r>
          </a:p>
        </p:txBody>
      </p:sp>
    </p:spTree>
    <p:extLst>
      <p:ext uri="{BB962C8B-B14F-4D97-AF65-F5344CB8AC3E}">
        <p14:creationId xmlns:p14="http://schemas.microsoft.com/office/powerpoint/2010/main" val="69549251"/>
      </p:ext>
    </p:extLst>
  </p:cSld>
  <p:clrMapOvr>
    <a:masterClrMapping/>
  </p:clrMapOvr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Software Fault Isolation (</a:t>
            </a:r>
            <a:r>
              <a:rPr lang="en-US" sz="3400" b="1" dirty="0" err="1"/>
              <a:t>Sfi</a:t>
            </a:r>
            <a:r>
              <a:rPr lang="en-US" sz="3400" b="1" dirty="0"/>
              <a:t>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Instances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769D863-29B1-54BE-1893-F30A191B0FF5}"/>
              </a:ext>
            </a:extLst>
          </p:cNvPr>
          <p:cNvSpPr txBox="1">
            <a:spLocks/>
          </p:cNvSpPr>
          <p:nvPr/>
        </p:nvSpPr>
        <p:spPr>
          <a:xfrm>
            <a:off x="907769" y="1817034"/>
            <a:ext cx="8259380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Isolate process faults on shared hardware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854E78-AB07-F935-443E-60C18BF8DEB3}"/>
              </a:ext>
            </a:extLst>
          </p:cNvPr>
          <p:cNvSpPr txBox="1"/>
          <p:nvPr/>
        </p:nvSpPr>
        <p:spPr>
          <a:xfrm>
            <a:off x="935880" y="2356480"/>
            <a:ext cx="5357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Each process is a logical fault domain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327C61-DDBB-8985-EF14-F29E9BFE69EA}"/>
              </a:ext>
            </a:extLst>
          </p:cNvPr>
          <p:cNvSpPr txBox="1"/>
          <p:nvPr/>
        </p:nvSpPr>
        <p:spPr>
          <a:xfrm>
            <a:off x="937811" y="2751949"/>
            <a:ext cx="5357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Ensure all memory references and jump is within the process fault domain</a:t>
            </a:r>
          </a:p>
        </p:txBody>
      </p:sp>
    </p:spTree>
    <p:extLst>
      <p:ext uri="{BB962C8B-B14F-4D97-AF65-F5344CB8AC3E}">
        <p14:creationId xmlns:p14="http://schemas.microsoft.com/office/powerpoint/2010/main" val="3528216166"/>
      </p:ext>
    </p:extLst>
  </p:cSld>
  <p:clrMapOvr>
    <a:masterClrMapping/>
  </p:clrMapOvr>
</p:sld>
</file>

<file path=ppt/slides/slide21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Inline Reference Monitors: SASI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Instances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769D863-29B1-54BE-1893-F30A191B0FF5}"/>
              </a:ext>
            </a:extLst>
          </p:cNvPr>
          <p:cNvSpPr txBox="1">
            <a:spLocks/>
          </p:cNvSpPr>
          <p:nvPr/>
        </p:nvSpPr>
        <p:spPr>
          <a:xfrm>
            <a:off x="907769" y="1817034"/>
            <a:ext cx="8259380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Cornell project for inline policy enforcement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854E78-AB07-F935-443E-60C18BF8DEB3}"/>
              </a:ext>
            </a:extLst>
          </p:cNvPr>
          <p:cNvSpPr txBox="1"/>
          <p:nvPr/>
        </p:nvSpPr>
        <p:spPr>
          <a:xfrm>
            <a:off x="935880" y="2356480"/>
            <a:ext cx="66223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Change the program to enforce “any” safety policy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327C61-DDBB-8985-EF14-F29E9BFE69EA}"/>
              </a:ext>
            </a:extLst>
          </p:cNvPr>
          <p:cNvSpPr txBox="1"/>
          <p:nvPr/>
        </p:nvSpPr>
        <p:spPr>
          <a:xfrm>
            <a:off x="937811" y="2751949"/>
            <a:ext cx="5357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Express allowed behavior as an FSM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4C1B05-7955-9DA1-FF55-EE07EE7311D8}"/>
              </a:ext>
            </a:extLst>
          </p:cNvPr>
          <p:cNvSpPr txBox="1"/>
          <p:nvPr/>
        </p:nvSpPr>
        <p:spPr>
          <a:xfrm>
            <a:off x="870292" y="3564105"/>
            <a:ext cx="5357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Examples: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71B6D87-89B4-E9BF-5A03-0FE59C88F09C}"/>
              </a:ext>
            </a:extLst>
          </p:cNvPr>
          <p:cNvSpPr/>
          <p:nvPr/>
        </p:nvSpPr>
        <p:spPr>
          <a:xfrm>
            <a:off x="7521544" y="5004951"/>
            <a:ext cx="584719" cy="6286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76D9E47-EF4B-80C7-C137-C5F62C06F252}"/>
              </a:ext>
            </a:extLst>
          </p:cNvPr>
          <p:cNvSpPr/>
          <p:nvPr/>
        </p:nvSpPr>
        <p:spPr>
          <a:xfrm>
            <a:off x="9039948" y="4982397"/>
            <a:ext cx="584719" cy="6286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50A0AF9-92DD-9F14-A3A2-78CF6174DFE2}"/>
              </a:ext>
            </a:extLst>
          </p:cNvPr>
          <p:cNvGrpSpPr/>
          <p:nvPr/>
        </p:nvGrpSpPr>
        <p:grpSpPr>
          <a:xfrm>
            <a:off x="8070142" y="4896405"/>
            <a:ext cx="998671" cy="422871"/>
            <a:chOff x="8070142" y="4896405"/>
            <a:chExt cx="998671" cy="422871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D46F5F1-BC49-7BE6-1A53-8C8B46252582}"/>
                </a:ext>
              </a:extLst>
            </p:cNvPr>
            <p:cNvCxnSpPr>
              <a:stCxn id="31" idx="6"/>
              <a:endCxn id="32" idx="2"/>
            </p:cNvCxnSpPr>
            <p:nvPr/>
          </p:nvCxnSpPr>
          <p:spPr>
            <a:xfrm flipV="1">
              <a:off x="8106263" y="5296722"/>
              <a:ext cx="933685" cy="2255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CE18C6A-F9B0-E39D-897E-30CAD63407AE}"/>
                </a:ext>
              </a:extLst>
            </p:cNvPr>
            <p:cNvSpPr txBox="1"/>
            <p:nvPr/>
          </p:nvSpPr>
          <p:spPr>
            <a:xfrm>
              <a:off x="8070142" y="4896405"/>
              <a:ext cx="9986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u="sng" dirty="0"/>
                <a:t>div(*, 0)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75183C4-B7C7-620B-F7E7-457AD9F338D5}"/>
              </a:ext>
            </a:extLst>
          </p:cNvPr>
          <p:cNvCxnSpPr/>
          <p:nvPr/>
        </p:nvCxnSpPr>
        <p:spPr>
          <a:xfrm>
            <a:off x="9126839" y="5149331"/>
            <a:ext cx="149679" cy="1496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71DE056-185D-BE47-3520-894224691E0D}"/>
              </a:ext>
            </a:extLst>
          </p:cNvPr>
          <p:cNvCxnSpPr>
            <a:cxnSpLocks/>
          </p:cNvCxnSpPr>
          <p:nvPr/>
        </p:nvCxnSpPr>
        <p:spPr>
          <a:xfrm flipH="1">
            <a:off x="9126839" y="5149331"/>
            <a:ext cx="149679" cy="1496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3863CC3-EF22-7351-9968-B5ADCD5023AF}"/>
              </a:ext>
            </a:extLst>
          </p:cNvPr>
          <p:cNvCxnSpPr/>
          <p:nvPr/>
        </p:nvCxnSpPr>
        <p:spPr>
          <a:xfrm>
            <a:off x="9388096" y="5149331"/>
            <a:ext cx="149679" cy="1496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15B0AEA-3A08-A9F7-EEEB-E82316EA7491}"/>
              </a:ext>
            </a:extLst>
          </p:cNvPr>
          <p:cNvCxnSpPr>
            <a:cxnSpLocks/>
          </p:cNvCxnSpPr>
          <p:nvPr/>
        </p:nvCxnSpPr>
        <p:spPr>
          <a:xfrm flipH="1">
            <a:off x="9388096" y="5149331"/>
            <a:ext cx="149679" cy="1496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7CC90E7-EC4D-15AE-1411-B9BE09995F70}"/>
              </a:ext>
            </a:extLst>
          </p:cNvPr>
          <p:cNvSpPr/>
          <p:nvPr/>
        </p:nvSpPr>
        <p:spPr>
          <a:xfrm>
            <a:off x="9198957" y="5395692"/>
            <a:ext cx="283036" cy="73406"/>
          </a:xfrm>
          <a:custGeom>
            <a:avLst/>
            <a:gdLst>
              <a:gd name="csX0" fmla="*/ 0 w 10000"/>
              <a:gd name="csY0" fmla="*/ 259578 h 269578"/>
              <a:gd name="csX1" fmla="*/ 10000 w 10000"/>
              <a:gd name="csY1" fmla="*/ 269578 h 26957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000" h="269578">
                <a:moveTo>
                  <a:pt x="0" y="259578"/>
                </a:moveTo>
                <a:cubicBezTo>
                  <a:pt x="4679" y="-56904"/>
                  <a:pt x="5657" y="-118535"/>
                  <a:pt x="10000" y="269578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BD74529-16D5-1464-8BB5-EA4394261E92}"/>
              </a:ext>
            </a:extLst>
          </p:cNvPr>
          <p:cNvGrpSpPr/>
          <p:nvPr/>
        </p:nvGrpSpPr>
        <p:grpSpPr>
          <a:xfrm>
            <a:off x="7508531" y="5511632"/>
            <a:ext cx="703975" cy="706604"/>
            <a:chOff x="7508531" y="5511632"/>
            <a:chExt cx="703975" cy="706604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9615900-2E10-DB59-D771-022F7E6B4269}"/>
                </a:ext>
              </a:extLst>
            </p:cNvPr>
            <p:cNvSpPr/>
            <p:nvPr/>
          </p:nvSpPr>
          <p:spPr>
            <a:xfrm>
              <a:off x="7568811" y="5511632"/>
              <a:ext cx="539621" cy="381823"/>
            </a:xfrm>
            <a:custGeom>
              <a:avLst/>
              <a:gdLst>
                <a:gd name="csX0" fmla="*/ 15679 w 539621"/>
                <a:gd name="csY0" fmla="*/ 10143 h 381823"/>
                <a:gd name="csX1" fmla="*/ 483270 w 539621"/>
                <a:gd name="csY1" fmla="*/ 0 h 381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39621" h="381823">
                  <a:moveTo>
                    <a:pt x="15679" y="10143"/>
                  </a:moveTo>
                  <a:cubicBezTo>
                    <a:pt x="-127815" y="557398"/>
                    <a:pt x="768277" y="454229"/>
                    <a:pt x="483270" y="0"/>
                  </a:cubicBezTo>
                </a:path>
              </a:pathLst>
            </a:cu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ECC7839-A597-1AD2-BF32-824608110715}"/>
                </a:ext>
              </a:extLst>
            </p:cNvPr>
            <p:cNvSpPr txBox="1"/>
            <p:nvPr/>
          </p:nvSpPr>
          <p:spPr>
            <a:xfrm>
              <a:off x="7508531" y="5848904"/>
              <a:ext cx="7039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u="sng" dirty="0"/>
                <a:t>other</a:t>
              </a:r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C6CB759-36D7-7E68-102C-4113AED247FC}"/>
              </a:ext>
            </a:extLst>
          </p:cNvPr>
          <p:cNvSpPr/>
          <p:nvPr/>
        </p:nvSpPr>
        <p:spPr>
          <a:xfrm>
            <a:off x="2982385" y="5387688"/>
            <a:ext cx="571318" cy="426915"/>
          </a:xfrm>
          <a:custGeom>
            <a:avLst/>
            <a:gdLst>
              <a:gd name="csX0" fmla="*/ 36877 w 571318"/>
              <a:gd name="csY0" fmla="*/ 0 h 426915"/>
              <a:gd name="csX1" fmla="*/ 484511 w 571318"/>
              <a:gd name="csY1" fmla="*/ 6186 h 42691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71318" h="426915">
                <a:moveTo>
                  <a:pt x="36877" y="0"/>
                </a:moveTo>
                <a:cubicBezTo>
                  <a:pt x="-210030" y="657926"/>
                  <a:pt x="878375" y="471301"/>
                  <a:pt x="484511" y="6186"/>
                </a:cubicBezTo>
              </a:path>
            </a:pathLst>
          </a:cu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268D6E-1A82-5018-6221-49FD37B9164F}"/>
              </a:ext>
            </a:extLst>
          </p:cNvPr>
          <p:cNvSpPr/>
          <p:nvPr/>
        </p:nvSpPr>
        <p:spPr>
          <a:xfrm>
            <a:off x="1635765" y="4911436"/>
            <a:ext cx="584719" cy="6286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CFBC67-8849-AA64-F4D6-9D86E6E108B1}"/>
              </a:ext>
            </a:extLst>
          </p:cNvPr>
          <p:cNvSpPr/>
          <p:nvPr/>
        </p:nvSpPr>
        <p:spPr>
          <a:xfrm>
            <a:off x="2952286" y="4888882"/>
            <a:ext cx="584719" cy="6286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5B64024-858C-3B69-3323-8E4B7D60BBCD}"/>
              </a:ext>
            </a:extLst>
          </p:cNvPr>
          <p:cNvSpPr/>
          <p:nvPr/>
        </p:nvSpPr>
        <p:spPr>
          <a:xfrm>
            <a:off x="1683032" y="5418117"/>
            <a:ext cx="539621" cy="381823"/>
          </a:xfrm>
          <a:custGeom>
            <a:avLst/>
            <a:gdLst>
              <a:gd name="csX0" fmla="*/ 15679 w 539621"/>
              <a:gd name="csY0" fmla="*/ 10143 h 381823"/>
              <a:gd name="csX1" fmla="*/ 483270 w 539621"/>
              <a:gd name="csY1" fmla="*/ 0 h 38182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39621" h="381823">
                <a:moveTo>
                  <a:pt x="15679" y="10143"/>
                </a:moveTo>
                <a:cubicBezTo>
                  <a:pt x="-127815" y="557398"/>
                  <a:pt x="768277" y="454229"/>
                  <a:pt x="483270" y="0"/>
                </a:cubicBezTo>
              </a:path>
            </a:pathLst>
          </a:cu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CCB3E9A-4D67-4D65-4B1A-210C08F7DE31}"/>
              </a:ext>
            </a:extLst>
          </p:cNvPr>
          <p:cNvGrpSpPr/>
          <p:nvPr/>
        </p:nvGrpSpPr>
        <p:grpSpPr>
          <a:xfrm>
            <a:off x="2220484" y="4854839"/>
            <a:ext cx="731802" cy="370922"/>
            <a:chOff x="2220484" y="4854839"/>
            <a:chExt cx="731802" cy="37092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C786AE2-3A74-B513-8E37-BF796DE85834}"/>
                </a:ext>
              </a:extLst>
            </p:cNvPr>
            <p:cNvCxnSpPr>
              <a:stCxn id="9" idx="6"/>
              <a:endCxn id="10" idx="2"/>
            </p:cNvCxnSpPr>
            <p:nvPr/>
          </p:nvCxnSpPr>
          <p:spPr>
            <a:xfrm flipV="1">
              <a:off x="2220484" y="5203207"/>
              <a:ext cx="731802" cy="2255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94DEE75-4B71-1A4A-B5AB-7A73D2FA9D02}"/>
                </a:ext>
              </a:extLst>
            </p:cNvPr>
            <p:cNvSpPr txBox="1"/>
            <p:nvPr/>
          </p:nvSpPr>
          <p:spPr>
            <a:xfrm>
              <a:off x="2234090" y="4854839"/>
              <a:ext cx="635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read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87BDF6E-FE8B-D941-7515-026D4E7F1805}"/>
                  </a:ext>
                </a:extLst>
              </p:cNvPr>
              <p:cNvSpPr txBox="1"/>
              <p:nvPr/>
            </p:nvSpPr>
            <p:spPr>
              <a:xfrm>
                <a:off x="1456508" y="5750189"/>
                <a:ext cx="808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/>
                  <a:t>read</a:t>
                </a: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87BDF6E-FE8B-D941-7515-026D4E7F1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6508" y="5750189"/>
                <a:ext cx="808748" cy="369332"/>
              </a:xfrm>
              <a:prstGeom prst="rect">
                <a:avLst/>
              </a:prstGeom>
              <a:blipFill>
                <a:blip r:embed="rId2"/>
                <a:stretch>
                  <a:fillRect t="-8197" r="-451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E1B5591-5409-3E3A-A82C-6ECDF83C4C86}"/>
                  </a:ext>
                </a:extLst>
              </p:cNvPr>
              <p:cNvSpPr txBox="1"/>
              <p:nvPr/>
            </p:nvSpPr>
            <p:spPr>
              <a:xfrm>
                <a:off x="2757103" y="5725945"/>
                <a:ext cx="8645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/>
                  <a:t>write</a:t>
                </a: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E1B5591-5409-3E3A-A82C-6ECDF83C4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7103" y="5725945"/>
                <a:ext cx="864596" cy="369332"/>
              </a:xfrm>
              <a:prstGeom prst="rect">
                <a:avLst/>
              </a:prstGeom>
              <a:blipFill>
                <a:blip r:embed="rId3"/>
                <a:stretch>
                  <a:fillRect t="-8197" r="-6338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4D439F62-6D86-FEA4-AAB8-31DD18F7E167}"/>
              </a:ext>
            </a:extLst>
          </p:cNvPr>
          <p:cNvSpPr txBox="1"/>
          <p:nvPr/>
        </p:nvSpPr>
        <p:spPr>
          <a:xfrm>
            <a:off x="7204961" y="4240756"/>
            <a:ext cx="25209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u="sng" dirty="0"/>
              <a:t>No division by zero</a:t>
            </a:r>
            <a:endParaRPr lang="en-US" sz="2000" b="1" u="sng" dirty="0">
              <a:solidFill>
                <a:srgbClr val="666666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6D242E4-FAC0-548F-5DFB-CC247D9CEC70}"/>
              </a:ext>
            </a:extLst>
          </p:cNvPr>
          <p:cNvSpPr txBox="1"/>
          <p:nvPr/>
        </p:nvSpPr>
        <p:spPr>
          <a:xfrm>
            <a:off x="1005321" y="4240756"/>
            <a:ext cx="3821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/>
              <a:t>No network send after file read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5059A04-FEDC-D7C9-D58F-B3C2B13D60BF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502288" y="4793166"/>
            <a:ext cx="219107" cy="2103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019BC59-41D0-A941-4402-45DD8825F315}"/>
              </a:ext>
            </a:extLst>
          </p:cNvPr>
          <p:cNvCxnSpPr>
            <a:cxnSpLocks/>
          </p:cNvCxnSpPr>
          <p:nvPr/>
        </p:nvCxnSpPr>
        <p:spPr>
          <a:xfrm>
            <a:off x="7349704" y="4916345"/>
            <a:ext cx="219107" cy="2103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85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1" grpId="0" animBg="1"/>
      <p:bldP spid="32" grpId="0" animBg="1"/>
      <p:bldP spid="40" grpId="0" animBg="1"/>
      <p:bldP spid="43" grpId="0" animBg="1"/>
      <p:bldP spid="9" grpId="0" animBg="1"/>
      <p:bldP spid="10" grpId="0" animBg="1"/>
      <p:bldP spid="14" grpId="0" animBg="1"/>
      <p:bldP spid="42" grpId="0"/>
      <p:bldP spid="44" grpId="0"/>
      <p:bldP spid="46" grpId="0"/>
      <p:bldP spid="48" grpId="0"/>
    </p:bldLst>
  </p:timing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SASI: Cost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Instances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769D863-29B1-54BE-1893-F30A191B0FF5}"/>
              </a:ext>
            </a:extLst>
          </p:cNvPr>
          <p:cNvSpPr txBox="1">
            <a:spLocks/>
          </p:cNvSpPr>
          <p:nvPr/>
        </p:nvSpPr>
        <p:spPr>
          <a:xfrm>
            <a:off x="907769" y="1817034"/>
            <a:ext cx="8259380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Attempts to minimize the number of checks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854E78-AB07-F935-443E-60C18BF8DEB3}"/>
              </a:ext>
            </a:extLst>
          </p:cNvPr>
          <p:cNvSpPr txBox="1"/>
          <p:nvPr/>
        </p:nvSpPr>
        <p:spPr>
          <a:xfrm>
            <a:off x="935880" y="2356480"/>
            <a:ext cx="66223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Looking at every instruction is incredibly expensive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327C61-DDBB-8985-EF14-F29E9BFE69EA}"/>
              </a:ext>
            </a:extLst>
          </p:cNvPr>
          <p:cNvSpPr txBox="1"/>
          <p:nvPr/>
        </p:nvSpPr>
        <p:spPr>
          <a:xfrm>
            <a:off x="937811" y="2751949"/>
            <a:ext cx="5357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Example: only need to check divide-by-zero before DIV instructions</a:t>
            </a:r>
          </a:p>
        </p:txBody>
      </p:sp>
    </p:spTree>
    <p:extLst>
      <p:ext uri="{BB962C8B-B14F-4D97-AF65-F5344CB8AC3E}">
        <p14:creationId xmlns:p14="http://schemas.microsoft.com/office/powerpoint/2010/main" val="1914173444"/>
      </p:ext>
    </p:extLst>
  </p:cSld>
  <p:clrMapOvr>
    <a:masterClrMapping/>
  </p:clrMapOvr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B4F0D-707E-4D2E-F1E7-479958F16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DE1219-B386-9649-E024-09C10640F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B753A4-D43C-2A0E-946D-C8946D018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Use after Free?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C4F74EA-9756-3B84-F8E8-3D57448A6C98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Instances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486A00F-83E9-A8E6-46DE-1E3FA2F18E0A}"/>
              </a:ext>
            </a:extLst>
          </p:cNvPr>
          <p:cNvSpPr txBox="1">
            <a:spLocks/>
          </p:cNvSpPr>
          <p:nvPr/>
        </p:nvSpPr>
        <p:spPr>
          <a:xfrm>
            <a:off x="907769" y="1817034"/>
            <a:ext cx="8259380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 “Fun” quirk of C memory allocation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A85974-0DB5-2FE8-4E6B-F38C83E8D67B}"/>
              </a:ext>
            </a:extLst>
          </p:cNvPr>
          <p:cNvSpPr txBox="1"/>
          <p:nvPr/>
        </p:nvSpPr>
        <p:spPr>
          <a:xfrm>
            <a:off x="935880" y="2356480"/>
            <a:ext cx="66223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Can we monitor for this?</a:t>
            </a:r>
          </a:p>
        </p:txBody>
      </p:sp>
    </p:spTree>
    <p:extLst>
      <p:ext uri="{BB962C8B-B14F-4D97-AF65-F5344CB8AC3E}">
        <p14:creationId xmlns:p14="http://schemas.microsoft.com/office/powerpoint/2010/main" val="3726268046"/>
      </p:ext>
    </p:extLst>
  </p:cSld>
  <p:clrMapOvr>
    <a:masterClrMapping/>
  </p:clrMapOvr>
</p:sld>
</file>

<file path=ppt/slides/slide2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Control Flow Integrity: CFI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Reference Monitors: Instances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769D863-29B1-54BE-1893-F30A191B0FF5}"/>
              </a:ext>
            </a:extLst>
          </p:cNvPr>
          <p:cNvSpPr txBox="1">
            <a:spLocks/>
          </p:cNvSpPr>
          <p:nvPr/>
        </p:nvSpPr>
        <p:spPr>
          <a:xfrm>
            <a:off x="907769" y="1817034"/>
            <a:ext cx="8259380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Ensure the program control Flow is allowed by the CFG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930D02-5D4B-7871-AACD-9C218AB2AF36}"/>
              </a:ext>
            </a:extLst>
          </p:cNvPr>
          <p:cNvSpPr txBox="1"/>
          <p:nvPr/>
        </p:nvSpPr>
        <p:spPr>
          <a:xfrm>
            <a:off x="937811" y="2751949"/>
            <a:ext cx="5357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In a sense, the policy is the control-flow graph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5EE41A-A9DD-F8F1-1CA6-5E41770E42AE}"/>
              </a:ext>
            </a:extLst>
          </p:cNvPr>
          <p:cNvSpPr txBox="1"/>
          <p:nvPr/>
        </p:nvSpPr>
        <p:spPr>
          <a:xfrm>
            <a:off x="907769" y="3285293"/>
            <a:ext cx="5357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Why would we need to do this?</a:t>
            </a:r>
          </a:p>
        </p:txBody>
      </p:sp>
    </p:spTree>
    <p:extLst>
      <p:ext uri="{BB962C8B-B14F-4D97-AF65-F5344CB8AC3E}">
        <p14:creationId xmlns:p14="http://schemas.microsoft.com/office/powerpoint/2010/main" val="1428743843"/>
      </p:ext>
    </p:extLst>
  </p:cSld>
  <p:clrMapOvr>
    <a:masterClrMapping/>
  </p:clrMapOvr>
</p:sld>
</file>

<file path=ppt/slides/slide2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876123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69922359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A97235-BEC4-4F82-87A8-2F5DAD53B5F9}">
  <ds:schemaRefs>
    <ds:schemaRef ds:uri="http://purl.org/dc/elements/1.1/"/>
    <ds:schemaRef ds:uri="http://schemas.microsoft.com/office/2006/documentManagement/types"/>
    <ds:schemaRef ds:uri="230e9df3-be65-4c73-a93b-d1236ebd677e"/>
    <ds:schemaRef ds:uri="http://purl.org/dc/dcmitype/"/>
    <ds:schemaRef ds:uri="http://schemas.microsoft.com/sharepoint/v3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71af3243-3dd4-4a8d-8c0d-dd76da1f02a5"/>
    <ds:schemaRef ds:uri="http://purl.org/dc/terms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10829</TotalTime>
  <Words>732</Words>
  <Application>Microsoft Office PowerPoint</Application>
  <PresentationFormat>Widescreen</PresentationFormat>
  <Paragraphs>159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Cambria Math</vt:lpstr>
      <vt:lpstr>Tenorite</vt:lpstr>
      <vt:lpstr>Monoline</vt:lpstr>
      <vt:lpstr>Exercise</vt:lpstr>
      <vt:lpstr>Administrivia and  Announcements</vt:lpstr>
      <vt:lpstr>Class Progress</vt:lpstr>
      <vt:lpstr>Previously: Instrumentation</vt:lpstr>
      <vt:lpstr>Reference Monitors</vt:lpstr>
      <vt:lpstr>Lecture Outline</vt:lpstr>
      <vt:lpstr>opportunity to Report Issues</vt:lpstr>
      <vt:lpstr>Limitations of Analysis</vt:lpstr>
      <vt:lpstr>A Hands-on Alternative</vt:lpstr>
      <vt:lpstr>Preventative Capabilities</vt:lpstr>
      <vt:lpstr>The Big Idea</vt:lpstr>
      <vt:lpstr>Safety Policies</vt:lpstr>
      <vt:lpstr>Lecture Outline</vt:lpstr>
      <vt:lpstr>Consider the Reactive Adversary</vt:lpstr>
      <vt:lpstr>Security vs Precision</vt:lpstr>
      <vt:lpstr>Reference Monitor Design</vt:lpstr>
      <vt:lpstr>Properties we Could Enforce</vt:lpstr>
      <vt:lpstr>Lecture Outline</vt:lpstr>
      <vt:lpstr>OS as reference Monitor</vt:lpstr>
      <vt:lpstr>Software Fault Isolation (Sfi)</vt:lpstr>
      <vt:lpstr>Inline Reference Monitors: SASI</vt:lpstr>
      <vt:lpstr>SASI: Cost</vt:lpstr>
      <vt:lpstr>Use after Free?</vt:lpstr>
      <vt:lpstr>Control Flow Integrity: CFI</vt:lpstr>
      <vt:lpstr>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59</cp:revision>
  <dcterms:created xsi:type="dcterms:W3CDTF">2023-08-21T14:00:41Z</dcterms:created>
  <dcterms:modified xsi:type="dcterms:W3CDTF">2026-10-28T19:50:34Z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