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7"/>
  </p:notesMasterIdLst>
  <p:handoutMasterIdLst>
    <p:handoutMasterId r:id="rId38"/>
  </p:handoutMasterIdLst>
  <p:sldIdLst>
    <p:sldId id="296" r:id="rId5"/>
    <p:sldId id="256" r:id="rId6"/>
    <p:sldId id="295" r:id="rId7"/>
    <p:sldId id="1063" r:id="rId8"/>
    <p:sldId id="1065" r:id="rId9"/>
    <p:sldId id="1066" r:id="rId10"/>
    <p:sldId id="1067" r:id="rId11"/>
    <p:sldId id="1068" r:id="rId12"/>
    <p:sldId id="343" r:id="rId13"/>
    <p:sldId id="1012" r:id="rId14"/>
    <p:sldId id="1053" r:id="rId15"/>
    <p:sldId id="1033" r:id="rId16"/>
    <p:sldId id="1058" r:id="rId17"/>
    <p:sldId id="1059" r:id="rId18"/>
    <p:sldId id="1061" r:id="rId19"/>
    <p:sldId id="1062" r:id="rId20"/>
    <p:sldId id="1056" r:id="rId21"/>
    <p:sldId id="1034" r:id="rId22"/>
    <p:sldId id="1038" r:id="rId23"/>
    <p:sldId id="1072" r:id="rId24"/>
    <p:sldId id="1039" r:id="rId25"/>
    <p:sldId id="1054" r:id="rId26"/>
    <p:sldId id="1040" r:id="rId27"/>
    <p:sldId id="1042" r:id="rId28"/>
    <p:sldId id="1043" r:id="rId29"/>
    <p:sldId id="1044" r:id="rId30"/>
    <p:sldId id="1070" r:id="rId31"/>
    <p:sldId id="1073" r:id="rId32"/>
    <p:sldId id="1074" r:id="rId33"/>
    <p:sldId id="999" r:id="rId34"/>
    <p:sldId id="1052" r:id="rId35"/>
    <p:sldId id="10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8-28T19:35:01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2862 11638 46 0,'-19'0'27'0,"19"-18"19"15,-20-1-20-15,20 19-1 0,0-18-5 0,0 18-12 16,0 0 0-16,0 0 1 0,0-19 9 0,0 2 1 0,0 17-9 16,0 0 9-16,0-20-10 0,0 20 9 0,0-18-3 0,0 0-1 15,0 18-8-15,20-18-1 0,-20 18 0 0,0-20 2 0,19 20 0 16,-19-18-1-16,17 18-3 0,-17 0 2 0,0 0-2 16,19-18 2-16,-2 18-1 0,-17 0-3 0,0 0 0 0,0 18 4 15,19-18-5-15,-19 0 0 0,0 18 1 0,0 2-1 0,17-2 0 16,-17-18 0-16,0 36 1 0,16-36-2 0,-16 37 1 15,0-18-1-15,0-1 1 0,22 19 0 0,-22-1 0 0,20 3 2 0,-20-22-2 16,19 2 0-16,-19-1 0 0,0 1 2 0,17-1-1 0,-17 18-1 16,0-36 0-16,0 19 1 0,0-19-2 0,0 20 5 15,0-20-2-15,0 0-1 0,0 0-1 0,0 0 0 0,0-20 2 16,0 1-5-16,-17-17 0 0,17 18 3 0,0-19-1 16,0 37 1-16,0-36-2 0,-19-3-2 0,19 22 3 0,0-39 0 0,-20 19 1 15,20-18-1-15,0 37 0 0,-22 0 2 0,22-20 1 16,0 38 2-16,-16-18-2 0,16-1-1 0,0 19 1 0,0 0 2 15,0 0 0-15,-17 37 1 0,17-37-3 0,0 56 0 0,0-38 0 16,0 56 1-16,0-56-2 0,0 19 0 0,33 129 0 16,28-18 1-1,-44-130 0-15,-17-18 0 0,0 0 1 0,19 0-1 16,-19 0 5-16,17 0-3 0,-17-18-2 0,0 18 1 0,19-19 2 16,-19-18-4-16,19 0 1 0,-19 18-1 0,0-17 0 0,0-1 0 15,0 19-1-15,0-1 0 0,0-18 0 0,0 1 2 0,0 17 0 16,0-36-1-16,0 36-1 0,0 2 0 0,-19-21 0 0,19 38 0 15,0 0-1-15,0-36 0 0,-19 36 2 0,19 0-2 0,-17 0 3 0,17 0-2 16,0 18 0-16,-19 0-1 0,19 0 2 0,0 2-1 0,-17 16 1 16,17-18 0-16,0 19 1 0,-19 18-4 0,19 19 2 0,-20-18 1 15,20-20-1-15,0 1-1 0,0 0 1 0,0-18 4 16,0-1 1-16,0-18-2 0,0 0 1 0,0 0 3 16,0 0 2-16,0-18-1 0,0-1-5 0,0 1 0 0,0-18 3 15,0-3-1-15,0-15-3 0,0 17 0 0,-22-38 0 16,22 21 1-16,-16 35-1 0,-1-18-2 0,17 37 0 15,-19-17 0-15,19-3 0 0,-17 20 0 0,17 0 2 16,-19 0-1-16,19 37 0 0,0-37-3 0,0 37 2 0,-17 0-1 0,17 38 3 16,0-58-3-16,0 57 1 0,0-55-2 0,0 37-6 0,0-39-3 15,0 2-3-15,0-19-4 0,0 18-26 0,0-18 16 0,0 0-8 0,17 0-69 16,-17-18-31-16,0-18 49 0,0 16 27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3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customXml" Target="../ink/ink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Overview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924441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companion to static analysis (analysis without running the target program) is 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kumimoji="0" lang="en-US" altLang="en-US" sz="2200" b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(analysis that includes running the target program). Give an example of a dynamic analysis.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Instruction Flowcharts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3167387456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Visualizing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834AE-5E1C-BE43-98EE-81C98F1DF397}"/>
              </a:ext>
            </a:extLst>
          </p:cNvPr>
          <p:cNvSpPr txBox="1"/>
          <p:nvPr/>
        </p:nvSpPr>
        <p:spPr>
          <a:xfrm>
            <a:off x="453086" y="2254672"/>
            <a:ext cx="568101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Reading code is hard!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It’s really important to determine how code </a:t>
            </a:r>
            <a:r>
              <a:rPr lang="en-US" sz="2600" i="1" dirty="0">
                <a:solidFill>
                  <a:srgbClr val="333333"/>
                </a:solidFill>
                <a:latin typeface="halyard-text"/>
              </a:rPr>
              <a:t>flows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 from one instruction to the next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C2E6DC-93CD-C8C4-7D94-8496A48417DC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Instruction Flowcharts</a:t>
            </a:r>
          </a:p>
        </p:txBody>
      </p:sp>
      <p:pic>
        <p:nvPicPr>
          <p:cNvPr id="7" name="Picture 6" descr="A person sitting at a table with books and a computer&#10;&#10;Description automatically generated">
            <a:extLst>
              <a:ext uri="{FF2B5EF4-FFF2-40B4-BE49-F238E27FC236}">
                <a16:creationId xmlns:a16="http://schemas.microsoft.com/office/drawing/2014/main" id="{D2288B9C-1555-B4BC-FA18-AB7F5189B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528" y="2336293"/>
            <a:ext cx="4468586" cy="29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1499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Code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834AE-5E1C-BE43-98EE-81C98F1DF397}"/>
              </a:ext>
            </a:extLst>
          </p:cNvPr>
          <p:cNvSpPr txBox="1"/>
          <p:nvPr/>
        </p:nvSpPr>
        <p:spPr>
          <a:xfrm>
            <a:off x="453086" y="2254672"/>
            <a:ext cx="76103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Program analysis relies heavily on two questions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(How) can we get to a particular program point?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What is the program configuration at a given point?</a:t>
            </a: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Helpful to structure program instructions as a 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Visualize transfer of control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Avail ourselves of graph analyses (e.g. </a:t>
            </a:r>
            <a:r>
              <a:rPr lang="en-US" sz="2400" dirty="0" err="1">
                <a:solidFill>
                  <a:srgbClr val="333333"/>
                </a:solidFill>
                <a:latin typeface="halyard-text"/>
              </a:rPr>
              <a:t>reachabilty</a:t>
            </a:r>
            <a:r>
              <a:rPr lang="en-US" sz="2400" dirty="0">
                <a:solidFill>
                  <a:srgbClr val="333333"/>
                </a:solidFill>
                <a:latin typeface="halyard-text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2050" name="Picture 2" descr="You can't get there from here -- a phrase that helps define disruption">
            <a:extLst>
              <a:ext uri="{FF2B5EF4-FFF2-40B4-BE49-F238E27FC236}">
                <a16:creationId xmlns:a16="http://schemas.microsoft.com/office/drawing/2014/main" id="{80B19C5E-35DD-3A79-24E9-C5895D16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73607"/>
            <a:ext cx="28956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C2E6DC-93CD-C8C4-7D94-8496A48417DC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Instruction Flowcharts</a:t>
            </a:r>
          </a:p>
        </p:txBody>
      </p:sp>
    </p:spTree>
    <p:extLst>
      <p:ext uri="{BB962C8B-B14F-4D97-AF65-F5344CB8AC3E}">
        <p14:creationId xmlns:p14="http://schemas.microsoft.com/office/powerpoint/2010/main" val="4277954353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13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endParaRPr lang="en-US" sz="34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26693-3DE5-A71D-5111-D7B4447E630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0940AB-8784-061B-8A43-68746D4D687B}"/>
              </a:ext>
            </a:extLst>
          </p:cNvPr>
          <p:cNvSpPr/>
          <p:nvPr/>
        </p:nvSpPr>
        <p:spPr>
          <a:xfrm>
            <a:off x="8690455" y="2384698"/>
            <a:ext cx="1539227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Step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E2DE0FD-09CB-980C-E793-B7BEBF7011F9}"/>
              </a:ext>
            </a:extLst>
          </p:cNvPr>
          <p:cNvSpPr/>
          <p:nvPr/>
        </p:nvSpPr>
        <p:spPr>
          <a:xfrm>
            <a:off x="8692154" y="3073488"/>
            <a:ext cx="1535829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64D04AB-7490-5AD8-49D5-22C5FD7D0916}"/>
              </a:ext>
            </a:extLst>
          </p:cNvPr>
          <p:cNvSpPr/>
          <p:nvPr/>
        </p:nvSpPr>
        <p:spPr>
          <a:xfrm>
            <a:off x="8692154" y="3820575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Step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90447C-1D50-81E2-11B0-4F4D3A3B1024}"/>
              </a:ext>
            </a:extLst>
          </p:cNvPr>
          <p:cNvSpPr/>
          <p:nvPr/>
        </p:nvSpPr>
        <p:spPr>
          <a:xfrm>
            <a:off x="8692154" y="4488475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Step 4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94C1BF-97FE-EBA9-5D19-E0DF4AA0146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9460068" y="2827505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D88285-E0FC-B3AA-F40A-8AA45473527A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9460069" y="3516295"/>
            <a:ext cx="0" cy="304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CF97A6-B0FA-DFDF-2915-108EAFD72DE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9460069" y="4267204"/>
            <a:ext cx="0" cy="2212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25AAF55-852E-52A7-351C-3ED24043F37C}"/>
              </a:ext>
            </a:extLst>
          </p:cNvPr>
          <p:cNvSpPr txBox="1"/>
          <p:nvPr/>
        </p:nvSpPr>
        <p:spPr>
          <a:xfrm>
            <a:off x="8304543" y="1655122"/>
            <a:ext cx="23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 Flowchart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52EA45-50E8-FE5F-E931-0062FCDBF102}"/>
              </a:ext>
            </a:extLst>
          </p:cNvPr>
          <p:cNvSpPr/>
          <p:nvPr/>
        </p:nvSpPr>
        <p:spPr>
          <a:xfrm>
            <a:off x="8697594" y="5245031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Step 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42FC49-7905-8138-C286-4F7A9BDD45C4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>
            <a:off x="9460069" y="4935104"/>
            <a:ext cx="5440" cy="30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75B40B5-4241-F608-50D6-48F962DA1372}"/>
              </a:ext>
            </a:extLst>
          </p:cNvPr>
          <p:cNvCxnSpPr>
            <a:cxnSpLocks/>
          </p:cNvCxnSpPr>
          <p:nvPr/>
        </p:nvCxnSpPr>
        <p:spPr>
          <a:xfrm>
            <a:off x="9448800" y="2138715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A4A96B-FCB8-D029-D040-E410005A634B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552921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 </a:t>
            </a:r>
          </a:p>
          <a:p>
            <a:endParaRPr lang="en-US" sz="2200" dirty="0"/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successor Node</a:t>
            </a:r>
          </a:p>
        </p:txBody>
      </p:sp>
    </p:spTree>
    <p:extLst>
      <p:ext uri="{BB962C8B-B14F-4D97-AF65-F5344CB8AC3E}">
        <p14:creationId xmlns:p14="http://schemas.microsoft.com/office/powerpoint/2010/main" val="40294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/>
      <p:bldP spid="25" grpId="0" animBg="1"/>
    </p:bld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</a:t>
            </a:r>
            <a:r>
              <a:rPr lang="en-US" sz="3400" b="1" dirty="0"/>
              <a:t> Example – How to Floss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26693-3DE5-A71D-5111-D7B4447E630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7C6559-27BB-B7E1-C8E6-8D57501B150F}"/>
              </a:ext>
            </a:extLst>
          </p:cNvPr>
          <p:cNvSpPr/>
          <p:nvPr/>
        </p:nvSpPr>
        <p:spPr>
          <a:xfrm>
            <a:off x="7352038" y="1642453"/>
            <a:ext cx="3541674" cy="52178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Stand with your feet shoulder-width apart, hands at your sides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7E20F8-755A-A0CF-EA9F-ECA403267558}"/>
              </a:ext>
            </a:extLst>
          </p:cNvPr>
          <p:cNvSpPr/>
          <p:nvPr/>
        </p:nvSpPr>
        <p:spPr>
          <a:xfrm>
            <a:off x="7352038" y="2437608"/>
            <a:ext cx="3541674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Sweep your arms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033070-8CA1-5643-A5FB-B0F698CA33BF}"/>
              </a:ext>
            </a:extLst>
          </p:cNvPr>
          <p:cNvSpPr/>
          <p:nvPr/>
        </p:nvSpPr>
        <p:spPr>
          <a:xfrm>
            <a:off x="7352038" y="315378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Push your hips to the right while swinging your arms up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7D18C1-58BF-D30E-B6AF-3C19B674F246}"/>
              </a:ext>
            </a:extLst>
          </p:cNvPr>
          <p:cNvSpPr/>
          <p:nvPr/>
        </p:nvSpPr>
        <p:spPr>
          <a:xfrm>
            <a:off x="7352038" y="3873778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Pull both arms back to the right and swing your hips through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64E33C-352D-8B3F-150C-670004F85504}"/>
              </a:ext>
            </a:extLst>
          </p:cNvPr>
          <p:cNvCxnSpPr>
            <a:cxnSpLocks/>
          </p:cNvCxnSpPr>
          <p:nvPr/>
        </p:nvCxnSpPr>
        <p:spPr>
          <a:xfrm>
            <a:off x="9122875" y="216424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9B66B2-AB4B-8FD8-7798-5E4795A90B88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>
            <a:off x="9122875" y="2880415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4832BC-69C8-5409-852D-CD290729E37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122875" y="360041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CE43A5-7960-6F8B-5136-A075B9C52653}"/>
              </a:ext>
            </a:extLst>
          </p:cNvPr>
          <p:cNvSpPr/>
          <p:nvPr/>
        </p:nvSpPr>
        <p:spPr>
          <a:xfrm>
            <a:off x="7352038" y="4593774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Sweep both arms down in front of your body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B6127B-613D-DF24-D60C-C8A125BE95A7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9122875" y="4320407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424E12-822D-9A69-87B4-8A0A1A53C76B}"/>
              </a:ext>
            </a:extLst>
          </p:cNvPr>
          <p:cNvCxnSpPr>
            <a:cxnSpLocks/>
          </p:cNvCxnSpPr>
          <p:nvPr/>
        </p:nvCxnSpPr>
        <p:spPr>
          <a:xfrm>
            <a:off x="9100456" y="1396469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0D134D7-F784-01A2-358E-5D2002C30B2B}"/>
              </a:ext>
            </a:extLst>
          </p:cNvPr>
          <p:cNvSpPr/>
          <p:nvPr/>
        </p:nvSpPr>
        <p:spPr>
          <a:xfrm>
            <a:off x="7352038" y="531377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Swing your arms to the right while pushing your hips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81712F-AB0C-E5D9-EF37-3BA6E95C7175}"/>
              </a:ext>
            </a:extLst>
          </p:cNvPr>
          <p:cNvCxnSpPr>
            <a:cxnSpLocks/>
            <a:stCxn id="15" idx="2"/>
            <a:endCxn id="34" idx="0"/>
          </p:cNvCxnSpPr>
          <p:nvPr/>
        </p:nvCxnSpPr>
        <p:spPr>
          <a:xfrm>
            <a:off x="9122875" y="5040403"/>
            <a:ext cx="0" cy="273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0AD683D-B336-5191-26EF-458B78305401}"/>
              </a:ext>
            </a:extLst>
          </p:cNvPr>
          <p:cNvSpPr txBox="1"/>
          <p:nvPr/>
        </p:nvSpPr>
        <p:spPr>
          <a:xfrm rot="20580295">
            <a:off x="2606644" y="5772374"/>
            <a:ext cx="17956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>
                <a:solidFill>
                  <a:schemeClr val="accent2"/>
                </a:solidFill>
              </a:rPr>
              <a:t>Repetition!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BED38BC-06AE-90FC-01E3-8BC006AAAF4A}"/>
              </a:ext>
            </a:extLst>
          </p:cNvPr>
          <p:cNvSpPr/>
          <p:nvPr/>
        </p:nvSpPr>
        <p:spPr>
          <a:xfrm>
            <a:off x="9137864" y="2375817"/>
            <a:ext cx="2585107" cy="3743978"/>
          </a:xfrm>
          <a:custGeom>
            <a:avLst/>
            <a:gdLst>
              <a:gd name="connsiteX0" fmla="*/ 215550 w 2831598"/>
              <a:gd name="connsiteY0" fmla="*/ 3552648 h 4036749"/>
              <a:gd name="connsiteX1" fmla="*/ 221687 w 2831598"/>
              <a:gd name="connsiteY1" fmla="*/ 3853356 h 4036749"/>
              <a:gd name="connsiteX2" fmla="*/ 2504619 w 2831598"/>
              <a:gd name="connsiteY2" fmla="*/ 3736755 h 4036749"/>
              <a:gd name="connsiteX3" fmla="*/ 2762369 w 2831598"/>
              <a:gd name="connsiteY3" fmla="*/ 379864 h 4036749"/>
              <a:gd name="connsiteX4" fmla="*/ 1976844 w 2831598"/>
              <a:gd name="connsiteY4" fmla="*/ 220304 h 4036749"/>
              <a:gd name="connsiteX0" fmla="*/ 158339 w 2769444"/>
              <a:gd name="connsiteY0" fmla="*/ 3552648 h 4063800"/>
              <a:gd name="connsiteX1" fmla="*/ 268803 w 2769444"/>
              <a:gd name="connsiteY1" fmla="*/ 3914725 h 4063800"/>
              <a:gd name="connsiteX2" fmla="*/ 2447408 w 2769444"/>
              <a:gd name="connsiteY2" fmla="*/ 3736755 h 4063800"/>
              <a:gd name="connsiteX3" fmla="*/ 2705158 w 2769444"/>
              <a:gd name="connsiteY3" fmla="*/ 379864 h 4063800"/>
              <a:gd name="connsiteX4" fmla="*/ 1919633 w 2769444"/>
              <a:gd name="connsiteY4" fmla="*/ 220304 h 4063800"/>
              <a:gd name="connsiteX0" fmla="*/ 102834 w 2713939"/>
              <a:gd name="connsiteY0" fmla="*/ 3552648 h 4050580"/>
              <a:gd name="connsiteX1" fmla="*/ 213298 w 2713939"/>
              <a:gd name="connsiteY1" fmla="*/ 3914725 h 4050580"/>
              <a:gd name="connsiteX2" fmla="*/ 2391903 w 2713939"/>
              <a:gd name="connsiteY2" fmla="*/ 3736755 h 4050580"/>
              <a:gd name="connsiteX3" fmla="*/ 2649653 w 2713939"/>
              <a:gd name="connsiteY3" fmla="*/ 379864 h 4050580"/>
              <a:gd name="connsiteX4" fmla="*/ 1864128 w 2713939"/>
              <a:gd name="connsiteY4" fmla="*/ 220304 h 4050580"/>
              <a:gd name="connsiteX0" fmla="*/ 17842 w 2628947"/>
              <a:gd name="connsiteY0" fmla="*/ 3552648 h 4050580"/>
              <a:gd name="connsiteX1" fmla="*/ 128306 w 2628947"/>
              <a:gd name="connsiteY1" fmla="*/ 3914725 h 4050580"/>
              <a:gd name="connsiteX2" fmla="*/ 2306911 w 2628947"/>
              <a:gd name="connsiteY2" fmla="*/ 3736755 h 4050580"/>
              <a:gd name="connsiteX3" fmla="*/ 2564661 w 2628947"/>
              <a:gd name="connsiteY3" fmla="*/ 379864 h 4050580"/>
              <a:gd name="connsiteX4" fmla="*/ 1779136 w 2628947"/>
              <a:gd name="connsiteY4" fmla="*/ 220304 h 4050580"/>
              <a:gd name="connsiteX0" fmla="*/ 95148 w 2741433"/>
              <a:gd name="connsiteY0" fmla="*/ 3552648 h 3916268"/>
              <a:gd name="connsiteX1" fmla="*/ 205612 w 2741433"/>
              <a:gd name="connsiteY1" fmla="*/ 3914725 h 3916268"/>
              <a:gd name="connsiteX2" fmla="*/ 2470134 w 2741433"/>
              <a:gd name="connsiteY2" fmla="*/ 3429909 h 3916268"/>
              <a:gd name="connsiteX3" fmla="*/ 2641967 w 2741433"/>
              <a:gd name="connsiteY3" fmla="*/ 379864 h 3916268"/>
              <a:gd name="connsiteX4" fmla="*/ 1856442 w 2741433"/>
              <a:gd name="connsiteY4" fmla="*/ 220304 h 3916268"/>
              <a:gd name="connsiteX0" fmla="*/ 95148 w 2529645"/>
              <a:gd name="connsiteY0" fmla="*/ 3332344 h 3697078"/>
              <a:gd name="connsiteX1" fmla="*/ 205612 w 2529645"/>
              <a:gd name="connsiteY1" fmla="*/ 3694421 h 3697078"/>
              <a:gd name="connsiteX2" fmla="*/ 2470134 w 2529645"/>
              <a:gd name="connsiteY2" fmla="*/ 3209605 h 3697078"/>
              <a:gd name="connsiteX3" fmla="*/ 1856442 w 2529645"/>
              <a:gd name="connsiteY3" fmla="*/ 0 h 3697078"/>
              <a:gd name="connsiteX0" fmla="*/ 95148 w 2609142"/>
              <a:gd name="connsiteY0" fmla="*/ 3391001 h 3755735"/>
              <a:gd name="connsiteX1" fmla="*/ 205612 w 2609142"/>
              <a:gd name="connsiteY1" fmla="*/ 3753078 h 3755735"/>
              <a:gd name="connsiteX2" fmla="*/ 2470134 w 2609142"/>
              <a:gd name="connsiteY2" fmla="*/ 3268262 h 3755735"/>
              <a:gd name="connsiteX3" fmla="*/ 1856442 w 2609142"/>
              <a:gd name="connsiteY3" fmla="*/ 58657 h 3755735"/>
              <a:gd name="connsiteX0" fmla="*/ 103990 w 2714641"/>
              <a:gd name="connsiteY0" fmla="*/ 3392911 h 3759778"/>
              <a:gd name="connsiteX1" fmla="*/ 214454 w 2714641"/>
              <a:gd name="connsiteY1" fmla="*/ 3754988 h 3759778"/>
              <a:gd name="connsiteX2" fmla="*/ 2601714 w 2714641"/>
              <a:gd name="connsiteY2" fmla="*/ 3159708 h 3759778"/>
              <a:gd name="connsiteX3" fmla="*/ 1865284 w 2714641"/>
              <a:gd name="connsiteY3" fmla="*/ 60567 h 3759778"/>
              <a:gd name="connsiteX0" fmla="*/ 103990 w 2704043"/>
              <a:gd name="connsiteY0" fmla="*/ 3394661 h 3761528"/>
              <a:gd name="connsiteX1" fmla="*/ 214454 w 2704043"/>
              <a:gd name="connsiteY1" fmla="*/ 3756738 h 3761528"/>
              <a:gd name="connsiteX2" fmla="*/ 2601714 w 2704043"/>
              <a:gd name="connsiteY2" fmla="*/ 3161458 h 3761528"/>
              <a:gd name="connsiteX3" fmla="*/ 1865284 w 2704043"/>
              <a:gd name="connsiteY3" fmla="*/ 62317 h 3761528"/>
              <a:gd name="connsiteX0" fmla="*/ 0 w 2585107"/>
              <a:gd name="connsiteY0" fmla="*/ 3392876 h 3747724"/>
              <a:gd name="connsiteX1" fmla="*/ 466405 w 2585107"/>
              <a:gd name="connsiteY1" fmla="*/ 3742679 h 3747724"/>
              <a:gd name="connsiteX2" fmla="*/ 2497724 w 2585107"/>
              <a:gd name="connsiteY2" fmla="*/ 3159673 h 3747724"/>
              <a:gd name="connsiteX3" fmla="*/ 1761294 w 2585107"/>
              <a:gd name="connsiteY3" fmla="*/ 60532 h 3747724"/>
              <a:gd name="connsiteX0" fmla="*/ 0 w 2585107"/>
              <a:gd name="connsiteY0" fmla="*/ 3392876 h 3743978"/>
              <a:gd name="connsiteX1" fmla="*/ 466405 w 2585107"/>
              <a:gd name="connsiteY1" fmla="*/ 3742679 h 3743978"/>
              <a:gd name="connsiteX2" fmla="*/ 2497724 w 2585107"/>
              <a:gd name="connsiteY2" fmla="*/ 3159673 h 3743978"/>
              <a:gd name="connsiteX3" fmla="*/ 1761294 w 2585107"/>
              <a:gd name="connsiteY3" fmla="*/ 60532 h 374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07" h="3743978">
                <a:moveTo>
                  <a:pt x="0" y="3392876"/>
                </a:moveTo>
                <a:cubicBezTo>
                  <a:pt x="14831" y="3589257"/>
                  <a:pt x="-29662" y="3738588"/>
                  <a:pt x="466405" y="3742679"/>
                </a:cubicBezTo>
                <a:cubicBezTo>
                  <a:pt x="962472" y="3746770"/>
                  <a:pt x="2281909" y="3773364"/>
                  <a:pt x="2497724" y="3159673"/>
                </a:cubicBezTo>
                <a:cubicBezTo>
                  <a:pt x="2713539" y="2545982"/>
                  <a:pt x="2551933" y="-461362"/>
                  <a:pt x="1761294" y="60532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A6B6A75-9B06-A5D7-063B-981B83312904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552921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 </a:t>
            </a:r>
          </a:p>
          <a:p>
            <a:endParaRPr lang="en-US" sz="2200" dirty="0"/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successor Node</a:t>
            </a:r>
          </a:p>
        </p:txBody>
      </p:sp>
    </p:spTree>
    <p:extLst>
      <p:ext uri="{BB962C8B-B14F-4D97-AF65-F5344CB8AC3E}">
        <p14:creationId xmlns:p14="http://schemas.microsoft.com/office/powerpoint/2010/main" val="15701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5" grpId="0" animBg="1"/>
      <p:bldP spid="34" grpId="0" animBg="1"/>
      <p:bldP spid="38" grpId="0"/>
      <p:bldP spid="39" grpId="0" animBg="1"/>
    </p:bldLst>
  </p:timing>
</p:sld>
</file>

<file path=ppt/slides/slide15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 – </a:t>
            </a:r>
            <a:r>
              <a:rPr lang="en-US" sz="3400" b="1" dirty="0" err="1"/>
              <a:t>COnditionals</a:t>
            </a:r>
            <a:endParaRPr lang="en-US" sz="34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A4FABC-3B91-596D-B5F6-473F29D714BE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552921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 </a:t>
            </a:r>
          </a:p>
          <a:p>
            <a:endParaRPr lang="en-US" sz="2200" dirty="0"/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successor Node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26693-3DE5-A71D-5111-D7B4447E630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6F88C7-84B7-1D26-E250-5D6C97746AF1}"/>
              </a:ext>
            </a:extLst>
          </p:cNvPr>
          <p:cNvSpPr txBox="1">
            <a:spLocks/>
          </p:cNvSpPr>
          <p:nvPr/>
        </p:nvSpPr>
        <p:spPr>
          <a:xfrm>
            <a:off x="821560" y="3259117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(disambiguated with conditions)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7A2850-DBD0-52D3-6855-9425F0C8778F}"/>
              </a:ext>
            </a:extLst>
          </p:cNvPr>
          <p:cNvSpPr txBox="1">
            <a:spLocks/>
          </p:cNvSpPr>
          <p:nvPr/>
        </p:nvSpPr>
        <p:spPr>
          <a:xfrm>
            <a:off x="821560" y="4983473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(According to condition)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AE9BDA0-D616-A6F9-214A-33AC36A5ED94}"/>
              </a:ext>
            </a:extLst>
          </p:cNvPr>
          <p:cNvSpPr txBox="1">
            <a:spLocks/>
          </p:cNvSpPr>
          <p:nvPr/>
        </p:nvSpPr>
        <p:spPr>
          <a:xfrm>
            <a:off x="5280060" y="2855581"/>
            <a:ext cx="338317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69E2129-F6B5-BCC0-2C13-0146C5643F2E}"/>
              </a:ext>
            </a:extLst>
          </p:cNvPr>
          <p:cNvSpPr/>
          <p:nvPr/>
        </p:nvSpPr>
        <p:spPr>
          <a:xfrm>
            <a:off x="7352038" y="1642453"/>
            <a:ext cx="3541674" cy="52178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Stand with your feet shoulder-width apart, hands at your sides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109A4C-EDAC-1EFE-F36E-FCD59A3A3643}"/>
              </a:ext>
            </a:extLst>
          </p:cNvPr>
          <p:cNvSpPr/>
          <p:nvPr/>
        </p:nvSpPr>
        <p:spPr>
          <a:xfrm>
            <a:off x="7352038" y="2437608"/>
            <a:ext cx="3541674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Sweep your arms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39AC26-229A-B7CA-16A0-880B117F18E3}"/>
              </a:ext>
            </a:extLst>
          </p:cNvPr>
          <p:cNvSpPr/>
          <p:nvPr/>
        </p:nvSpPr>
        <p:spPr>
          <a:xfrm>
            <a:off x="7352038" y="315378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Push your hips to the right while swinging your arms up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3750004-FF71-2E7C-29FB-FA79177A0CFB}"/>
              </a:ext>
            </a:extLst>
          </p:cNvPr>
          <p:cNvSpPr/>
          <p:nvPr/>
        </p:nvSpPr>
        <p:spPr>
          <a:xfrm>
            <a:off x="7352038" y="3873778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Pull both arms back to the right and swing your hips through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A039F1C-D1EC-9E35-EC2F-F56018B3FF8E}"/>
              </a:ext>
            </a:extLst>
          </p:cNvPr>
          <p:cNvCxnSpPr>
            <a:cxnSpLocks/>
          </p:cNvCxnSpPr>
          <p:nvPr/>
        </p:nvCxnSpPr>
        <p:spPr>
          <a:xfrm>
            <a:off x="9122875" y="216424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FDBE83-24B7-0A4C-8C4E-2BBDD5A26162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9122875" y="2880415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DE1384-1199-74F2-DE1C-24129BE35743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122875" y="360041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5EB946B-1E92-8382-B32E-F82F064C2693}"/>
              </a:ext>
            </a:extLst>
          </p:cNvPr>
          <p:cNvSpPr/>
          <p:nvPr/>
        </p:nvSpPr>
        <p:spPr>
          <a:xfrm>
            <a:off x="7352038" y="4593774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Sweep both arms down in front of your body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AFBB2D-93AC-0931-B4CD-4B6D620AAA6B}"/>
              </a:ext>
            </a:extLst>
          </p:cNvPr>
          <p:cNvCxnSpPr>
            <a:cxnSpLocks/>
            <a:stCxn id="33" idx="2"/>
            <a:endCxn id="41" idx="0"/>
          </p:cNvCxnSpPr>
          <p:nvPr/>
        </p:nvCxnSpPr>
        <p:spPr>
          <a:xfrm>
            <a:off x="9122875" y="4320407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5BAC423-31C5-1229-2846-E98E16CD169E}"/>
              </a:ext>
            </a:extLst>
          </p:cNvPr>
          <p:cNvCxnSpPr>
            <a:cxnSpLocks/>
          </p:cNvCxnSpPr>
          <p:nvPr/>
        </p:nvCxnSpPr>
        <p:spPr>
          <a:xfrm>
            <a:off x="9100456" y="1396469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9903B1-4995-3F7F-A213-C496586C5122}"/>
              </a:ext>
            </a:extLst>
          </p:cNvPr>
          <p:cNvSpPr/>
          <p:nvPr/>
        </p:nvSpPr>
        <p:spPr>
          <a:xfrm>
            <a:off x="7352038" y="531377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Swing your arms to the right while pushing your hips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6512F7D-73C2-1820-200E-D68318214B92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>
          <a:xfrm>
            <a:off x="9122875" y="5040403"/>
            <a:ext cx="0" cy="273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32D2883-F9D9-1ABF-A551-63C5FF775602}"/>
              </a:ext>
            </a:extLst>
          </p:cNvPr>
          <p:cNvSpPr/>
          <p:nvPr/>
        </p:nvSpPr>
        <p:spPr>
          <a:xfrm>
            <a:off x="9137864" y="2375817"/>
            <a:ext cx="2585107" cy="3743978"/>
          </a:xfrm>
          <a:custGeom>
            <a:avLst/>
            <a:gdLst>
              <a:gd name="connsiteX0" fmla="*/ 215550 w 2831598"/>
              <a:gd name="connsiteY0" fmla="*/ 3552648 h 4036749"/>
              <a:gd name="connsiteX1" fmla="*/ 221687 w 2831598"/>
              <a:gd name="connsiteY1" fmla="*/ 3853356 h 4036749"/>
              <a:gd name="connsiteX2" fmla="*/ 2504619 w 2831598"/>
              <a:gd name="connsiteY2" fmla="*/ 3736755 h 4036749"/>
              <a:gd name="connsiteX3" fmla="*/ 2762369 w 2831598"/>
              <a:gd name="connsiteY3" fmla="*/ 379864 h 4036749"/>
              <a:gd name="connsiteX4" fmla="*/ 1976844 w 2831598"/>
              <a:gd name="connsiteY4" fmla="*/ 220304 h 4036749"/>
              <a:gd name="connsiteX0" fmla="*/ 158339 w 2769444"/>
              <a:gd name="connsiteY0" fmla="*/ 3552648 h 4063800"/>
              <a:gd name="connsiteX1" fmla="*/ 268803 w 2769444"/>
              <a:gd name="connsiteY1" fmla="*/ 3914725 h 4063800"/>
              <a:gd name="connsiteX2" fmla="*/ 2447408 w 2769444"/>
              <a:gd name="connsiteY2" fmla="*/ 3736755 h 4063800"/>
              <a:gd name="connsiteX3" fmla="*/ 2705158 w 2769444"/>
              <a:gd name="connsiteY3" fmla="*/ 379864 h 4063800"/>
              <a:gd name="connsiteX4" fmla="*/ 1919633 w 2769444"/>
              <a:gd name="connsiteY4" fmla="*/ 220304 h 4063800"/>
              <a:gd name="connsiteX0" fmla="*/ 102834 w 2713939"/>
              <a:gd name="connsiteY0" fmla="*/ 3552648 h 4050580"/>
              <a:gd name="connsiteX1" fmla="*/ 213298 w 2713939"/>
              <a:gd name="connsiteY1" fmla="*/ 3914725 h 4050580"/>
              <a:gd name="connsiteX2" fmla="*/ 2391903 w 2713939"/>
              <a:gd name="connsiteY2" fmla="*/ 3736755 h 4050580"/>
              <a:gd name="connsiteX3" fmla="*/ 2649653 w 2713939"/>
              <a:gd name="connsiteY3" fmla="*/ 379864 h 4050580"/>
              <a:gd name="connsiteX4" fmla="*/ 1864128 w 2713939"/>
              <a:gd name="connsiteY4" fmla="*/ 220304 h 4050580"/>
              <a:gd name="connsiteX0" fmla="*/ 17842 w 2628947"/>
              <a:gd name="connsiteY0" fmla="*/ 3552648 h 4050580"/>
              <a:gd name="connsiteX1" fmla="*/ 128306 w 2628947"/>
              <a:gd name="connsiteY1" fmla="*/ 3914725 h 4050580"/>
              <a:gd name="connsiteX2" fmla="*/ 2306911 w 2628947"/>
              <a:gd name="connsiteY2" fmla="*/ 3736755 h 4050580"/>
              <a:gd name="connsiteX3" fmla="*/ 2564661 w 2628947"/>
              <a:gd name="connsiteY3" fmla="*/ 379864 h 4050580"/>
              <a:gd name="connsiteX4" fmla="*/ 1779136 w 2628947"/>
              <a:gd name="connsiteY4" fmla="*/ 220304 h 4050580"/>
              <a:gd name="connsiteX0" fmla="*/ 95148 w 2741433"/>
              <a:gd name="connsiteY0" fmla="*/ 3552648 h 3916268"/>
              <a:gd name="connsiteX1" fmla="*/ 205612 w 2741433"/>
              <a:gd name="connsiteY1" fmla="*/ 3914725 h 3916268"/>
              <a:gd name="connsiteX2" fmla="*/ 2470134 w 2741433"/>
              <a:gd name="connsiteY2" fmla="*/ 3429909 h 3916268"/>
              <a:gd name="connsiteX3" fmla="*/ 2641967 w 2741433"/>
              <a:gd name="connsiteY3" fmla="*/ 379864 h 3916268"/>
              <a:gd name="connsiteX4" fmla="*/ 1856442 w 2741433"/>
              <a:gd name="connsiteY4" fmla="*/ 220304 h 3916268"/>
              <a:gd name="connsiteX0" fmla="*/ 95148 w 2529645"/>
              <a:gd name="connsiteY0" fmla="*/ 3332344 h 3697078"/>
              <a:gd name="connsiteX1" fmla="*/ 205612 w 2529645"/>
              <a:gd name="connsiteY1" fmla="*/ 3694421 h 3697078"/>
              <a:gd name="connsiteX2" fmla="*/ 2470134 w 2529645"/>
              <a:gd name="connsiteY2" fmla="*/ 3209605 h 3697078"/>
              <a:gd name="connsiteX3" fmla="*/ 1856442 w 2529645"/>
              <a:gd name="connsiteY3" fmla="*/ 0 h 3697078"/>
              <a:gd name="connsiteX0" fmla="*/ 95148 w 2609142"/>
              <a:gd name="connsiteY0" fmla="*/ 3391001 h 3755735"/>
              <a:gd name="connsiteX1" fmla="*/ 205612 w 2609142"/>
              <a:gd name="connsiteY1" fmla="*/ 3753078 h 3755735"/>
              <a:gd name="connsiteX2" fmla="*/ 2470134 w 2609142"/>
              <a:gd name="connsiteY2" fmla="*/ 3268262 h 3755735"/>
              <a:gd name="connsiteX3" fmla="*/ 1856442 w 2609142"/>
              <a:gd name="connsiteY3" fmla="*/ 58657 h 3755735"/>
              <a:gd name="connsiteX0" fmla="*/ 103990 w 2714641"/>
              <a:gd name="connsiteY0" fmla="*/ 3392911 h 3759778"/>
              <a:gd name="connsiteX1" fmla="*/ 214454 w 2714641"/>
              <a:gd name="connsiteY1" fmla="*/ 3754988 h 3759778"/>
              <a:gd name="connsiteX2" fmla="*/ 2601714 w 2714641"/>
              <a:gd name="connsiteY2" fmla="*/ 3159708 h 3759778"/>
              <a:gd name="connsiteX3" fmla="*/ 1865284 w 2714641"/>
              <a:gd name="connsiteY3" fmla="*/ 60567 h 3759778"/>
              <a:gd name="connsiteX0" fmla="*/ 103990 w 2704043"/>
              <a:gd name="connsiteY0" fmla="*/ 3394661 h 3761528"/>
              <a:gd name="connsiteX1" fmla="*/ 214454 w 2704043"/>
              <a:gd name="connsiteY1" fmla="*/ 3756738 h 3761528"/>
              <a:gd name="connsiteX2" fmla="*/ 2601714 w 2704043"/>
              <a:gd name="connsiteY2" fmla="*/ 3161458 h 3761528"/>
              <a:gd name="connsiteX3" fmla="*/ 1865284 w 2704043"/>
              <a:gd name="connsiteY3" fmla="*/ 62317 h 3761528"/>
              <a:gd name="connsiteX0" fmla="*/ 0 w 2585107"/>
              <a:gd name="connsiteY0" fmla="*/ 3392876 h 3747724"/>
              <a:gd name="connsiteX1" fmla="*/ 466405 w 2585107"/>
              <a:gd name="connsiteY1" fmla="*/ 3742679 h 3747724"/>
              <a:gd name="connsiteX2" fmla="*/ 2497724 w 2585107"/>
              <a:gd name="connsiteY2" fmla="*/ 3159673 h 3747724"/>
              <a:gd name="connsiteX3" fmla="*/ 1761294 w 2585107"/>
              <a:gd name="connsiteY3" fmla="*/ 60532 h 3747724"/>
              <a:gd name="connsiteX0" fmla="*/ 0 w 2585107"/>
              <a:gd name="connsiteY0" fmla="*/ 3392876 h 3743978"/>
              <a:gd name="connsiteX1" fmla="*/ 466405 w 2585107"/>
              <a:gd name="connsiteY1" fmla="*/ 3742679 h 3743978"/>
              <a:gd name="connsiteX2" fmla="*/ 2497724 w 2585107"/>
              <a:gd name="connsiteY2" fmla="*/ 3159673 h 3743978"/>
              <a:gd name="connsiteX3" fmla="*/ 1761294 w 2585107"/>
              <a:gd name="connsiteY3" fmla="*/ 60532 h 374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07" h="3743978">
                <a:moveTo>
                  <a:pt x="0" y="3392876"/>
                </a:moveTo>
                <a:cubicBezTo>
                  <a:pt x="14831" y="3589257"/>
                  <a:pt x="-29662" y="3738588"/>
                  <a:pt x="466405" y="3742679"/>
                </a:cubicBezTo>
                <a:cubicBezTo>
                  <a:pt x="962472" y="3746770"/>
                  <a:pt x="2281909" y="3773364"/>
                  <a:pt x="2497724" y="3159673"/>
                </a:cubicBezTo>
                <a:cubicBezTo>
                  <a:pt x="2713539" y="2545982"/>
                  <a:pt x="2551933" y="-461362"/>
                  <a:pt x="1761294" y="60532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37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 – </a:t>
            </a:r>
            <a:r>
              <a:rPr lang="en-US" sz="3400" b="1" dirty="0" err="1"/>
              <a:t>COnditionals</a:t>
            </a:r>
            <a:endParaRPr lang="en-US" sz="34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A4FABC-3B91-596D-B5F6-473F29D714BE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552921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 </a:t>
            </a:r>
          </a:p>
          <a:p>
            <a:endParaRPr lang="en-US" sz="2200" dirty="0"/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successor Node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26693-3DE5-A71D-5111-D7B4447E630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7C6559-27BB-B7E1-C8E6-8D57501B150F}"/>
              </a:ext>
            </a:extLst>
          </p:cNvPr>
          <p:cNvSpPr/>
          <p:nvPr/>
        </p:nvSpPr>
        <p:spPr>
          <a:xfrm>
            <a:off x="7352038" y="1382103"/>
            <a:ext cx="3541674" cy="52178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Stand with your feet shoulder-width apart, hands at your sides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7E20F8-755A-A0CF-EA9F-ECA403267558}"/>
              </a:ext>
            </a:extLst>
          </p:cNvPr>
          <p:cNvSpPr/>
          <p:nvPr/>
        </p:nvSpPr>
        <p:spPr>
          <a:xfrm>
            <a:off x="7352038" y="3040858"/>
            <a:ext cx="3541674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Sweep your arms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033070-8CA1-5643-A5FB-B0F698CA33BF}"/>
              </a:ext>
            </a:extLst>
          </p:cNvPr>
          <p:cNvSpPr/>
          <p:nvPr/>
        </p:nvSpPr>
        <p:spPr>
          <a:xfrm>
            <a:off x="7352038" y="375703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Push your hips to the right while swinging your arms up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7D18C1-58BF-D30E-B6AF-3C19B674F246}"/>
              </a:ext>
            </a:extLst>
          </p:cNvPr>
          <p:cNvSpPr/>
          <p:nvPr/>
        </p:nvSpPr>
        <p:spPr>
          <a:xfrm>
            <a:off x="7352038" y="4477028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Pull both arms back to the right and swing your hips through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64E33C-352D-8B3F-150C-670004F85504}"/>
              </a:ext>
            </a:extLst>
          </p:cNvPr>
          <p:cNvCxnSpPr>
            <a:cxnSpLocks/>
          </p:cNvCxnSpPr>
          <p:nvPr/>
        </p:nvCxnSpPr>
        <p:spPr>
          <a:xfrm>
            <a:off x="9122875" y="189754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9B66B2-AB4B-8FD8-7798-5E4795A90B88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>
            <a:off x="9122875" y="3483665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4832BC-69C8-5409-852D-CD290729E37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122875" y="420366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CE43A5-7960-6F8B-5136-A075B9C52653}"/>
              </a:ext>
            </a:extLst>
          </p:cNvPr>
          <p:cNvSpPr/>
          <p:nvPr/>
        </p:nvSpPr>
        <p:spPr>
          <a:xfrm>
            <a:off x="7352038" y="5197024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Sweep both arms down in front of your body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B6127B-613D-DF24-D60C-C8A125BE95A7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9122875" y="4923657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424E12-822D-9A69-87B4-8A0A1A53C76B}"/>
              </a:ext>
            </a:extLst>
          </p:cNvPr>
          <p:cNvCxnSpPr>
            <a:cxnSpLocks/>
          </p:cNvCxnSpPr>
          <p:nvPr/>
        </p:nvCxnSpPr>
        <p:spPr>
          <a:xfrm>
            <a:off x="9100456" y="1136119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0D134D7-F784-01A2-358E-5D2002C30B2B}"/>
              </a:ext>
            </a:extLst>
          </p:cNvPr>
          <p:cNvSpPr/>
          <p:nvPr/>
        </p:nvSpPr>
        <p:spPr>
          <a:xfrm>
            <a:off x="7352038" y="5917022"/>
            <a:ext cx="3541674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Swing your arms to the right while pushing your hips to the left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81712F-AB0C-E5D9-EF37-3BA6E95C7175}"/>
              </a:ext>
            </a:extLst>
          </p:cNvPr>
          <p:cNvCxnSpPr>
            <a:cxnSpLocks/>
            <a:stCxn id="15" idx="2"/>
            <a:endCxn id="34" idx="0"/>
          </p:cNvCxnSpPr>
          <p:nvPr/>
        </p:nvCxnSpPr>
        <p:spPr>
          <a:xfrm>
            <a:off x="9122875" y="5643653"/>
            <a:ext cx="0" cy="273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BED38BC-06AE-90FC-01E3-8BC006AAAF4A}"/>
              </a:ext>
            </a:extLst>
          </p:cNvPr>
          <p:cNvSpPr/>
          <p:nvPr/>
        </p:nvSpPr>
        <p:spPr>
          <a:xfrm>
            <a:off x="9137864" y="2170908"/>
            <a:ext cx="2585107" cy="4590237"/>
          </a:xfrm>
          <a:custGeom>
            <a:avLst/>
            <a:gdLst>
              <a:gd name="connsiteX0" fmla="*/ 215550 w 2831598"/>
              <a:gd name="connsiteY0" fmla="*/ 3552648 h 4036749"/>
              <a:gd name="connsiteX1" fmla="*/ 221687 w 2831598"/>
              <a:gd name="connsiteY1" fmla="*/ 3853356 h 4036749"/>
              <a:gd name="connsiteX2" fmla="*/ 2504619 w 2831598"/>
              <a:gd name="connsiteY2" fmla="*/ 3736755 h 4036749"/>
              <a:gd name="connsiteX3" fmla="*/ 2762369 w 2831598"/>
              <a:gd name="connsiteY3" fmla="*/ 379864 h 4036749"/>
              <a:gd name="connsiteX4" fmla="*/ 1976844 w 2831598"/>
              <a:gd name="connsiteY4" fmla="*/ 220304 h 4036749"/>
              <a:gd name="connsiteX0" fmla="*/ 158339 w 2769444"/>
              <a:gd name="connsiteY0" fmla="*/ 3552648 h 4063800"/>
              <a:gd name="connsiteX1" fmla="*/ 268803 w 2769444"/>
              <a:gd name="connsiteY1" fmla="*/ 3914725 h 4063800"/>
              <a:gd name="connsiteX2" fmla="*/ 2447408 w 2769444"/>
              <a:gd name="connsiteY2" fmla="*/ 3736755 h 4063800"/>
              <a:gd name="connsiteX3" fmla="*/ 2705158 w 2769444"/>
              <a:gd name="connsiteY3" fmla="*/ 379864 h 4063800"/>
              <a:gd name="connsiteX4" fmla="*/ 1919633 w 2769444"/>
              <a:gd name="connsiteY4" fmla="*/ 220304 h 4063800"/>
              <a:gd name="connsiteX0" fmla="*/ 102834 w 2713939"/>
              <a:gd name="connsiteY0" fmla="*/ 3552648 h 4050580"/>
              <a:gd name="connsiteX1" fmla="*/ 213298 w 2713939"/>
              <a:gd name="connsiteY1" fmla="*/ 3914725 h 4050580"/>
              <a:gd name="connsiteX2" fmla="*/ 2391903 w 2713939"/>
              <a:gd name="connsiteY2" fmla="*/ 3736755 h 4050580"/>
              <a:gd name="connsiteX3" fmla="*/ 2649653 w 2713939"/>
              <a:gd name="connsiteY3" fmla="*/ 379864 h 4050580"/>
              <a:gd name="connsiteX4" fmla="*/ 1864128 w 2713939"/>
              <a:gd name="connsiteY4" fmla="*/ 220304 h 4050580"/>
              <a:gd name="connsiteX0" fmla="*/ 17842 w 2628947"/>
              <a:gd name="connsiteY0" fmla="*/ 3552648 h 4050580"/>
              <a:gd name="connsiteX1" fmla="*/ 128306 w 2628947"/>
              <a:gd name="connsiteY1" fmla="*/ 3914725 h 4050580"/>
              <a:gd name="connsiteX2" fmla="*/ 2306911 w 2628947"/>
              <a:gd name="connsiteY2" fmla="*/ 3736755 h 4050580"/>
              <a:gd name="connsiteX3" fmla="*/ 2564661 w 2628947"/>
              <a:gd name="connsiteY3" fmla="*/ 379864 h 4050580"/>
              <a:gd name="connsiteX4" fmla="*/ 1779136 w 2628947"/>
              <a:gd name="connsiteY4" fmla="*/ 220304 h 4050580"/>
              <a:gd name="connsiteX0" fmla="*/ 95148 w 2741433"/>
              <a:gd name="connsiteY0" fmla="*/ 3552648 h 3916268"/>
              <a:gd name="connsiteX1" fmla="*/ 205612 w 2741433"/>
              <a:gd name="connsiteY1" fmla="*/ 3914725 h 3916268"/>
              <a:gd name="connsiteX2" fmla="*/ 2470134 w 2741433"/>
              <a:gd name="connsiteY2" fmla="*/ 3429909 h 3916268"/>
              <a:gd name="connsiteX3" fmla="*/ 2641967 w 2741433"/>
              <a:gd name="connsiteY3" fmla="*/ 379864 h 3916268"/>
              <a:gd name="connsiteX4" fmla="*/ 1856442 w 2741433"/>
              <a:gd name="connsiteY4" fmla="*/ 220304 h 3916268"/>
              <a:gd name="connsiteX0" fmla="*/ 95148 w 2529645"/>
              <a:gd name="connsiteY0" fmla="*/ 3332344 h 3697078"/>
              <a:gd name="connsiteX1" fmla="*/ 205612 w 2529645"/>
              <a:gd name="connsiteY1" fmla="*/ 3694421 h 3697078"/>
              <a:gd name="connsiteX2" fmla="*/ 2470134 w 2529645"/>
              <a:gd name="connsiteY2" fmla="*/ 3209605 h 3697078"/>
              <a:gd name="connsiteX3" fmla="*/ 1856442 w 2529645"/>
              <a:gd name="connsiteY3" fmla="*/ 0 h 3697078"/>
              <a:gd name="connsiteX0" fmla="*/ 95148 w 2609142"/>
              <a:gd name="connsiteY0" fmla="*/ 3391001 h 3755735"/>
              <a:gd name="connsiteX1" fmla="*/ 205612 w 2609142"/>
              <a:gd name="connsiteY1" fmla="*/ 3753078 h 3755735"/>
              <a:gd name="connsiteX2" fmla="*/ 2470134 w 2609142"/>
              <a:gd name="connsiteY2" fmla="*/ 3268262 h 3755735"/>
              <a:gd name="connsiteX3" fmla="*/ 1856442 w 2609142"/>
              <a:gd name="connsiteY3" fmla="*/ 58657 h 3755735"/>
              <a:gd name="connsiteX0" fmla="*/ 103990 w 2714641"/>
              <a:gd name="connsiteY0" fmla="*/ 3392911 h 3759778"/>
              <a:gd name="connsiteX1" fmla="*/ 214454 w 2714641"/>
              <a:gd name="connsiteY1" fmla="*/ 3754988 h 3759778"/>
              <a:gd name="connsiteX2" fmla="*/ 2601714 w 2714641"/>
              <a:gd name="connsiteY2" fmla="*/ 3159708 h 3759778"/>
              <a:gd name="connsiteX3" fmla="*/ 1865284 w 2714641"/>
              <a:gd name="connsiteY3" fmla="*/ 60567 h 3759778"/>
              <a:gd name="connsiteX0" fmla="*/ 103990 w 2704043"/>
              <a:gd name="connsiteY0" fmla="*/ 3394661 h 3761528"/>
              <a:gd name="connsiteX1" fmla="*/ 214454 w 2704043"/>
              <a:gd name="connsiteY1" fmla="*/ 3756738 h 3761528"/>
              <a:gd name="connsiteX2" fmla="*/ 2601714 w 2704043"/>
              <a:gd name="connsiteY2" fmla="*/ 3161458 h 3761528"/>
              <a:gd name="connsiteX3" fmla="*/ 1865284 w 2704043"/>
              <a:gd name="connsiteY3" fmla="*/ 62317 h 3761528"/>
              <a:gd name="connsiteX0" fmla="*/ 0 w 2585107"/>
              <a:gd name="connsiteY0" fmla="*/ 3392876 h 3747724"/>
              <a:gd name="connsiteX1" fmla="*/ 466405 w 2585107"/>
              <a:gd name="connsiteY1" fmla="*/ 3742679 h 3747724"/>
              <a:gd name="connsiteX2" fmla="*/ 2497724 w 2585107"/>
              <a:gd name="connsiteY2" fmla="*/ 3159673 h 3747724"/>
              <a:gd name="connsiteX3" fmla="*/ 1761294 w 2585107"/>
              <a:gd name="connsiteY3" fmla="*/ 60532 h 3747724"/>
              <a:gd name="connsiteX0" fmla="*/ 0 w 2585107"/>
              <a:gd name="connsiteY0" fmla="*/ 3392876 h 3743978"/>
              <a:gd name="connsiteX1" fmla="*/ 466405 w 2585107"/>
              <a:gd name="connsiteY1" fmla="*/ 3742679 h 3743978"/>
              <a:gd name="connsiteX2" fmla="*/ 2497724 w 2585107"/>
              <a:gd name="connsiteY2" fmla="*/ 3159673 h 3743978"/>
              <a:gd name="connsiteX3" fmla="*/ 1761294 w 2585107"/>
              <a:gd name="connsiteY3" fmla="*/ 60532 h 374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07" h="3743978">
                <a:moveTo>
                  <a:pt x="0" y="3392876"/>
                </a:moveTo>
                <a:cubicBezTo>
                  <a:pt x="14831" y="3589257"/>
                  <a:pt x="-29662" y="3738588"/>
                  <a:pt x="466405" y="3742679"/>
                </a:cubicBezTo>
                <a:cubicBezTo>
                  <a:pt x="962472" y="3746770"/>
                  <a:pt x="2281909" y="3773364"/>
                  <a:pt x="2497724" y="3159673"/>
                </a:cubicBezTo>
                <a:cubicBezTo>
                  <a:pt x="2713539" y="2545982"/>
                  <a:pt x="2551933" y="-461362"/>
                  <a:pt x="1761294" y="60532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6F88C7-84B7-1D26-E250-5D6C97746AF1}"/>
              </a:ext>
            </a:extLst>
          </p:cNvPr>
          <p:cNvSpPr txBox="1">
            <a:spLocks/>
          </p:cNvSpPr>
          <p:nvPr/>
        </p:nvSpPr>
        <p:spPr>
          <a:xfrm>
            <a:off x="821560" y="3259117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(disambiguated with conditions)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7A2850-DBD0-52D3-6855-9425F0C8778F}"/>
              </a:ext>
            </a:extLst>
          </p:cNvPr>
          <p:cNvSpPr txBox="1">
            <a:spLocks/>
          </p:cNvSpPr>
          <p:nvPr/>
        </p:nvSpPr>
        <p:spPr>
          <a:xfrm>
            <a:off x="821560" y="4983473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(According to condition)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AE9BDA0-D616-A6F9-214A-33AC36A5ED94}"/>
              </a:ext>
            </a:extLst>
          </p:cNvPr>
          <p:cNvSpPr txBox="1">
            <a:spLocks/>
          </p:cNvSpPr>
          <p:nvPr/>
        </p:nvSpPr>
        <p:spPr>
          <a:xfrm>
            <a:off x="5280060" y="2855581"/>
            <a:ext cx="338317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1BC6D0B-F217-CCD6-E784-0BC397A24D6E}"/>
              </a:ext>
            </a:extLst>
          </p:cNvPr>
          <p:cNvSpPr/>
          <p:nvPr/>
        </p:nvSpPr>
        <p:spPr>
          <a:xfrm>
            <a:off x="7367027" y="2197024"/>
            <a:ext cx="3541674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Are you a 12 year old Fortnite player?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D6F877-0FE8-0D7F-A523-589FA5D06A83}"/>
              </a:ext>
            </a:extLst>
          </p:cNvPr>
          <p:cNvCxnSpPr>
            <a:cxnSpLocks/>
          </p:cNvCxnSpPr>
          <p:nvPr/>
        </p:nvCxnSpPr>
        <p:spPr>
          <a:xfrm>
            <a:off x="9141925" y="2697641"/>
            <a:ext cx="0" cy="273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096435-68BA-94AA-5B23-4183D4837970}"/>
              </a:ext>
            </a:extLst>
          </p:cNvPr>
          <p:cNvSpPr txBox="1"/>
          <p:nvPr/>
        </p:nvSpPr>
        <p:spPr>
          <a:xfrm>
            <a:off x="9207500" y="263196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DB01A8-9BBA-3321-3375-8E516863D07E}"/>
              </a:ext>
            </a:extLst>
          </p:cNvPr>
          <p:cNvCxnSpPr>
            <a:cxnSpLocks/>
          </p:cNvCxnSpPr>
          <p:nvPr/>
        </p:nvCxnSpPr>
        <p:spPr>
          <a:xfrm flipH="1">
            <a:off x="6792425" y="2584450"/>
            <a:ext cx="574602" cy="3901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B04E0C1-6CA6-A31F-F918-8AB1AAC0B0F4}"/>
              </a:ext>
            </a:extLst>
          </p:cNvPr>
          <p:cNvSpPr txBox="1"/>
          <p:nvPr/>
        </p:nvSpPr>
        <p:spPr>
          <a:xfrm>
            <a:off x="6451813" y="2402729"/>
            <a:ext cx="67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false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8EFAC1D-52C6-DC81-C0EA-34D6C45CBA1A}"/>
              </a:ext>
            </a:extLst>
          </p:cNvPr>
          <p:cNvSpPr/>
          <p:nvPr/>
        </p:nvSpPr>
        <p:spPr>
          <a:xfrm>
            <a:off x="6416348" y="2986193"/>
            <a:ext cx="615402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stop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D84CD-4F37-0D36-362A-9BD5EE57B512}"/>
              </a:ext>
            </a:extLst>
          </p:cNvPr>
          <p:cNvSpPr txBox="1"/>
          <p:nvPr/>
        </p:nvSpPr>
        <p:spPr>
          <a:xfrm rot="19159762">
            <a:off x="6759582" y="1908911"/>
            <a:ext cx="70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122186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Flowcharts – For Code?!?!?!!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26693-3DE5-A71D-5111-D7B4447E630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78F54-40CD-BF50-87DB-5297A120D83F}"/>
              </a:ext>
            </a:extLst>
          </p:cNvPr>
          <p:cNvSpPr txBox="1"/>
          <p:nvPr/>
        </p:nvSpPr>
        <p:spPr>
          <a:xfrm>
            <a:off x="6885459" y="2211946"/>
            <a:ext cx="1688283" cy="1358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= 7;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+= 2;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 = 9 + c * 2;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ADAF9-6506-33F7-B6AB-D422D948E45C}"/>
              </a:ext>
            </a:extLst>
          </p:cNvPr>
          <p:cNvSpPr txBox="1"/>
          <p:nvPr/>
        </p:nvSpPr>
        <p:spPr>
          <a:xfrm>
            <a:off x="6885459" y="1782653"/>
            <a:ext cx="14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14F3BE-940F-9657-7F04-06A26570108A}"/>
              </a:ext>
            </a:extLst>
          </p:cNvPr>
          <p:cNvSpPr/>
          <p:nvPr/>
        </p:nvSpPr>
        <p:spPr>
          <a:xfrm>
            <a:off x="9727204" y="2209375"/>
            <a:ext cx="1535829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= 7;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C040D9-2207-B7C6-88F1-6283A2835DBF}"/>
              </a:ext>
            </a:extLst>
          </p:cNvPr>
          <p:cNvSpPr/>
          <p:nvPr/>
        </p:nvSpPr>
        <p:spPr>
          <a:xfrm>
            <a:off x="9727204" y="2956462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+= 2;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7BEE9C-003D-DE7A-C6F0-D40DFBE41364}"/>
              </a:ext>
            </a:extLst>
          </p:cNvPr>
          <p:cNvSpPr/>
          <p:nvPr/>
        </p:nvSpPr>
        <p:spPr>
          <a:xfrm>
            <a:off x="9727204" y="3624362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AD64B0-BAD3-B876-C427-9ABA7029F43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0495119" y="2652182"/>
            <a:ext cx="0" cy="304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D13090-766B-7AD9-011C-EDC28EF5DCA3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10495119" y="3403091"/>
            <a:ext cx="0" cy="2212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F8F95B3-3D60-C6D3-6FB0-FD62B91C5830}"/>
              </a:ext>
            </a:extLst>
          </p:cNvPr>
          <p:cNvSpPr txBox="1"/>
          <p:nvPr/>
        </p:nvSpPr>
        <p:spPr>
          <a:xfrm>
            <a:off x="9323258" y="1782653"/>
            <a:ext cx="23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 Flowchart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40CA7B-14BA-958B-6298-AD62AF19D7F5}"/>
              </a:ext>
            </a:extLst>
          </p:cNvPr>
          <p:cNvSpPr/>
          <p:nvPr/>
        </p:nvSpPr>
        <p:spPr>
          <a:xfrm>
            <a:off x="9732644" y="4380918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 = 9 + c * 2;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FE72FA-1AF4-ABA3-DA91-9D68D5045FF7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>
            <a:off x="10495119" y="4070991"/>
            <a:ext cx="5440" cy="309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D895C27-C5BB-8736-35FE-5384C5A047E7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552921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 </a:t>
            </a:r>
          </a:p>
          <a:p>
            <a:endParaRPr lang="en-US" sz="2200" dirty="0"/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successor Node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1FC7EC-33BD-CDDF-6971-C6979FBC2D54}"/>
              </a:ext>
            </a:extLst>
          </p:cNvPr>
          <p:cNvSpPr txBox="1">
            <a:spLocks/>
          </p:cNvSpPr>
          <p:nvPr/>
        </p:nvSpPr>
        <p:spPr>
          <a:xfrm>
            <a:off x="821560" y="3259117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(disambiguated with conditions)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5E200D-5F96-FCC3-8DA3-225AC91B75D9}"/>
              </a:ext>
            </a:extLst>
          </p:cNvPr>
          <p:cNvSpPr txBox="1">
            <a:spLocks/>
          </p:cNvSpPr>
          <p:nvPr/>
        </p:nvSpPr>
        <p:spPr>
          <a:xfrm>
            <a:off x="821560" y="4983473"/>
            <a:ext cx="5529214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(According to condition)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A48EC17-B983-41E2-4FE9-43AD778B3BDE}"/>
              </a:ext>
            </a:extLst>
          </p:cNvPr>
          <p:cNvSpPr txBox="1">
            <a:spLocks/>
          </p:cNvSpPr>
          <p:nvPr/>
        </p:nvSpPr>
        <p:spPr>
          <a:xfrm>
            <a:off x="5280060" y="2855581"/>
            <a:ext cx="338317" cy="43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CB48610-E4D6-2C6A-5060-94AEC9458CA6}"/>
              </a:ext>
            </a:extLst>
          </p:cNvPr>
          <p:cNvSpPr/>
          <p:nvPr/>
        </p:nvSpPr>
        <p:spPr>
          <a:xfrm>
            <a:off x="6838950" y="3187703"/>
            <a:ext cx="1784348" cy="4225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80EA7D-B2F1-62F3-7315-C8E5501E703F}"/>
              </a:ext>
            </a:extLst>
          </p:cNvPr>
          <p:cNvSpPr txBox="1"/>
          <p:nvPr/>
        </p:nvSpPr>
        <p:spPr>
          <a:xfrm>
            <a:off x="6781800" y="4782766"/>
            <a:ext cx="243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Should this be </a:t>
            </a:r>
          </a:p>
          <a:p>
            <a:r>
              <a:rPr lang="en-US" i="1" dirty="0">
                <a:solidFill>
                  <a:schemeClr val="accent2"/>
                </a:solidFill>
              </a:rPr>
              <a:t>just 1 instruction?</a:t>
            </a:r>
          </a:p>
        </p:txBody>
      </p:sp>
    </p:spTree>
    <p:extLst>
      <p:ext uri="{BB962C8B-B14F-4D97-AF65-F5344CB8AC3E}">
        <p14:creationId xmlns:p14="http://schemas.microsoft.com/office/powerpoint/2010/main" val="2307743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2" grpId="0" animBg="1"/>
      <p:bldP spid="17" grpId="0"/>
      <p:bldP spid="19" grpId="0" animBg="1"/>
      <p:bldP spid="27" grpId="0" animBg="1"/>
      <p:bldP spid="28" grpId="0"/>
    </p:bldLst>
  </p:timing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CODE </a:t>
            </a:r>
            <a:r>
              <a:rPr lang="en-US" sz="3400" b="1" dirty="0" err="1"/>
              <a:t>FlowCharts</a:t>
            </a:r>
            <a:endParaRPr lang="en-US" sz="3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5A3500-6CE4-20BE-E581-A3C1AB856BAA}"/>
              </a:ext>
            </a:extLst>
          </p:cNvPr>
          <p:cNvSpPr/>
          <p:nvPr/>
        </p:nvSpPr>
        <p:spPr>
          <a:xfrm>
            <a:off x="8690455" y="2384698"/>
            <a:ext cx="1539227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= 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BD40CE-2D14-2154-AA82-C6D500F8B130}"/>
              </a:ext>
            </a:extLst>
          </p:cNvPr>
          <p:cNvSpPr/>
          <p:nvPr/>
        </p:nvSpPr>
        <p:spPr>
          <a:xfrm>
            <a:off x="8692154" y="3073488"/>
            <a:ext cx="1535829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if (a &lt; 4)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11D240-1043-05A6-47E1-B516E8285A6B}"/>
              </a:ext>
            </a:extLst>
          </p:cNvPr>
          <p:cNvSpPr/>
          <p:nvPr/>
        </p:nvSpPr>
        <p:spPr>
          <a:xfrm>
            <a:off x="8692154" y="3820575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= 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747F00-A555-ABB9-0427-67D1A867D087}"/>
              </a:ext>
            </a:extLst>
          </p:cNvPr>
          <p:cNvSpPr/>
          <p:nvPr/>
        </p:nvSpPr>
        <p:spPr>
          <a:xfrm>
            <a:off x="8692154" y="4488475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+= 2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140CBB-E222-B55A-E0D2-13B4CAB50876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460068" y="2827505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F8B7BD-70B8-CEB9-7320-B83F95FDAAC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460069" y="3516295"/>
            <a:ext cx="0" cy="304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07D326-DC99-7EBE-0C66-0457E9E40DE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460069" y="4267204"/>
            <a:ext cx="0" cy="2212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7CF52BA-D3DF-A742-1635-83FD4100D9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629852" y="3326565"/>
            <a:ext cx="62300" cy="1387994"/>
          </a:xfrm>
          <a:prstGeom prst="bentConnector3">
            <a:avLst>
              <a:gd name="adj1" fmla="val 46693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147F3E-2BCF-1B68-C248-7908A5B633AA}"/>
              </a:ext>
            </a:extLst>
          </p:cNvPr>
          <p:cNvSpPr txBox="1"/>
          <p:nvPr/>
        </p:nvSpPr>
        <p:spPr>
          <a:xfrm>
            <a:off x="5850409" y="2364284"/>
            <a:ext cx="1366080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= 7;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(a &lt; 4){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 = 7;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+= 2;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3259-3C4E-78C7-2EF0-8B43B2A98231}"/>
              </a:ext>
            </a:extLst>
          </p:cNvPr>
          <p:cNvSpPr txBox="1"/>
          <p:nvPr/>
        </p:nvSpPr>
        <p:spPr>
          <a:xfrm>
            <a:off x="5850409" y="2015366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757DF-9837-6DCF-2355-318A42E0D6DB}"/>
              </a:ext>
            </a:extLst>
          </p:cNvPr>
          <p:cNvSpPr txBox="1"/>
          <p:nvPr/>
        </p:nvSpPr>
        <p:spPr>
          <a:xfrm>
            <a:off x="8288208" y="1934991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 Flowgraph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56763F-1948-3E97-F517-38BA7CFB457D}"/>
              </a:ext>
            </a:extLst>
          </p:cNvPr>
          <p:cNvSpPr txBox="1"/>
          <p:nvPr/>
        </p:nvSpPr>
        <p:spPr>
          <a:xfrm>
            <a:off x="7784288" y="377114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2AD921-5CBE-1BB4-7F2F-025C7B6D9345}"/>
              </a:ext>
            </a:extLst>
          </p:cNvPr>
          <p:cNvSpPr txBox="1"/>
          <p:nvPr/>
        </p:nvSpPr>
        <p:spPr>
          <a:xfrm>
            <a:off x="9469512" y="347933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FD9F81-DB8D-89F3-E0BB-BD0AF06C495F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4452553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nodes under appropriate condition</a:t>
            </a:r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the right successor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Instruction Flowcharts</a:t>
            </a:r>
          </a:p>
        </p:txBody>
      </p:sp>
    </p:spTree>
    <p:extLst>
      <p:ext uri="{BB962C8B-B14F-4D97-AF65-F5344CB8AC3E}">
        <p14:creationId xmlns:p14="http://schemas.microsoft.com/office/powerpoint/2010/main" val="192303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8" grpId="0"/>
      <p:bldP spid="19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: Visualizing Control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DEBD3C-6770-FDE2-FDAE-395946A1BC71}"/>
              </a:ext>
            </a:extLst>
          </p:cNvPr>
          <p:cNvSpPr/>
          <p:nvPr/>
        </p:nvSpPr>
        <p:spPr>
          <a:xfrm>
            <a:off x="6779761" y="2181482"/>
            <a:ext cx="159518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F74822-5C86-CFCA-B9AD-BEB3E04ADAE4}"/>
              </a:ext>
            </a:extLst>
          </p:cNvPr>
          <p:cNvSpPr/>
          <p:nvPr/>
        </p:nvSpPr>
        <p:spPr>
          <a:xfrm>
            <a:off x="6779763" y="2800023"/>
            <a:ext cx="159843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BC4F36-7E5D-02B8-86F1-A91360BB495B}"/>
              </a:ext>
            </a:extLst>
          </p:cNvPr>
          <p:cNvSpPr/>
          <p:nvPr/>
        </p:nvSpPr>
        <p:spPr>
          <a:xfrm>
            <a:off x="6779763" y="3394062"/>
            <a:ext cx="1597215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a + 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DB2949-030D-5336-1BDF-82CAF7FD4C34}"/>
              </a:ext>
            </a:extLst>
          </p:cNvPr>
          <p:cNvSpPr/>
          <p:nvPr/>
        </p:nvSpPr>
        <p:spPr>
          <a:xfrm>
            <a:off x="6779763" y="3974284"/>
            <a:ext cx="159640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b &lt;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08994F-3D8D-41E0-8DB3-D9C62FDAB126}"/>
              </a:ext>
            </a:extLst>
          </p:cNvPr>
          <p:cNvSpPr/>
          <p:nvPr/>
        </p:nvSpPr>
        <p:spPr>
          <a:xfrm>
            <a:off x="6810243" y="4610689"/>
            <a:ext cx="156552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BBEAD4-404B-CB3F-4131-5FB944354EBF}"/>
              </a:ext>
            </a:extLst>
          </p:cNvPr>
          <p:cNvSpPr/>
          <p:nvPr/>
        </p:nvSpPr>
        <p:spPr>
          <a:xfrm>
            <a:off x="6786112" y="5147521"/>
            <a:ext cx="159289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26A8BCE-C87C-372C-4232-04861C13AE9E}"/>
              </a:ext>
            </a:extLst>
          </p:cNvPr>
          <p:cNvCxnSpPr>
            <a:cxnSpLocks/>
            <a:stCxn id="9" idx="3"/>
            <a:endCxn id="15" idx="3"/>
          </p:cNvCxnSpPr>
          <p:nvPr/>
        </p:nvCxnSpPr>
        <p:spPr>
          <a:xfrm>
            <a:off x="8374950" y="2305454"/>
            <a:ext cx="1218" cy="1803513"/>
          </a:xfrm>
          <a:prstGeom prst="bentConnector3">
            <a:avLst>
              <a:gd name="adj1" fmla="val 1886847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C1D89C5-83C2-A06E-0D6B-71C2B422B18F}"/>
              </a:ext>
            </a:extLst>
          </p:cNvPr>
          <p:cNvCxnSpPr>
            <a:cxnSpLocks/>
          </p:cNvCxnSpPr>
          <p:nvPr/>
        </p:nvCxnSpPr>
        <p:spPr>
          <a:xfrm flipH="1">
            <a:off x="8376168" y="3479934"/>
            <a:ext cx="810" cy="590933"/>
          </a:xfrm>
          <a:prstGeom prst="bentConnector3">
            <a:avLst>
              <a:gd name="adj1" fmla="val -2822222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FE371F-6E5D-9A59-7458-0A93B4A92D61}"/>
              </a:ext>
            </a:extLst>
          </p:cNvPr>
          <p:cNvCxnSpPr>
            <a:cxnSpLocks/>
          </p:cNvCxnSpPr>
          <p:nvPr/>
        </p:nvCxnSpPr>
        <p:spPr>
          <a:xfrm>
            <a:off x="7583424" y="2462784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768DBB4-D14F-2783-7917-BC617EA6015A}"/>
              </a:ext>
            </a:extLst>
          </p:cNvPr>
          <p:cNvSpPr txBox="1"/>
          <p:nvPr/>
        </p:nvSpPr>
        <p:spPr>
          <a:xfrm>
            <a:off x="1688130" y="2223361"/>
            <a:ext cx="34932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funk(int a, int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&lt;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(a &lt; 10){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 = a +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&lt;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FC46AF-F5F8-3662-3193-50D031D6EEB2}"/>
              </a:ext>
            </a:extLst>
          </p:cNvPr>
          <p:cNvSpPr/>
          <p:nvPr/>
        </p:nvSpPr>
        <p:spPr>
          <a:xfrm>
            <a:off x="6300430" y="4448226"/>
            <a:ext cx="2427632" cy="5330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07117F-8162-7D30-84D9-D387E64FF8E8}"/>
              </a:ext>
            </a:extLst>
          </p:cNvPr>
          <p:cNvSpPr/>
          <p:nvPr/>
        </p:nvSpPr>
        <p:spPr>
          <a:xfrm>
            <a:off x="2289883" y="4149494"/>
            <a:ext cx="1744707" cy="3310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56A334-E45A-BB57-B2B7-87E593567AA4}"/>
              </a:ext>
            </a:extLst>
          </p:cNvPr>
          <p:cNvSpPr/>
          <p:nvPr/>
        </p:nvSpPr>
        <p:spPr>
          <a:xfrm flipH="1" flipV="1">
            <a:off x="2165681" y="2800022"/>
            <a:ext cx="2679033" cy="84198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764E45-92AC-194D-2939-231E68168D19}"/>
              </a:ext>
            </a:extLst>
          </p:cNvPr>
          <p:cNvSpPr/>
          <p:nvPr/>
        </p:nvSpPr>
        <p:spPr>
          <a:xfrm flipH="1" flipV="1">
            <a:off x="2779967" y="3080642"/>
            <a:ext cx="2000579" cy="29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C009E6-D376-6DFC-F5AA-BF26D446A23C}"/>
              </a:ext>
            </a:extLst>
          </p:cNvPr>
          <p:cNvSpPr/>
          <p:nvPr/>
        </p:nvSpPr>
        <p:spPr>
          <a:xfrm flipH="1" flipV="1">
            <a:off x="6300428" y="2651131"/>
            <a:ext cx="2541361" cy="116672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7337D5-2952-05E4-2A5F-F8FF77EEDAB4}"/>
              </a:ext>
            </a:extLst>
          </p:cNvPr>
          <p:cNvSpPr/>
          <p:nvPr/>
        </p:nvSpPr>
        <p:spPr>
          <a:xfrm flipH="1" flipV="1">
            <a:off x="6440900" y="3260067"/>
            <a:ext cx="2291213" cy="4731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4CF518-6C2E-E721-A7BC-C5752764FD9F}"/>
              </a:ext>
            </a:extLst>
          </p:cNvPr>
          <p:cNvCxnSpPr>
            <a:cxnSpLocks/>
          </p:cNvCxnSpPr>
          <p:nvPr/>
        </p:nvCxnSpPr>
        <p:spPr>
          <a:xfrm>
            <a:off x="7571232" y="3048000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3E9C26-C7CD-0070-9793-127E5486C4BA}"/>
              </a:ext>
            </a:extLst>
          </p:cNvPr>
          <p:cNvCxnSpPr>
            <a:cxnSpLocks/>
          </p:cNvCxnSpPr>
          <p:nvPr/>
        </p:nvCxnSpPr>
        <p:spPr>
          <a:xfrm>
            <a:off x="7577328" y="3633216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DC6B0E-3A2B-C69F-6E0A-F80C86E4FE25}"/>
              </a:ext>
            </a:extLst>
          </p:cNvPr>
          <p:cNvCxnSpPr>
            <a:cxnSpLocks/>
          </p:cNvCxnSpPr>
          <p:nvPr/>
        </p:nvCxnSpPr>
        <p:spPr>
          <a:xfrm>
            <a:off x="7571232" y="426708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14AF92-6EDF-CE22-D12B-AA766FAD9F4D}"/>
              </a:ext>
            </a:extLst>
          </p:cNvPr>
          <p:cNvCxnSpPr>
            <a:cxnSpLocks/>
          </p:cNvCxnSpPr>
          <p:nvPr/>
        </p:nvCxnSpPr>
        <p:spPr>
          <a:xfrm>
            <a:off x="7566152" y="486144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C84DE9-1F59-B1ED-7459-7426263557A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2E93460-B35E-6705-E94C-CC5A9A77DFBC}"/>
              </a:ext>
            </a:extLst>
          </p:cNvPr>
          <p:cNvCxnSpPr>
            <a:cxnSpLocks/>
          </p:cNvCxnSpPr>
          <p:nvPr/>
        </p:nvCxnSpPr>
        <p:spPr>
          <a:xfrm>
            <a:off x="8374950" y="4179974"/>
            <a:ext cx="4053" cy="1045799"/>
          </a:xfrm>
          <a:prstGeom prst="bentConnector3">
            <a:avLst>
              <a:gd name="adj1" fmla="val 574026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0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Abstracting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: Visualizing Control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DEBD3C-6770-FDE2-FDAE-395946A1BC71}"/>
              </a:ext>
            </a:extLst>
          </p:cNvPr>
          <p:cNvSpPr/>
          <p:nvPr/>
        </p:nvSpPr>
        <p:spPr>
          <a:xfrm>
            <a:off x="4640710" y="2181482"/>
            <a:ext cx="159518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F74822-5C86-CFCA-B9AD-BEB3E04ADAE4}"/>
              </a:ext>
            </a:extLst>
          </p:cNvPr>
          <p:cNvSpPr/>
          <p:nvPr/>
        </p:nvSpPr>
        <p:spPr>
          <a:xfrm>
            <a:off x="4640712" y="2800023"/>
            <a:ext cx="159843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BC4F36-7E5D-02B8-86F1-A91360BB495B}"/>
              </a:ext>
            </a:extLst>
          </p:cNvPr>
          <p:cNvSpPr/>
          <p:nvPr/>
        </p:nvSpPr>
        <p:spPr>
          <a:xfrm>
            <a:off x="4640712" y="3394062"/>
            <a:ext cx="1597215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a + 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DB2949-030D-5336-1BDF-82CAF7FD4C34}"/>
              </a:ext>
            </a:extLst>
          </p:cNvPr>
          <p:cNvSpPr/>
          <p:nvPr/>
        </p:nvSpPr>
        <p:spPr>
          <a:xfrm>
            <a:off x="4640712" y="3974284"/>
            <a:ext cx="159640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b &lt;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08994F-3D8D-41E0-8DB3-D9C62FDAB126}"/>
              </a:ext>
            </a:extLst>
          </p:cNvPr>
          <p:cNvSpPr/>
          <p:nvPr/>
        </p:nvSpPr>
        <p:spPr>
          <a:xfrm>
            <a:off x="4671192" y="4610689"/>
            <a:ext cx="156552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BBEAD4-404B-CB3F-4131-5FB944354EBF}"/>
              </a:ext>
            </a:extLst>
          </p:cNvPr>
          <p:cNvSpPr/>
          <p:nvPr/>
        </p:nvSpPr>
        <p:spPr>
          <a:xfrm>
            <a:off x="4647061" y="5147521"/>
            <a:ext cx="159289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26A8BCE-C87C-372C-4232-04861C13AE9E}"/>
              </a:ext>
            </a:extLst>
          </p:cNvPr>
          <p:cNvCxnSpPr>
            <a:cxnSpLocks/>
            <a:stCxn id="9" idx="3"/>
            <a:endCxn id="15" idx="3"/>
          </p:cNvCxnSpPr>
          <p:nvPr/>
        </p:nvCxnSpPr>
        <p:spPr>
          <a:xfrm>
            <a:off x="6235899" y="2305454"/>
            <a:ext cx="1218" cy="1803513"/>
          </a:xfrm>
          <a:prstGeom prst="bentConnector3">
            <a:avLst>
              <a:gd name="adj1" fmla="val 4433998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C1D89C5-83C2-A06E-0D6B-71C2B422B18F}"/>
              </a:ext>
            </a:extLst>
          </p:cNvPr>
          <p:cNvCxnSpPr>
            <a:cxnSpLocks/>
          </p:cNvCxnSpPr>
          <p:nvPr/>
        </p:nvCxnSpPr>
        <p:spPr>
          <a:xfrm flipH="1">
            <a:off x="6237117" y="3479934"/>
            <a:ext cx="810" cy="590933"/>
          </a:xfrm>
          <a:prstGeom prst="bentConnector3">
            <a:avLst>
              <a:gd name="adj1" fmla="val -2822222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FE371F-6E5D-9A59-7458-0A93B4A92D61}"/>
              </a:ext>
            </a:extLst>
          </p:cNvPr>
          <p:cNvCxnSpPr>
            <a:cxnSpLocks/>
          </p:cNvCxnSpPr>
          <p:nvPr/>
        </p:nvCxnSpPr>
        <p:spPr>
          <a:xfrm>
            <a:off x="5444373" y="2462784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768DBB4-D14F-2783-7917-BC617EA6015A}"/>
              </a:ext>
            </a:extLst>
          </p:cNvPr>
          <p:cNvSpPr txBox="1"/>
          <p:nvPr/>
        </p:nvSpPr>
        <p:spPr>
          <a:xfrm>
            <a:off x="398167" y="2223361"/>
            <a:ext cx="34932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funk(int a, int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&lt;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(a &lt; 10){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 = a +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&lt;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FC46AF-F5F8-3662-3193-50D031D6EEB2}"/>
              </a:ext>
            </a:extLst>
          </p:cNvPr>
          <p:cNvSpPr/>
          <p:nvPr/>
        </p:nvSpPr>
        <p:spPr>
          <a:xfrm>
            <a:off x="4161379" y="4448226"/>
            <a:ext cx="2427632" cy="5330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07117F-8162-7D30-84D9-D387E64FF8E8}"/>
              </a:ext>
            </a:extLst>
          </p:cNvPr>
          <p:cNvSpPr/>
          <p:nvPr/>
        </p:nvSpPr>
        <p:spPr>
          <a:xfrm>
            <a:off x="999920" y="4149494"/>
            <a:ext cx="1744707" cy="3310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56A334-E45A-BB57-B2B7-87E593567AA4}"/>
              </a:ext>
            </a:extLst>
          </p:cNvPr>
          <p:cNvSpPr/>
          <p:nvPr/>
        </p:nvSpPr>
        <p:spPr>
          <a:xfrm flipH="1" flipV="1">
            <a:off x="875718" y="2800022"/>
            <a:ext cx="2679033" cy="84198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764E45-92AC-194D-2939-231E68168D19}"/>
              </a:ext>
            </a:extLst>
          </p:cNvPr>
          <p:cNvSpPr/>
          <p:nvPr/>
        </p:nvSpPr>
        <p:spPr>
          <a:xfrm flipH="1" flipV="1">
            <a:off x="1490004" y="3080642"/>
            <a:ext cx="2000579" cy="29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C009E6-D376-6DFC-F5AA-BF26D446A23C}"/>
              </a:ext>
            </a:extLst>
          </p:cNvPr>
          <p:cNvSpPr/>
          <p:nvPr/>
        </p:nvSpPr>
        <p:spPr>
          <a:xfrm flipH="1" flipV="1">
            <a:off x="4161377" y="2651131"/>
            <a:ext cx="2541361" cy="116672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7337D5-2952-05E4-2A5F-F8FF77EEDAB4}"/>
              </a:ext>
            </a:extLst>
          </p:cNvPr>
          <p:cNvSpPr/>
          <p:nvPr/>
        </p:nvSpPr>
        <p:spPr>
          <a:xfrm flipH="1" flipV="1">
            <a:off x="4301849" y="3260067"/>
            <a:ext cx="2291213" cy="4731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4CF518-6C2E-E721-A7BC-C5752764FD9F}"/>
              </a:ext>
            </a:extLst>
          </p:cNvPr>
          <p:cNvCxnSpPr>
            <a:cxnSpLocks/>
          </p:cNvCxnSpPr>
          <p:nvPr/>
        </p:nvCxnSpPr>
        <p:spPr>
          <a:xfrm>
            <a:off x="5432181" y="3048000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3E9C26-C7CD-0070-9793-127E5486C4BA}"/>
              </a:ext>
            </a:extLst>
          </p:cNvPr>
          <p:cNvCxnSpPr>
            <a:cxnSpLocks/>
          </p:cNvCxnSpPr>
          <p:nvPr/>
        </p:nvCxnSpPr>
        <p:spPr>
          <a:xfrm>
            <a:off x="5438277" y="3633216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DC6B0E-3A2B-C69F-6E0A-F80C86E4FE25}"/>
              </a:ext>
            </a:extLst>
          </p:cNvPr>
          <p:cNvCxnSpPr>
            <a:cxnSpLocks/>
          </p:cNvCxnSpPr>
          <p:nvPr/>
        </p:nvCxnSpPr>
        <p:spPr>
          <a:xfrm>
            <a:off x="5432181" y="426708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14AF92-6EDF-CE22-D12B-AA766FAD9F4D}"/>
              </a:ext>
            </a:extLst>
          </p:cNvPr>
          <p:cNvCxnSpPr>
            <a:cxnSpLocks/>
          </p:cNvCxnSpPr>
          <p:nvPr/>
        </p:nvCxnSpPr>
        <p:spPr>
          <a:xfrm>
            <a:off x="5427101" y="486144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C84DE9-1F59-B1ED-7459-7426263557A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2E93460-B35E-6705-E94C-CC5A9A77DFBC}"/>
              </a:ext>
            </a:extLst>
          </p:cNvPr>
          <p:cNvCxnSpPr>
            <a:cxnSpLocks/>
          </p:cNvCxnSpPr>
          <p:nvPr/>
        </p:nvCxnSpPr>
        <p:spPr>
          <a:xfrm>
            <a:off x="6235899" y="4179974"/>
            <a:ext cx="4053" cy="1045799"/>
          </a:xfrm>
          <a:prstGeom prst="bentConnector3">
            <a:avLst>
              <a:gd name="adj1" fmla="val 574026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B672A4-43B3-FA2E-4286-899D06003899}"/>
              </a:ext>
            </a:extLst>
          </p:cNvPr>
          <p:cNvSpPr/>
          <p:nvPr/>
        </p:nvSpPr>
        <p:spPr>
          <a:xfrm>
            <a:off x="8423519" y="2214137"/>
            <a:ext cx="159518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1EEC51-8BF6-42CC-8AFC-06B0E87BEB1E}"/>
              </a:ext>
            </a:extLst>
          </p:cNvPr>
          <p:cNvSpPr/>
          <p:nvPr/>
        </p:nvSpPr>
        <p:spPr>
          <a:xfrm>
            <a:off x="10061826" y="2832678"/>
            <a:ext cx="159843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10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9389F5-2C3E-6501-6607-169A1723F95C}"/>
              </a:ext>
            </a:extLst>
          </p:cNvPr>
          <p:cNvSpPr/>
          <p:nvPr/>
        </p:nvSpPr>
        <p:spPr>
          <a:xfrm>
            <a:off x="10475488" y="3426717"/>
            <a:ext cx="1597215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a + 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53A9E9-DEFA-D827-D94A-604CC24E8CEF}"/>
              </a:ext>
            </a:extLst>
          </p:cNvPr>
          <p:cNvSpPr/>
          <p:nvPr/>
        </p:nvSpPr>
        <p:spPr>
          <a:xfrm>
            <a:off x="8423521" y="4006939"/>
            <a:ext cx="159640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b &lt;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EE51EA-CB58-FC09-6301-D301714BB666}"/>
              </a:ext>
            </a:extLst>
          </p:cNvPr>
          <p:cNvSpPr/>
          <p:nvPr/>
        </p:nvSpPr>
        <p:spPr>
          <a:xfrm>
            <a:off x="9896363" y="4643344"/>
            <a:ext cx="156552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2798A5-D78A-EAF6-7044-4565CA614FC8}"/>
              </a:ext>
            </a:extLst>
          </p:cNvPr>
          <p:cNvSpPr/>
          <p:nvPr/>
        </p:nvSpPr>
        <p:spPr>
          <a:xfrm>
            <a:off x="8429870" y="5180176"/>
            <a:ext cx="159289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9C5488-9C71-CFFD-1FB8-284649F9D2D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9853112" y="2495439"/>
            <a:ext cx="1007929" cy="337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06CC8BE-DC4F-EC96-6993-B31A658F6050}"/>
              </a:ext>
            </a:extLst>
          </p:cNvPr>
          <p:cNvSpPr/>
          <p:nvPr/>
        </p:nvSpPr>
        <p:spPr>
          <a:xfrm>
            <a:off x="9760313" y="4480881"/>
            <a:ext cx="1822087" cy="5330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1252D2-51EE-0F61-EFCC-A467086A8A4C}"/>
              </a:ext>
            </a:extLst>
          </p:cNvPr>
          <p:cNvSpPr/>
          <p:nvPr/>
        </p:nvSpPr>
        <p:spPr>
          <a:xfrm flipH="1" flipV="1">
            <a:off x="9658693" y="2683786"/>
            <a:ext cx="2541361" cy="116672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AFD9E-63A0-3DA9-94BC-006DEC74E478}"/>
              </a:ext>
            </a:extLst>
          </p:cNvPr>
          <p:cNvSpPr/>
          <p:nvPr/>
        </p:nvSpPr>
        <p:spPr>
          <a:xfrm flipH="1" flipV="1">
            <a:off x="10424684" y="3328566"/>
            <a:ext cx="1714677" cy="4372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269DDA-4E5C-7E18-03A5-7B07DADE52A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10861041" y="3080622"/>
            <a:ext cx="413055" cy="346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B70331-0DCC-7141-C37F-7DF4F0FF353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21114" y="2462081"/>
            <a:ext cx="377" cy="153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109745-9724-554B-7595-164C1C80853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448800" y="4286276"/>
            <a:ext cx="1230323" cy="357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10D108-F6A5-7913-439C-C421BD13B847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9394371" y="4891288"/>
            <a:ext cx="1284752" cy="292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E43C51-CC6D-0414-3EBD-95D520B0EB27}"/>
              </a:ext>
            </a:extLst>
          </p:cNvPr>
          <p:cNvCxnSpPr>
            <a:cxnSpLocks/>
          </p:cNvCxnSpPr>
          <p:nvPr/>
        </p:nvCxnSpPr>
        <p:spPr>
          <a:xfrm>
            <a:off x="9216477" y="4299742"/>
            <a:ext cx="0" cy="880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7B52C2-750D-69CB-52D7-6F4EA926F34D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flipH="1">
            <a:off x="9221724" y="3080622"/>
            <a:ext cx="1639317" cy="926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E8FDBCC-A339-4A65-B039-05D2CDB82D5F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9221724" y="3674661"/>
            <a:ext cx="2052372" cy="332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D1BB044-8E65-6F4C-F7AB-2C7262AED0CF}"/>
              </a:ext>
            </a:extLst>
          </p:cNvPr>
          <p:cNvSpPr txBox="1"/>
          <p:nvPr/>
        </p:nvSpPr>
        <p:spPr>
          <a:xfrm>
            <a:off x="10140499" y="2354334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true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64995-24F8-F0F6-87C3-4462C3F0F3CB}"/>
              </a:ext>
            </a:extLst>
          </p:cNvPr>
          <p:cNvSpPr txBox="1"/>
          <p:nvPr/>
        </p:nvSpPr>
        <p:spPr>
          <a:xfrm>
            <a:off x="8679353" y="3047457"/>
            <a:ext cx="564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false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B0DC48-26F5-0C12-E2A8-DE3B7F2A7184}"/>
              </a:ext>
            </a:extLst>
          </p:cNvPr>
          <p:cNvSpPr txBox="1"/>
          <p:nvPr/>
        </p:nvSpPr>
        <p:spPr>
          <a:xfrm>
            <a:off x="8595007" y="4519900"/>
            <a:ext cx="564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false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ED3C14-BBF9-024D-B9B5-744ED81C1EDE}"/>
              </a:ext>
            </a:extLst>
          </p:cNvPr>
          <p:cNvSpPr txBox="1"/>
          <p:nvPr/>
        </p:nvSpPr>
        <p:spPr>
          <a:xfrm>
            <a:off x="10140499" y="4159742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true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A1473E-3A4A-C670-4215-5BCDBE7EFB01}"/>
              </a:ext>
            </a:extLst>
          </p:cNvPr>
          <p:cNvSpPr txBox="1"/>
          <p:nvPr/>
        </p:nvSpPr>
        <p:spPr>
          <a:xfrm>
            <a:off x="11030649" y="3047059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true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AA4B7E-8DB7-C05D-5CB6-FF1E8E73B10D}"/>
              </a:ext>
            </a:extLst>
          </p:cNvPr>
          <p:cNvSpPr txBox="1"/>
          <p:nvPr/>
        </p:nvSpPr>
        <p:spPr>
          <a:xfrm>
            <a:off x="9676351" y="3230625"/>
            <a:ext cx="564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94487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4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21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: A Useful TOOL</a:t>
            </a:r>
          </a:p>
        </p:txBody>
      </p:sp>
      <p:pic>
        <p:nvPicPr>
          <p:cNvPr id="3074" name="Picture 2" descr="10 Basic Tools List For Your Household Tool Kit">
            <a:extLst>
              <a:ext uri="{FF2B5EF4-FFF2-40B4-BE49-F238E27FC236}">
                <a16:creationId xmlns:a16="http://schemas.microsoft.com/office/drawing/2014/main" id="{BFDE3E3F-48B6-ADE6-74B5-6323D3CC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91" y="2298374"/>
            <a:ext cx="4467608" cy="27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C2B87B-A964-3896-2BCD-6BBFC37EA679}"/>
              </a:ext>
            </a:extLst>
          </p:cNvPr>
          <p:cNvSpPr txBox="1">
            <a:spLocks/>
          </p:cNvSpPr>
          <p:nvPr/>
        </p:nvSpPr>
        <p:spPr>
          <a:xfrm>
            <a:off x="922019" y="2298374"/>
            <a:ext cx="527710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Maybe this is how you learned to think about code!</a:t>
            </a:r>
          </a:p>
          <a:p>
            <a:r>
              <a:rPr lang="en-US" dirty="0">
                <a:latin typeface="+mn-lt"/>
              </a:rPr>
              <a:t>It’s a nice way to visualize the </a:t>
            </a:r>
            <a:r>
              <a:rPr lang="en-US" i="1" dirty="0">
                <a:latin typeface="+mn-lt"/>
              </a:rPr>
              <a:t>control flow</a:t>
            </a:r>
            <a:r>
              <a:rPr lang="en-US" dirty="0">
                <a:latin typeface="+mn-lt"/>
              </a:rPr>
              <a:t> of the program</a:t>
            </a:r>
          </a:p>
          <a:p>
            <a:r>
              <a:rPr lang="en-US" dirty="0">
                <a:latin typeface="+mn-lt"/>
              </a:rPr>
              <a:t>We can extend this intuition for program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8A0BF-637A-3669-15A6-570D7AD99E86}"/>
              </a:ext>
            </a:extLst>
          </p:cNvPr>
          <p:cNvSpPr txBox="1"/>
          <p:nvPr/>
        </p:nvSpPr>
        <p:spPr>
          <a:xfrm rot="292756">
            <a:off x="6805106" y="2901905"/>
            <a:ext cx="90678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524FDB-1D9F-F981-8E01-B084F8346C18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Instruction Flowcharts</a:t>
            </a:r>
          </a:p>
        </p:txBody>
      </p:sp>
    </p:spTree>
    <p:extLst>
      <p:ext uri="{BB962C8B-B14F-4D97-AF65-F5344CB8AC3E}">
        <p14:creationId xmlns:p14="http://schemas.microsoft.com/office/powerpoint/2010/main" val="3743728415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Instruction Flowcharts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1641519047"/>
      </p:ext>
    </p:extLst>
  </p:cSld>
  <p:clrMapOvr>
    <a:masterClrMapping/>
  </p:clrMapOvr>
</p:sld>
</file>

<file path=ppt/slides/slide23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ACOM 271A.100 - Compact G-clamp | Mister Worker™">
            <a:extLst>
              <a:ext uri="{FF2B5EF4-FFF2-40B4-BE49-F238E27FC236}">
                <a16:creationId xmlns:a16="http://schemas.microsoft.com/office/drawing/2014/main" id="{4D38CB39-BCE2-D6F2-6269-C801D84B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8281">
            <a:off x="5738283" y="1216727"/>
            <a:ext cx="4579384" cy="45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853199-BCFD-F0FA-FD00-C4E03751A12C}"/>
              </a:ext>
            </a:extLst>
          </p:cNvPr>
          <p:cNvSpPr/>
          <p:nvPr/>
        </p:nvSpPr>
        <p:spPr>
          <a:xfrm>
            <a:off x="6693571" y="2261135"/>
            <a:ext cx="1360770" cy="2045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23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Compacting The Flow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C2B87B-A964-3896-2BCD-6BBFC37EA679}"/>
              </a:ext>
            </a:extLst>
          </p:cNvPr>
          <p:cNvSpPr txBox="1">
            <a:spLocks/>
          </p:cNvSpPr>
          <p:nvPr/>
        </p:nvSpPr>
        <p:spPr>
          <a:xfrm>
            <a:off x="922019" y="2298374"/>
            <a:ext cx="527710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From Flowcharts to Control Flow Graphs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rgbClr val="333333"/>
                </a:solidFill>
                <a:latin typeface="halyard-text"/>
              </a:rPr>
              <a:t>This graph is needlessly verbose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rgbClr val="333333"/>
                </a:solidFill>
                <a:latin typeface="halyard-text"/>
              </a:rPr>
              <a:t>Too many nodes that communicate nothing</a:t>
            </a:r>
          </a:p>
          <a:p>
            <a:r>
              <a:rPr lang="en-US" b="1" dirty="0" err="1"/>
              <a:t>Fwhat</a:t>
            </a:r>
            <a:r>
              <a:rPr lang="en-US" b="1" dirty="0"/>
              <a:t> if we Eliminate the 1 instruction per Node Constraint?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rgbClr val="333333"/>
                </a:solidFill>
                <a:latin typeface="halyard-text"/>
              </a:rPr>
              <a:t>Attempt to use as few edges as possible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CAF8FB-B362-2102-7D95-655D4715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417" y="2317857"/>
            <a:ext cx="1064763" cy="19318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02747D-699B-5658-7F50-86C6B5A99C71}"/>
                  </a:ext>
                </a:extLst>
              </p14:cNvPr>
              <p14:cNvContentPartPr/>
              <p14:nvPr/>
            </p14:nvContentPartPr>
            <p14:xfrm>
              <a:off x="1016280" y="4103280"/>
              <a:ext cx="106920" cy="20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02747D-699B-5658-7F50-86C6B5A99C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920" y="4093920"/>
                <a:ext cx="125640" cy="2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5343912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8254622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Definition: Sequence of instructions guaranteed to execute without interruption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109185-BB49-C21A-0744-AE9F8DD0B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500" y="3670935"/>
            <a:ext cx="2832399" cy="2204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75FFD-F8DF-F434-19A4-D78FDFC4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79" y="3575685"/>
            <a:ext cx="3578542" cy="20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35267"/>
      </p:ext>
    </p:extLst>
  </p:cSld>
  <p:clrMapOvr>
    <a:masterClrMapping/>
  </p:clrMapOvr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 Boundaries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8254622" cy="739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Distinguished Instructions in a Block (may be the same Instruction)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C25CD86-10C9-C7EE-4EEC-23D267EF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5" y="3341370"/>
            <a:ext cx="16192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y Movie Review imdb copyright: The Terminator (1984)">
            <a:extLst>
              <a:ext uri="{FF2B5EF4-FFF2-40B4-BE49-F238E27FC236}">
                <a16:creationId xmlns:a16="http://schemas.microsoft.com/office/drawing/2014/main" id="{A440E834-9ABC-F2A5-9E30-4BB0E1DD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86" y="3279899"/>
            <a:ext cx="1658961" cy="248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129EC-C69D-490A-B2D6-252656CE328C}"/>
              </a:ext>
            </a:extLst>
          </p:cNvPr>
          <p:cNvSpPr txBox="1"/>
          <p:nvPr/>
        </p:nvSpPr>
        <p:spPr>
          <a:xfrm>
            <a:off x="1676399" y="223221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Leader: An instruction that begins the block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87EA0-D2EC-8081-EC62-3074EB12C9BE}"/>
              </a:ext>
            </a:extLst>
          </p:cNvPr>
          <p:cNvSpPr txBox="1"/>
          <p:nvPr/>
        </p:nvSpPr>
        <p:spPr>
          <a:xfrm>
            <a:off x="1676399" y="262330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Terminator: An instruction that ends the block</a:t>
            </a:r>
          </a:p>
        </p:txBody>
      </p:sp>
    </p:spTree>
    <p:extLst>
      <p:ext uri="{BB962C8B-B14F-4D97-AF65-F5344CB8AC3E}">
        <p14:creationId xmlns:p14="http://schemas.microsoft.com/office/powerpoint/2010/main" val="3942401970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 Boundaries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Distinguished Instructions in a Block (may be the same Instruction)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A3474-DF05-0E9B-4906-58C4BE35A7ED}"/>
              </a:ext>
            </a:extLst>
          </p:cNvPr>
          <p:cNvSpPr txBox="1"/>
          <p:nvPr/>
        </p:nvSpPr>
        <p:spPr>
          <a:xfrm>
            <a:off x="1676399" y="223221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Leader: An instruction that begins the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20D0-E84A-1D87-617D-E2DAF00642FD}"/>
              </a:ext>
            </a:extLst>
          </p:cNvPr>
          <p:cNvSpPr txBox="1"/>
          <p:nvPr/>
        </p:nvSpPr>
        <p:spPr>
          <a:xfrm>
            <a:off x="1676399" y="374344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Terminator: An instruction that ends the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8E37E-0111-6BDA-E97A-C68C3AB4356C}"/>
              </a:ext>
            </a:extLst>
          </p:cNvPr>
          <p:cNvSpPr txBox="1"/>
          <p:nvPr/>
        </p:nvSpPr>
        <p:spPr>
          <a:xfrm>
            <a:off x="2173905" y="4508960"/>
            <a:ext cx="441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jump (</a:t>
            </a:r>
            <a:r>
              <a:rPr lang="en-US" i="1" dirty="0" err="1"/>
              <a:t>goto</a:t>
            </a:r>
            <a:r>
              <a:rPr lang="en-US" i="1" dirty="0"/>
              <a:t>, if statement, loop construct)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6CC75-A625-FB4B-1C1E-619142D8B517}"/>
              </a:ext>
            </a:extLst>
          </p:cNvPr>
          <p:cNvSpPr txBox="1"/>
          <p:nvPr/>
        </p:nvSpPr>
        <p:spPr>
          <a:xfrm>
            <a:off x="2137185" y="2645606"/>
            <a:ext cx="377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first instruction in the procedure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7FFB7-2216-42A0-8F72-38714D7F07EE}"/>
              </a:ext>
            </a:extLst>
          </p:cNvPr>
          <p:cNvSpPr txBox="1"/>
          <p:nvPr/>
        </p:nvSpPr>
        <p:spPr>
          <a:xfrm>
            <a:off x="2137184" y="2981710"/>
            <a:ext cx="222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target of a jump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E9D30-477D-B9D7-D62F-82F6C64E794B}"/>
              </a:ext>
            </a:extLst>
          </p:cNvPr>
          <p:cNvSpPr txBox="1"/>
          <p:nvPr/>
        </p:nvSpPr>
        <p:spPr>
          <a:xfrm>
            <a:off x="2173906" y="4189015"/>
            <a:ext cx="377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last instruction of the procedure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679C5-27C8-77F0-7BB4-4AC5BBD70790}"/>
              </a:ext>
            </a:extLst>
          </p:cNvPr>
          <p:cNvSpPr txBox="1"/>
          <p:nvPr/>
        </p:nvSpPr>
        <p:spPr>
          <a:xfrm>
            <a:off x="2173906" y="4878292"/>
            <a:ext cx="389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call (We’ll use a special LINK edge)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B4010-3B0E-6262-4F79-EBEB63C368E2}"/>
              </a:ext>
            </a:extLst>
          </p:cNvPr>
          <p:cNvSpPr txBox="1"/>
          <p:nvPr/>
        </p:nvSpPr>
        <p:spPr>
          <a:xfrm>
            <a:off x="2137183" y="3326940"/>
            <a:ext cx="361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instruction after an terminator</a:t>
            </a:r>
          </a:p>
        </p:txBody>
      </p:sp>
    </p:spTree>
    <p:extLst>
      <p:ext uri="{BB962C8B-B14F-4D97-AF65-F5344CB8AC3E}">
        <p14:creationId xmlns:p14="http://schemas.microsoft.com/office/powerpoint/2010/main" val="189508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BENEFITS of Basic Blocks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8" y="1600201"/>
            <a:ext cx="873009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Characteristic structure of common control constructs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B6354A-3FC9-A807-87D0-E62E20B9823B}"/>
              </a:ext>
            </a:extLst>
          </p:cNvPr>
          <p:cNvCxnSpPr/>
          <p:nvPr/>
        </p:nvCxnSpPr>
        <p:spPr>
          <a:xfrm>
            <a:off x="4246727" y="3564343"/>
            <a:ext cx="0" cy="30957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0B5B11-82FC-B207-E14F-52D0298ECC80}"/>
              </a:ext>
            </a:extLst>
          </p:cNvPr>
          <p:cNvCxnSpPr/>
          <p:nvPr/>
        </p:nvCxnSpPr>
        <p:spPr>
          <a:xfrm>
            <a:off x="7108217" y="3587087"/>
            <a:ext cx="0" cy="30957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E36AF72A-A16A-87A7-84BE-2700A23677DC}"/>
              </a:ext>
            </a:extLst>
          </p:cNvPr>
          <p:cNvSpPr/>
          <p:nvPr/>
        </p:nvSpPr>
        <p:spPr>
          <a:xfrm>
            <a:off x="1808238" y="5050977"/>
            <a:ext cx="63495" cy="727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BF49397-4F1E-EAB9-79E7-9B1428705341}"/>
              </a:ext>
            </a:extLst>
          </p:cNvPr>
          <p:cNvGrpSpPr/>
          <p:nvPr/>
        </p:nvGrpSpPr>
        <p:grpSpPr>
          <a:xfrm>
            <a:off x="1363419" y="3564343"/>
            <a:ext cx="2769596" cy="2512093"/>
            <a:chOff x="1363419" y="3564343"/>
            <a:chExt cx="2769596" cy="25120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5C5EF5-EDB0-1244-C5B4-3A29622E9B8F}"/>
                </a:ext>
              </a:extLst>
            </p:cNvPr>
            <p:cNvSpPr txBox="1"/>
            <p:nvPr/>
          </p:nvSpPr>
          <p:spPr>
            <a:xfrm>
              <a:off x="1697410" y="3564343"/>
              <a:ext cx="736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Loops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BB28A2C-816F-1AFC-845F-5A512D1DDC85}"/>
                </a:ext>
              </a:extLst>
            </p:cNvPr>
            <p:cNvSpPr/>
            <p:nvPr/>
          </p:nvSpPr>
          <p:spPr>
            <a:xfrm>
              <a:off x="2210816" y="4134271"/>
              <a:ext cx="1322358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(head)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D7C6CFD-9BB0-BE83-1411-CB40DD1CD7F5}"/>
                </a:ext>
              </a:extLst>
            </p:cNvPr>
            <p:cNvSpPr/>
            <p:nvPr/>
          </p:nvSpPr>
          <p:spPr>
            <a:xfrm>
              <a:off x="2224469" y="4850526"/>
              <a:ext cx="1322353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(body)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A6C5214-6834-BC34-5617-38F69015757A}"/>
                </a:ext>
              </a:extLst>
            </p:cNvPr>
            <p:cNvSpPr/>
            <p:nvPr/>
          </p:nvSpPr>
          <p:spPr>
            <a:xfrm>
              <a:off x="2248191" y="5629807"/>
              <a:ext cx="1308706" cy="4466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(after)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402EE6B-6EBD-8E58-D971-3BE817EF21FF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>
              <a:off x="2871995" y="4577077"/>
              <a:ext cx="13650" cy="27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EFEABAEE-8CA3-CD75-35D8-57D71651F7A3}"/>
                </a:ext>
              </a:extLst>
            </p:cNvPr>
            <p:cNvCxnSpPr>
              <a:cxnSpLocks/>
              <a:stCxn id="22" idx="3"/>
              <a:endCxn id="24" idx="3"/>
            </p:cNvCxnSpPr>
            <p:nvPr/>
          </p:nvCxnSpPr>
          <p:spPr>
            <a:xfrm>
              <a:off x="3533174" y="4355675"/>
              <a:ext cx="23723" cy="1497447"/>
            </a:xfrm>
            <a:prstGeom prst="bentConnector3">
              <a:avLst>
                <a:gd name="adj1" fmla="val 106362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9E58B53-DB2F-31F2-599D-3056742E36BB}"/>
                </a:ext>
              </a:extLst>
            </p:cNvPr>
            <p:cNvSpPr txBox="1"/>
            <p:nvPr/>
          </p:nvSpPr>
          <p:spPr>
            <a:xfrm>
              <a:off x="3645381" y="4730796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jmp</a:t>
              </a:r>
              <a:endParaRPr lang="en-US" sz="1400" b="1" dirty="0"/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601F69D6-3B30-75CE-D413-C5D78E308904}"/>
                </a:ext>
              </a:extLst>
            </p:cNvPr>
            <p:cNvCxnSpPr>
              <a:stCxn id="22" idx="2"/>
              <a:endCxn id="14" idx="0"/>
            </p:cNvCxnSpPr>
            <p:nvPr/>
          </p:nvCxnSpPr>
          <p:spPr>
            <a:xfrm rot="5400000">
              <a:off x="2119042" y="4298023"/>
              <a:ext cx="473899" cy="1032009"/>
            </a:xfrm>
            <a:prstGeom prst="bentConnector3">
              <a:avLst>
                <a:gd name="adj1" fmla="val 3545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FCCFBD7D-49BE-FABF-F97E-B4F79A3AA713}"/>
                </a:ext>
              </a:extLst>
            </p:cNvPr>
            <p:cNvCxnSpPr>
              <a:cxnSpLocks/>
              <a:stCxn id="14" idx="0"/>
              <a:endCxn id="24" idx="0"/>
            </p:cNvCxnSpPr>
            <p:nvPr/>
          </p:nvCxnSpPr>
          <p:spPr>
            <a:xfrm rot="16200000" flipH="1">
              <a:off x="2081850" y="4809113"/>
              <a:ext cx="578830" cy="1062558"/>
            </a:xfrm>
            <a:prstGeom prst="bentConnector3">
              <a:avLst>
                <a:gd name="adj1" fmla="val 614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A480EB7F-C27B-1CA8-CDA6-42BDA7CCDDD7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H="1" flipV="1">
              <a:off x="3141780" y="4591239"/>
              <a:ext cx="405042" cy="480691"/>
            </a:xfrm>
            <a:prstGeom prst="bentConnector4">
              <a:avLst>
                <a:gd name="adj1" fmla="val -32699"/>
                <a:gd name="adj2" fmla="val 7303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F945615-F04E-F06E-CFB2-A1044E3F1183}"/>
                </a:ext>
              </a:extLst>
            </p:cNvPr>
            <p:cNvSpPr txBox="1"/>
            <p:nvPr/>
          </p:nvSpPr>
          <p:spPr>
            <a:xfrm>
              <a:off x="1363419" y="4889697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jmp</a:t>
              </a:r>
              <a:endParaRPr lang="en-US" sz="1400" b="1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4448BAD-55D8-A26C-2C16-DFBADF797FBB}"/>
              </a:ext>
            </a:extLst>
          </p:cNvPr>
          <p:cNvGrpSpPr/>
          <p:nvPr/>
        </p:nvGrpSpPr>
        <p:grpSpPr>
          <a:xfrm>
            <a:off x="4619704" y="3564343"/>
            <a:ext cx="2313995" cy="2527188"/>
            <a:chOff x="4619704" y="3564343"/>
            <a:chExt cx="2313995" cy="252718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1B5558-F9A9-BC1D-866C-66C7E12A1D20}"/>
                </a:ext>
              </a:extLst>
            </p:cNvPr>
            <p:cNvSpPr txBox="1"/>
            <p:nvPr/>
          </p:nvSpPr>
          <p:spPr>
            <a:xfrm>
              <a:off x="4627593" y="3564343"/>
              <a:ext cx="824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If-</a:t>
              </a:r>
              <a:r>
                <a:rPr lang="en-US" b="1" u="sng" dirty="0" err="1"/>
                <a:t>stmt</a:t>
              </a:r>
              <a:endParaRPr lang="en-US" b="1" u="sng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588736D-29A8-3032-A18C-BC3142A1A836}"/>
                </a:ext>
              </a:extLst>
            </p:cNvPr>
            <p:cNvSpPr/>
            <p:nvPr/>
          </p:nvSpPr>
          <p:spPr>
            <a:xfrm>
              <a:off x="4619704" y="4134271"/>
              <a:ext cx="1322358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(head)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DDDFAB5-ED96-ACA3-4AC1-02C70FEE49D5}"/>
                </a:ext>
              </a:extLst>
            </p:cNvPr>
            <p:cNvSpPr/>
            <p:nvPr/>
          </p:nvSpPr>
          <p:spPr>
            <a:xfrm>
              <a:off x="5437399" y="4813411"/>
              <a:ext cx="1496300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(True branch)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50DDE38-951D-FFE3-32C3-F5E4C7130323}"/>
                </a:ext>
              </a:extLst>
            </p:cNvPr>
            <p:cNvSpPr/>
            <p:nvPr/>
          </p:nvSpPr>
          <p:spPr>
            <a:xfrm>
              <a:off x="4627592" y="5644902"/>
              <a:ext cx="1308706" cy="4466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(after)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C4F71D-2392-BA17-CE7C-1C7289AC7430}"/>
                </a:ext>
              </a:extLst>
            </p:cNvPr>
            <p:cNvSpPr txBox="1"/>
            <p:nvPr/>
          </p:nvSpPr>
          <p:spPr>
            <a:xfrm>
              <a:off x="4811491" y="4909787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jmp</a:t>
              </a:r>
              <a:endParaRPr lang="en-US" sz="1400" b="1" dirty="0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90AD50B-D6F0-6FD1-F744-6C7117E09308}"/>
                </a:ext>
              </a:extLst>
            </p:cNvPr>
            <p:cNvCxnSpPr>
              <a:stCxn id="15" idx="2"/>
              <a:endCxn id="17" idx="0"/>
            </p:cNvCxnSpPr>
            <p:nvPr/>
          </p:nvCxnSpPr>
          <p:spPr>
            <a:xfrm>
              <a:off x="5280883" y="4577078"/>
              <a:ext cx="1062" cy="10678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D3E6D2-4672-2659-8D72-E1F44CBD1851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5412883" y="4577077"/>
              <a:ext cx="772666" cy="236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370C766-3823-6F79-B900-B6CB5DEAB1FC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5451986" y="5256218"/>
              <a:ext cx="733563" cy="37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0EB7D58-B2EF-D0F2-6629-7F3B170B25A8}"/>
              </a:ext>
            </a:extLst>
          </p:cNvPr>
          <p:cNvGrpSpPr/>
          <p:nvPr/>
        </p:nvGrpSpPr>
        <p:grpSpPr>
          <a:xfrm>
            <a:off x="7282737" y="3564343"/>
            <a:ext cx="3054163" cy="2973817"/>
            <a:chOff x="7282737" y="3564343"/>
            <a:chExt cx="3054163" cy="29738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4B9D59-65B5-F83F-DD7E-966E25F9BAA2}"/>
                </a:ext>
              </a:extLst>
            </p:cNvPr>
            <p:cNvSpPr txBox="1"/>
            <p:nvPr/>
          </p:nvSpPr>
          <p:spPr>
            <a:xfrm>
              <a:off x="7509379" y="3564343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If-else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3375A77-6D0D-A984-B66F-9AF20BE5D317}"/>
                </a:ext>
              </a:extLst>
            </p:cNvPr>
            <p:cNvSpPr/>
            <p:nvPr/>
          </p:nvSpPr>
          <p:spPr>
            <a:xfrm>
              <a:off x="8124503" y="4148432"/>
              <a:ext cx="1322358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(head)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26BF949-460F-FE79-258E-B435915BC84B}"/>
                </a:ext>
              </a:extLst>
            </p:cNvPr>
            <p:cNvSpPr/>
            <p:nvPr/>
          </p:nvSpPr>
          <p:spPr>
            <a:xfrm>
              <a:off x="8840600" y="4827572"/>
              <a:ext cx="1496300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(True branch)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AF1574A-774D-15AC-6930-601CCE9DC462}"/>
                </a:ext>
              </a:extLst>
            </p:cNvPr>
            <p:cNvSpPr/>
            <p:nvPr/>
          </p:nvSpPr>
          <p:spPr>
            <a:xfrm>
              <a:off x="8213165" y="6091531"/>
              <a:ext cx="1308706" cy="4466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(after)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394EBCB-82AA-8BBB-8CE3-3A7AF9534426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>
              <a:off x="8785682" y="4591239"/>
              <a:ext cx="803068" cy="2363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431FCCA-D74C-6B97-BF55-1EDCD9625438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flipH="1">
              <a:off x="8867518" y="5270378"/>
              <a:ext cx="721232" cy="8211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7CFF5CC-CDEB-5CC5-9031-6DF8854595E2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H="1">
              <a:off x="8051704" y="4591239"/>
              <a:ext cx="430850" cy="6963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374007B-CB56-37C0-65DA-1FBF67B3BF4D}"/>
                </a:ext>
              </a:extLst>
            </p:cNvPr>
            <p:cNvSpPr/>
            <p:nvPr/>
          </p:nvSpPr>
          <p:spPr>
            <a:xfrm>
              <a:off x="7282737" y="5287620"/>
              <a:ext cx="1537935" cy="4428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(False branch)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E272E22-28C7-7AD5-8D47-71C6819961BB}"/>
                </a:ext>
              </a:extLst>
            </p:cNvPr>
            <p:cNvCxnSpPr>
              <a:cxnSpLocks/>
              <a:stCxn id="38" idx="2"/>
              <a:endCxn id="33" idx="0"/>
            </p:cNvCxnSpPr>
            <p:nvPr/>
          </p:nvCxnSpPr>
          <p:spPr>
            <a:xfrm>
              <a:off x="8051704" y="5730426"/>
              <a:ext cx="815814" cy="3611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219CD8E-1D91-2280-612A-C033105C1608}"/>
                </a:ext>
              </a:extLst>
            </p:cNvPr>
            <p:cNvSpPr txBox="1"/>
            <p:nvPr/>
          </p:nvSpPr>
          <p:spPr>
            <a:xfrm>
              <a:off x="7794193" y="4708400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jmp</a:t>
              </a:r>
              <a:endParaRPr lang="en-US" sz="1400" b="1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FC7EF4D-D145-9162-D60B-993B95202F7A}"/>
                </a:ext>
              </a:extLst>
            </p:cNvPr>
            <p:cNvSpPr txBox="1"/>
            <p:nvPr/>
          </p:nvSpPr>
          <p:spPr>
            <a:xfrm>
              <a:off x="9378071" y="5535717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jmp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353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28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Note CFGs are PER-Function Objects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51597-A39C-8A92-3405-E747C1DF7012}"/>
              </a:ext>
            </a:extLst>
          </p:cNvPr>
          <p:cNvSpPr txBox="1"/>
          <p:nvPr/>
        </p:nvSpPr>
        <p:spPr>
          <a:xfrm>
            <a:off x="1343982" y="1485135"/>
            <a:ext cx="335540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foo(int c){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(c &gt; 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local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ret = foo(local);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(ret &gt;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2;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0B670-DBC2-CD86-F0E6-1119764EB42D}"/>
              </a:ext>
            </a:extLst>
          </p:cNvPr>
          <p:cNvSpPr txBox="1"/>
          <p:nvPr/>
        </p:nvSpPr>
        <p:spPr>
          <a:xfrm>
            <a:off x="6658550" y="2743200"/>
            <a:ext cx="148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CFG for foo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33A3C-F833-B89D-B658-38E84732DDFC}"/>
              </a:ext>
            </a:extLst>
          </p:cNvPr>
          <p:cNvSpPr txBox="1"/>
          <p:nvPr/>
        </p:nvSpPr>
        <p:spPr>
          <a:xfrm>
            <a:off x="6675936" y="3042888"/>
            <a:ext cx="166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CFG for main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47E82-092F-5F66-B29A-2A42B60B3ED1}"/>
              </a:ext>
            </a:extLst>
          </p:cNvPr>
          <p:cNvSpPr txBox="1"/>
          <p:nvPr/>
        </p:nvSpPr>
        <p:spPr>
          <a:xfrm>
            <a:off x="6693322" y="3342576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“link edge” to connect call to its return site 	</a:t>
            </a:r>
          </a:p>
        </p:txBody>
      </p:sp>
    </p:spTree>
    <p:extLst>
      <p:ext uri="{BB962C8B-B14F-4D97-AF65-F5344CB8AC3E}">
        <p14:creationId xmlns:p14="http://schemas.microsoft.com/office/powerpoint/2010/main" val="1888688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Exercise: Build the CFG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Code: Control-Flow Graphs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4FB3E-3913-E45F-8607-6F1EFED84DD7}"/>
              </a:ext>
            </a:extLst>
          </p:cNvPr>
          <p:cNvSpPr txBox="1"/>
          <p:nvPr/>
        </p:nvSpPr>
        <p:spPr>
          <a:xfrm>
            <a:off x="1343982" y="1485135"/>
            <a:ext cx="335540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foo(int c){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(c &gt; 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local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ret = foo(local);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(ret &gt;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2;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89058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9856"/>
            <a:ext cx="5431971" cy="1722048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1800" b="1" dirty="0"/>
              <a:t>Miss a class? It’s not too late to get points for the check-in assignment!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The Entry Survey: results and thoughts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Instruction Flowcharts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3576487208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71226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Described the need to Visualize Programs in ways other than a Flat listing of source code</a:t>
            </a:r>
          </a:p>
          <a:p>
            <a:endParaRPr lang="en-US" dirty="0"/>
          </a:p>
          <a:p>
            <a:r>
              <a:rPr lang="en-US" dirty="0"/>
              <a:t>Showed one such visualization, the Control-Flow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7859745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</a:t>
            </a:r>
            <a:r>
              <a:rPr lang="en-US" b="1" dirty="0" err="1"/>
              <a:t>TiME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71226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Show additional program abstractions TO simplify Analysis, in particular SSA Form</a:t>
            </a:r>
          </a:p>
          <a:p>
            <a:endParaRPr lang="en-US" dirty="0"/>
          </a:p>
          <a:p>
            <a:r>
              <a:rPr lang="en-US" dirty="0"/>
              <a:t>Use these Concepts </a:t>
            </a:r>
            <a:r>
              <a:rPr lang="en-US"/>
              <a:t>to introduce LLVM IR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077403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9856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“Please record lectures”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472898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9856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“My given name is &lt;X&gt; but I go by &lt;Y&gt;”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2362564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4413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Lots of interest in learning about vulnerabilities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7961128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4413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Some concern about workload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968669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4413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How long are the quizzes?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8757384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F47683-42FB-8BC3-DAB9-2B719CC57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924441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Discussed the insufficiency of manual source code analysis for security evaluation.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200" i="1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b="1" dirty="0">
                <a:latin typeface="Arial" panose="020B0604020202020204" pitchFamily="34" charset="0"/>
              </a:rPr>
              <a:t>Described the need to deal with abstractions of software. These abstractions can do two things: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Emphasize some under</a:t>
            </a:r>
            <a:r>
              <a:rPr lang="en-US" altLang="en-US" sz="2200" dirty="0">
                <a:latin typeface="Arial" panose="020B0604020202020204" pitchFamily="34" charset="0"/>
              </a:rPr>
              <a:t>-appreciated aspect of the target program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</a:rPr>
              <a:t>Simplify or ease a form of reasoning about the target program</a:t>
            </a:r>
            <a:endParaRPr kumimoji="0" lang="en-US" altLang="en-US" sz="2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4336</TotalTime>
  <Words>1542</Words>
  <Application>Microsoft Office PowerPoint</Application>
  <PresentationFormat>Widescreen</PresentationFormat>
  <Paragraphs>334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halyard-text</vt:lpstr>
      <vt:lpstr>Tenorite</vt:lpstr>
      <vt:lpstr>Monoline</vt:lpstr>
      <vt:lpstr>ExerCise #2</vt:lpstr>
      <vt:lpstr>Abstracting CODE</vt:lpstr>
      <vt:lpstr>Administrivia and  Announcements</vt:lpstr>
      <vt:lpstr>Administrivia and  Announcements</vt:lpstr>
      <vt:lpstr>Administrivia and  Announcements</vt:lpstr>
      <vt:lpstr>Administrivia and  Announcements</vt:lpstr>
      <vt:lpstr>Administrivia and  Announcements</vt:lpstr>
      <vt:lpstr>Administrivia and  Announcements</vt:lpstr>
      <vt:lpstr>Last Time: Overview</vt:lpstr>
      <vt:lpstr>Lecture Outline</vt:lpstr>
      <vt:lpstr>Visualizing Programs</vt:lpstr>
      <vt:lpstr>Code Graphs</vt:lpstr>
      <vt:lpstr>FlowCharts</vt:lpstr>
      <vt:lpstr>FlowChart Example – How to Floss</vt:lpstr>
      <vt:lpstr>FlowChartS – COnditionals</vt:lpstr>
      <vt:lpstr>FlowChartS – COnditionals</vt:lpstr>
      <vt:lpstr>Flowcharts – For Code?!?!?!!</vt:lpstr>
      <vt:lpstr>CODE FlowCharts</vt:lpstr>
      <vt:lpstr>FlowCharts: Visualizing Control</vt:lpstr>
      <vt:lpstr>FlowCharts: Visualizing Control</vt:lpstr>
      <vt:lpstr>FlowCharts: A Useful TOOL</vt:lpstr>
      <vt:lpstr>Lecture Outline</vt:lpstr>
      <vt:lpstr>Compacting The Flow Chart</vt:lpstr>
      <vt:lpstr>Basic Blocks</vt:lpstr>
      <vt:lpstr>Basic Blocks Boundaries</vt:lpstr>
      <vt:lpstr>Basic Blocks Boundaries</vt:lpstr>
      <vt:lpstr>BENEFITS of Basic Blocks</vt:lpstr>
      <vt:lpstr>Note CFGs are PER-Function Objects</vt:lpstr>
      <vt:lpstr>Exercise: Build the CFG</vt:lpstr>
      <vt:lpstr>Lecture END!</vt:lpstr>
      <vt:lpstr>Summary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24</cp:revision>
  <dcterms:created xsi:type="dcterms:W3CDTF">2023-08-21T14:00:41Z</dcterms:created>
  <dcterms:modified xsi:type="dcterms:W3CDTF">2025-08-20T03:31:04Z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