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2"/>
  </p:notesMasterIdLst>
  <p:handoutMasterIdLst>
    <p:handoutMasterId r:id="rId33"/>
  </p:handoutMasterIdLst>
  <p:sldIdLst>
    <p:sldId id="303" r:id="rId5"/>
    <p:sldId id="305" r:id="rId6"/>
    <p:sldId id="1399" r:id="rId7"/>
    <p:sldId id="295" r:id="rId8"/>
    <p:sldId id="1115" r:id="rId9"/>
    <p:sldId id="256" r:id="rId10"/>
    <p:sldId id="1400" r:id="rId11"/>
    <p:sldId id="1368" r:id="rId12"/>
    <p:sldId id="1384" r:id="rId13"/>
    <p:sldId id="1383" r:id="rId14"/>
    <p:sldId id="1386" r:id="rId15"/>
    <p:sldId id="1381" r:id="rId16"/>
    <p:sldId id="1394" r:id="rId17"/>
    <p:sldId id="1385" r:id="rId18"/>
    <p:sldId id="1388" r:id="rId19"/>
    <p:sldId id="1392" r:id="rId20"/>
    <p:sldId id="1367" r:id="rId21"/>
    <p:sldId id="1396" r:id="rId22"/>
    <p:sldId id="1395" r:id="rId23"/>
    <p:sldId id="1397" r:id="rId24"/>
    <p:sldId id="1389" r:id="rId25"/>
    <p:sldId id="1390" r:id="rId26"/>
    <p:sldId id="1391" r:id="rId27"/>
    <p:sldId id="1398" r:id="rId28"/>
    <p:sldId id="1379" r:id="rId29"/>
    <p:sldId id="1393" r:id="rId30"/>
    <p:sldId id="13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" y="348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Sheet1!$G$4:$G$76</cx:f>
        <cx:lvl ptCount="73" formatCode="General">
          <cx:pt idx="0">47</cx:pt>
          <cx:pt idx="1">43</cx:pt>
          <cx:pt idx="2">50</cx:pt>
          <cx:pt idx="3">48</cx:pt>
          <cx:pt idx="4">42</cx:pt>
          <cx:pt idx="5">46</cx:pt>
          <cx:pt idx="6">50</cx:pt>
          <cx:pt idx="7">39</cx:pt>
          <cx:pt idx="8">50</cx:pt>
          <cx:pt idx="9">45</cx:pt>
          <cx:pt idx="10">43</cx:pt>
          <cx:pt idx="11">46</cx:pt>
          <cx:pt idx="12">40</cx:pt>
          <cx:pt idx="13">50</cx:pt>
          <cx:pt idx="14">47</cx:pt>
          <cx:pt idx="15">45</cx:pt>
          <cx:pt idx="16">40</cx:pt>
          <cx:pt idx="17">50</cx:pt>
          <cx:pt idx="18">50</cx:pt>
          <cx:pt idx="19">47</cx:pt>
          <cx:pt idx="20">43</cx:pt>
          <cx:pt idx="21">47</cx:pt>
          <cx:pt idx="22">45</cx:pt>
          <cx:pt idx="23">50</cx:pt>
          <cx:pt idx="24">23</cx:pt>
          <cx:pt idx="25">50</cx:pt>
          <cx:pt idx="26">37</cx:pt>
          <cx:pt idx="27">40</cx:pt>
          <cx:pt idx="28">41</cx:pt>
          <cx:pt idx="29">42</cx:pt>
          <cx:pt idx="30">42</cx:pt>
          <cx:pt idx="31">37</cx:pt>
          <cx:pt idx="32">41</cx:pt>
          <cx:pt idx="33">40</cx:pt>
          <cx:pt idx="34">40</cx:pt>
          <cx:pt idx="35">47</cx:pt>
          <cx:pt idx="36">48</cx:pt>
          <cx:pt idx="37">42</cx:pt>
          <cx:pt idx="38">38</cx:pt>
          <cx:pt idx="39">43</cx:pt>
          <cx:pt idx="40">35</cx:pt>
          <cx:pt idx="41">49</cx:pt>
          <cx:pt idx="42">47</cx:pt>
          <cx:pt idx="43">38</cx:pt>
          <cx:pt idx="44">50</cx:pt>
          <cx:pt idx="45">27</cx:pt>
          <cx:pt idx="46">41</cx:pt>
          <cx:pt idx="47">49</cx:pt>
          <cx:pt idx="48">46</cx:pt>
          <cx:pt idx="49">37</cx:pt>
          <cx:pt idx="50">34</cx:pt>
          <cx:pt idx="51">46</cx:pt>
          <cx:pt idx="52">45</cx:pt>
          <cx:pt idx="53">43</cx:pt>
          <cx:pt idx="54">32</cx:pt>
          <cx:pt idx="55">50</cx:pt>
          <cx:pt idx="56">50</cx:pt>
          <cx:pt idx="57">27</cx:pt>
          <cx:pt idx="58">47</cx:pt>
          <cx:pt idx="59">47</cx:pt>
          <cx:pt idx="60">0</cx:pt>
          <cx:pt idx="61">48</cx:pt>
          <cx:pt idx="62">33</cx:pt>
          <cx:pt idx="63">46</cx:pt>
          <cx:pt idx="64">43</cx:pt>
          <cx:pt idx="65">42</cx:pt>
          <cx:pt idx="66">39</cx:pt>
          <cx:pt idx="67">47</cx:pt>
          <cx:pt idx="68">39</cx:pt>
          <cx:pt idx="69">45</cx:pt>
          <cx:pt idx="70">43</cx:pt>
          <cx:pt idx="71">29</cx:pt>
          <cx:pt idx="72">35</cx:pt>
        </cx:lvl>
      </cx:numDim>
    </cx:data>
  </cx:chartData>
  <cx:chart>
    <cx:title pos="t" align="ctr" overlay="0">
      <cx:tx>
        <cx:txData>
          <cx:v>Quiz 1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00" b="1" i="0" u="none" strike="noStrike" cap="all" spc="15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Aptos Narrow" panose="02110004020202020204"/>
            </a:rPr>
            <a:t>Quiz 1</a:t>
          </a:r>
        </a:p>
      </cx:txPr>
    </cx:title>
    <cx:plotArea>
      <cx:plotAreaRegion>
        <cx:series layoutId="boxWhisker" uniqueId="{9B48D8CB-6ACF-4C47-AE18-06E0D2A24FED}">
          <cx:dataId val="0"/>
          <cx:layoutPr>
            <cx:visibility meanLine="1" meanMarker="0" nonoutliers="0" outliers="1"/>
            <cx:statistics quartileMethod="exclusive"/>
          </cx:layoutPr>
        </cx:series>
      </cx:plotAreaRegion>
      <cx:axis id="0" hidden="1">
        <cx:catScaling gapWidth="1.10000002"/>
        <cx:tickLabels/>
      </cx:axis>
      <cx:axis id="1">
        <cx:valScaling max="50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en-US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ptos Narrow" panose="02110004020202020204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27</a:t>
            </a:r>
            <a:endParaRPr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difference between unit testing and application testing?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breaking circular logic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2966D-F009-D52F-998C-0C9E9D9A7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8"/>
          <a:stretch/>
        </p:blipFill>
        <p:spPr>
          <a:xfrm>
            <a:off x="6999980" y="2084291"/>
            <a:ext cx="3936963" cy="35954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08567-2C9B-4D3F-15F6-3657EEE4D35B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Automated test case generation resolves a fundamental conflict in testing…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5AC22-2734-8B71-D17B-4845DC99ED5D}"/>
              </a:ext>
            </a:extLst>
          </p:cNvPr>
          <p:cNvSpPr txBox="1"/>
          <p:nvPr/>
        </p:nvSpPr>
        <p:spPr>
          <a:xfrm>
            <a:off x="847893" y="2591806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Tautologically </a:t>
            </a:r>
            <a:r>
              <a:rPr lang="en-US" dirty="0">
                <a:solidFill>
                  <a:srgbClr val="666666"/>
                </a:solidFill>
              </a:rPr>
              <a:t>impossible to predict u</a:t>
            </a:r>
            <a:r>
              <a:rPr lang="en-US" i="0" dirty="0">
                <a:solidFill>
                  <a:srgbClr val="666666"/>
                </a:solidFill>
                <a:effectLst/>
              </a:rPr>
              <a:t>npredictable behavior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FECE7-5260-0169-A431-5443B5EE2CA0}"/>
              </a:ext>
            </a:extLst>
          </p:cNvPr>
          <p:cNvSpPr txBox="1"/>
          <p:nvPr/>
        </p:nvSpPr>
        <p:spPr>
          <a:xfrm>
            <a:off x="838928" y="3335875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Apply a technique that obviated the need for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453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Graceful Failure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4B3AD-F115-0B43-8B06-2C1DF51F203D}"/>
              </a:ext>
            </a:extLst>
          </p:cNvPr>
          <p:cNvSpPr txBox="1"/>
          <p:nvPr/>
        </p:nvSpPr>
        <p:spPr>
          <a:xfrm>
            <a:off x="847893" y="2730756"/>
            <a:ext cx="5620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Any error should be anticipated and handled by the system, with an informative error message should recovery become impossible</a:t>
            </a:r>
            <a:endParaRPr lang="en-US" dirty="0"/>
          </a:p>
        </p:txBody>
      </p:sp>
      <p:pic>
        <p:nvPicPr>
          <p:cNvPr id="1026" name="Picture 2" descr="Technical difficulties">
            <a:extLst>
              <a:ext uri="{FF2B5EF4-FFF2-40B4-BE49-F238E27FC236}">
                <a16:creationId xmlns:a16="http://schemas.microsoft.com/office/drawing/2014/main" id="{9DC6E649-259F-4332-AAD4-DCACF229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11" y="2160272"/>
            <a:ext cx="4618079" cy="26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6B494A-0944-76BF-3CC3-B4A8D5F93EC8}"/>
              </a:ext>
            </a:extLst>
          </p:cNvPr>
          <p:cNvSpPr txBox="1">
            <a:spLocks/>
          </p:cNvSpPr>
          <p:nvPr/>
        </p:nvSpPr>
        <p:spPr>
          <a:xfrm>
            <a:off x="717906" y="381198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key principle in the validity of fuzzing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5C608-FA95-16A6-D1F7-1E1CCEA578E0}"/>
              </a:ext>
            </a:extLst>
          </p:cNvPr>
          <p:cNvSpPr txBox="1"/>
          <p:nvPr/>
        </p:nvSpPr>
        <p:spPr>
          <a:xfrm>
            <a:off x="717905" y="426820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“The user should never see a seg fault”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62234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Simplest </a:t>
            </a:r>
            <a:r>
              <a:rPr lang="en-US" sz="3400" b="1" dirty="0" err="1"/>
              <a:t>Fuzzer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 testing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Most Basic Form of Fuzzing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F9B3C-22E3-096E-974F-A4205F9407B6}"/>
              </a:ext>
            </a:extLst>
          </p:cNvPr>
          <p:cNvSpPr txBox="1"/>
          <p:nvPr/>
        </p:nvSpPr>
        <p:spPr>
          <a:xfrm>
            <a:off x="3975857" y="3272115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/dev/random |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CD45-F162-5A61-2F9C-4CBF20E38BBD}"/>
              </a:ext>
            </a:extLst>
          </p:cNvPr>
          <p:cNvSpPr txBox="1"/>
          <p:nvPr/>
        </p:nvSpPr>
        <p:spPr>
          <a:xfrm>
            <a:off x="3184649" y="45159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 study in the 90s basically did this, finding bugs in…</a:t>
            </a:r>
          </a:p>
          <a:p>
            <a:r>
              <a:rPr lang="en-US" dirty="0" err="1"/>
              <a:t>adb</a:t>
            </a:r>
            <a:r>
              <a:rPr lang="en-US" dirty="0"/>
              <a:t>, as, </a:t>
            </a:r>
            <a:r>
              <a:rPr lang="en-US" dirty="0" err="1"/>
              <a:t>bc</a:t>
            </a:r>
            <a:r>
              <a:rPr lang="en-US" dirty="0"/>
              <a:t>, </a:t>
            </a:r>
            <a:r>
              <a:rPr lang="en-US" dirty="0" err="1"/>
              <a:t>cb</a:t>
            </a:r>
            <a:r>
              <a:rPr lang="en-US" dirty="0"/>
              <a:t>, col, diction, emacs, </a:t>
            </a:r>
            <a:r>
              <a:rPr lang="en-US" dirty="0" err="1"/>
              <a:t>eqn</a:t>
            </a:r>
            <a:r>
              <a:rPr lang="en-US" dirty="0"/>
              <a:t>, ftp, indent, lex, look, m4, make, </a:t>
            </a:r>
            <a:r>
              <a:rPr lang="en-US" dirty="0" err="1"/>
              <a:t>nroff</a:t>
            </a:r>
            <a:r>
              <a:rPr lang="en-US" dirty="0"/>
              <a:t>, plot, prolog, </a:t>
            </a:r>
            <a:r>
              <a:rPr lang="en-US" dirty="0" err="1"/>
              <a:t>ptx</a:t>
            </a:r>
            <a:r>
              <a:rPr lang="en-US" dirty="0"/>
              <a:t>, refer!, spell, style, </a:t>
            </a:r>
            <a:r>
              <a:rPr lang="en-US" dirty="0" err="1"/>
              <a:t>tsort</a:t>
            </a:r>
            <a:r>
              <a:rPr lang="en-US" dirty="0"/>
              <a:t>, </a:t>
            </a:r>
            <a:r>
              <a:rPr lang="en-US" dirty="0" err="1"/>
              <a:t>uniq</a:t>
            </a:r>
            <a:r>
              <a:rPr lang="en-US" dirty="0"/>
              <a:t>, </a:t>
            </a:r>
            <a:r>
              <a:rPr lang="en-US" dirty="0" err="1"/>
              <a:t>vgrind</a:t>
            </a:r>
            <a:r>
              <a:rPr lang="en-US" dirty="0"/>
              <a:t>, vi</a:t>
            </a:r>
          </a:p>
        </p:txBody>
      </p:sp>
    </p:spTree>
    <p:extLst>
      <p:ext uri="{BB962C8B-B14F-4D97-AF65-F5344CB8AC3E}">
        <p14:creationId xmlns:p14="http://schemas.microsoft.com/office/powerpoint/2010/main" val="1591737260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12CB4-9D5B-220F-66E3-889882A6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2F32A-354F-B7B2-B520-6D5E92C8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27C70E-5F95-BCCD-FE7B-0EC0686B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actual tool!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97BC70-FD23-97C4-CF9D-F0AE93FF67A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 testing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DAE364-7C23-E103-37BA-ED50BE3579CF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Most Basic Form of Fuzzing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4AD88-2322-1CDE-D9F7-3F14E8F19844}"/>
              </a:ext>
            </a:extLst>
          </p:cNvPr>
          <p:cNvSpPr txBox="1"/>
          <p:nvPr/>
        </p:nvSpPr>
        <p:spPr>
          <a:xfrm>
            <a:off x="3975857" y="32721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zzuf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4F903-21A7-B000-9FFE-D6C61A873643}"/>
              </a:ext>
            </a:extLst>
          </p:cNvPr>
          <p:cNvSpPr txBox="1"/>
          <p:nvPr/>
        </p:nvSpPr>
        <p:spPr>
          <a:xfrm>
            <a:off x="3184649" y="45159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 study in the 90s basically did this, finding bugs in…</a:t>
            </a:r>
          </a:p>
          <a:p>
            <a:r>
              <a:rPr lang="en-US" dirty="0" err="1"/>
              <a:t>adb</a:t>
            </a:r>
            <a:r>
              <a:rPr lang="en-US" dirty="0"/>
              <a:t>, as, </a:t>
            </a:r>
            <a:r>
              <a:rPr lang="en-US" dirty="0" err="1"/>
              <a:t>bc</a:t>
            </a:r>
            <a:r>
              <a:rPr lang="en-US" dirty="0"/>
              <a:t>, </a:t>
            </a:r>
            <a:r>
              <a:rPr lang="en-US" dirty="0" err="1"/>
              <a:t>cb</a:t>
            </a:r>
            <a:r>
              <a:rPr lang="en-US" dirty="0"/>
              <a:t>, col, diction, emacs, </a:t>
            </a:r>
            <a:r>
              <a:rPr lang="en-US" dirty="0" err="1"/>
              <a:t>eqn</a:t>
            </a:r>
            <a:r>
              <a:rPr lang="en-US" dirty="0"/>
              <a:t>, ftp, indent, lex, look, m4, make, </a:t>
            </a:r>
            <a:r>
              <a:rPr lang="en-US" dirty="0" err="1"/>
              <a:t>nroff</a:t>
            </a:r>
            <a:r>
              <a:rPr lang="en-US" dirty="0"/>
              <a:t>, plot, prolog, </a:t>
            </a:r>
            <a:r>
              <a:rPr lang="en-US" dirty="0" err="1"/>
              <a:t>ptx</a:t>
            </a:r>
            <a:r>
              <a:rPr lang="en-US" dirty="0"/>
              <a:t>, refer!, spell, style, </a:t>
            </a:r>
            <a:r>
              <a:rPr lang="en-US" dirty="0" err="1"/>
              <a:t>tsort</a:t>
            </a:r>
            <a:r>
              <a:rPr lang="en-US" dirty="0"/>
              <a:t>, </a:t>
            </a:r>
            <a:r>
              <a:rPr lang="en-US" dirty="0" err="1"/>
              <a:t>uniq</a:t>
            </a:r>
            <a:r>
              <a:rPr lang="en-US" dirty="0"/>
              <a:t>, </a:t>
            </a:r>
            <a:r>
              <a:rPr lang="en-US" dirty="0" err="1"/>
              <a:t>vgrind</a:t>
            </a:r>
            <a:r>
              <a:rPr lang="en-US" dirty="0"/>
              <a:t>, vi</a:t>
            </a:r>
          </a:p>
        </p:txBody>
      </p:sp>
    </p:spTree>
    <p:extLst>
      <p:ext uri="{BB962C8B-B14F-4D97-AF65-F5344CB8AC3E}">
        <p14:creationId xmlns:p14="http://schemas.microsoft.com/office/powerpoint/2010/main" val="1705667042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Exploring unexpected Behavior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08567-2C9B-4D3F-15F6-3657EEE4D35B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Random input is surprisingly effective</a:t>
            </a:r>
          </a:p>
        </p:txBody>
      </p:sp>
      <p:pic>
        <p:nvPicPr>
          <p:cNvPr id="6" name="Picture 5" descr="A purple square with black text&#10;&#10;Description automatically generated">
            <a:extLst>
              <a:ext uri="{FF2B5EF4-FFF2-40B4-BE49-F238E27FC236}">
                <a16:creationId xmlns:a16="http://schemas.microsoft.com/office/drawing/2014/main" id="{A388E558-B370-A254-DB6C-621106EE9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0" t="14201" r="30873" b="13622"/>
          <a:stretch/>
        </p:blipFill>
        <p:spPr>
          <a:xfrm>
            <a:off x="8018930" y="2198375"/>
            <a:ext cx="3169022" cy="319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4B3AD-F115-0B43-8B06-2C1DF51F203D}"/>
              </a:ext>
            </a:extLst>
          </p:cNvPr>
          <p:cNvSpPr txBox="1"/>
          <p:nvPr/>
        </p:nvSpPr>
        <p:spPr>
          <a:xfrm>
            <a:off x="847893" y="234527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Numerous bugs found in practice via fuzzing…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621A7-9F73-D511-8AEC-78E4374DB597}"/>
              </a:ext>
            </a:extLst>
          </p:cNvPr>
          <p:cNvSpPr txBox="1"/>
          <p:nvPr/>
        </p:nvSpPr>
        <p:spPr>
          <a:xfrm>
            <a:off x="847893" y="288764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solidFill>
                  <a:srgbClr val="666666"/>
                </a:solidFill>
                <a:effectLst/>
              </a:rPr>
              <a:t>Busybox</a:t>
            </a:r>
            <a:r>
              <a:rPr lang="en-US" i="0" dirty="0">
                <a:solidFill>
                  <a:srgbClr val="666666"/>
                </a:solidFill>
                <a:effectLst/>
              </a:rPr>
              <a:t> utilities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28E24-3A2C-63BC-DD66-B2B5F487BE3D}"/>
              </a:ext>
            </a:extLst>
          </p:cNvPr>
          <p:cNvSpPr txBox="1"/>
          <p:nvPr/>
        </p:nvSpPr>
        <p:spPr>
          <a:xfrm>
            <a:off x="847893" y="329554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Windows bugs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CA71A-3C62-5C56-F71D-E25CE855FB1D}"/>
              </a:ext>
            </a:extLst>
          </p:cNvPr>
          <p:cNvSpPr txBox="1"/>
          <p:nvPr/>
        </p:nvSpPr>
        <p:spPr>
          <a:xfrm>
            <a:off x="847893" y="370343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Linux Kernel bugs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9BF886-6DEE-0111-53DE-F060AF33FB6A}"/>
              </a:ext>
            </a:extLst>
          </p:cNvPr>
          <p:cNvSpPr txBox="1">
            <a:spLocks/>
          </p:cNvSpPr>
          <p:nvPr/>
        </p:nvSpPr>
        <p:spPr>
          <a:xfrm>
            <a:off x="870307" y="417955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 of fuzzing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E74A3-98B1-210B-A09D-43B64F638150}"/>
              </a:ext>
            </a:extLst>
          </p:cNvPr>
          <p:cNvSpPr txBox="1"/>
          <p:nvPr/>
        </p:nvSpPr>
        <p:spPr>
          <a:xfrm>
            <a:off x="870306" y="463577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Very easy to run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C618C-D14E-637C-5BF6-8BFCB2C5A135}"/>
              </a:ext>
            </a:extLst>
          </p:cNvPr>
          <p:cNvSpPr txBox="1"/>
          <p:nvPr/>
        </p:nvSpPr>
        <p:spPr>
          <a:xfrm>
            <a:off x="879271" y="504815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Instant results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64AAE-6142-40EF-FD6A-E44A39BB8671}"/>
              </a:ext>
            </a:extLst>
          </p:cNvPr>
          <p:cNvSpPr txBox="1"/>
          <p:nvPr/>
        </p:nvSpPr>
        <p:spPr>
          <a:xfrm>
            <a:off x="888236" y="546052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Highly scalable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9352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Prioritizing Input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challenge of </a:t>
            </a:r>
            <a:r>
              <a:rPr lang="en-US" sz="2400" cap="small" dirty="0" err="1"/>
              <a:t>fuzzers</a:t>
            </a:r>
            <a:r>
              <a:rPr lang="en-US" sz="2400" cap="small" dirty="0"/>
              <a:t> is (usually) getting past the first validation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8BF0E-8F2E-1B20-CA15-062D207773F7}"/>
              </a:ext>
            </a:extLst>
          </p:cNvPr>
          <p:cNvSpPr txBox="1"/>
          <p:nvPr/>
        </p:nvSpPr>
        <p:spPr>
          <a:xfrm>
            <a:off x="4164105" y="3536578"/>
            <a:ext cx="3631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sane_input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exit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//The rest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693576914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Simple Testing Strategy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“Interesting”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125-FD30-C2B4-B863-D9F75A42158F}"/>
              </a:ext>
            </a:extLst>
          </p:cNvPr>
          <p:cNvSpPr txBox="1"/>
          <p:nvPr/>
        </p:nvSpPr>
        <p:spPr>
          <a:xfrm>
            <a:off x="847893" y="2418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Values close to the maximum, minimum, middle,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3074" name="Picture 2" descr="Square Reader for Magstripe (with Headset Jack)">
            <a:extLst>
              <a:ext uri="{FF2B5EF4-FFF2-40B4-BE49-F238E27FC236}">
                <a16:creationId xmlns:a16="http://schemas.microsoft.com/office/drawing/2014/main" id="{5A197A15-C30E-4F49-3FAC-824318B5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5" y="4191444"/>
            <a:ext cx="2366682" cy="23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EDA07C-4F05-CA67-ED52-309C14B6C8E7}"/>
              </a:ext>
            </a:extLst>
          </p:cNvPr>
          <p:cNvSpPr txBox="1">
            <a:spLocks/>
          </p:cNvSpPr>
          <p:nvPr/>
        </p:nvSpPr>
        <p:spPr>
          <a:xfrm>
            <a:off x="820574" y="3798535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Case Study: Card reader input: </a:t>
            </a:r>
            <a:r>
              <a:rPr lang="en-US" sz="2000" dirty="0"/>
              <a:t>[Frisby et al., 2012] 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958807237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Mutation-Based </a:t>
            </a:r>
            <a:r>
              <a:rPr lang="en-US" sz="3400" b="1" dirty="0" err="1"/>
              <a:t>Fuzzers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77E845-128D-2CE8-48C4-B61C5FC6A585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Explore deviations from known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DFCE9-DB6A-E26E-B458-99654BF5792C}"/>
              </a:ext>
            </a:extLst>
          </p:cNvPr>
          <p:cNvSpPr txBox="1"/>
          <p:nvPr/>
        </p:nvSpPr>
        <p:spPr>
          <a:xfrm>
            <a:off x="847893" y="2385619"/>
            <a:ext cx="56201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 mutations: </a:t>
            </a:r>
          </a:p>
          <a:p>
            <a:r>
              <a:rPr lang="en-US" i="1" dirty="0"/>
              <a:t>Binary input</a:t>
            </a:r>
            <a:r>
              <a:rPr lang="en-US" dirty="0"/>
              <a:t> </a:t>
            </a:r>
          </a:p>
          <a:p>
            <a:r>
              <a:rPr lang="en-US" dirty="0"/>
              <a:t>– Bit flips</a:t>
            </a:r>
          </a:p>
          <a:p>
            <a:r>
              <a:rPr lang="en-US" dirty="0"/>
              <a:t>- Byte flips </a:t>
            </a:r>
          </a:p>
          <a:p>
            <a:r>
              <a:rPr lang="en-US" dirty="0"/>
              <a:t>- Change random bytes </a:t>
            </a:r>
          </a:p>
          <a:p>
            <a:r>
              <a:rPr lang="en-US" dirty="0"/>
              <a:t>- Insert random byte chunks </a:t>
            </a:r>
          </a:p>
          <a:p>
            <a:r>
              <a:rPr lang="en-US" dirty="0"/>
              <a:t>- Delete random byte chunks </a:t>
            </a:r>
          </a:p>
          <a:p>
            <a:r>
              <a:rPr lang="en-US" dirty="0"/>
              <a:t>- Set randomly chosen byte chunks to interesting values e.g. INT_MAX, INT_MIN, 0, 1, -1, … § </a:t>
            </a:r>
          </a:p>
          <a:p>
            <a:r>
              <a:rPr lang="en-US" i="1" dirty="0"/>
              <a:t>Text input</a:t>
            </a:r>
            <a:r>
              <a:rPr lang="en-US" dirty="0"/>
              <a:t> </a:t>
            </a:r>
          </a:p>
          <a:p>
            <a:r>
              <a:rPr lang="en-US" dirty="0"/>
              <a:t>- Insert random symbols or keywords from a dictionary</a:t>
            </a:r>
          </a:p>
        </p:txBody>
      </p:sp>
    </p:spTree>
    <p:extLst>
      <p:ext uri="{BB962C8B-B14F-4D97-AF65-F5344CB8AC3E}">
        <p14:creationId xmlns:p14="http://schemas.microsoft.com/office/powerpoint/2010/main" val="3071589303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B104-DC3A-0B6F-7E80-80581E735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31552-5072-6C46-0BCE-2B2695FD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C6F77B-C1B0-DFAF-CE6A-48CE4E44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Black-Box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1B6E7E-5AC9-EC43-7994-3C54E369D75F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44FCA5B-EB58-C58E-07F7-B2A1C56FF011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85460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Throw random input at the application interface</a:t>
            </a:r>
          </a:p>
        </p:txBody>
      </p:sp>
      <p:pic>
        <p:nvPicPr>
          <p:cNvPr id="3074" name="Picture 2" descr="Celebrate It 6&quot; Black Box - Each">
            <a:extLst>
              <a:ext uri="{FF2B5EF4-FFF2-40B4-BE49-F238E27FC236}">
                <a16:creationId xmlns:a16="http://schemas.microsoft.com/office/drawing/2014/main" id="{17AE37E3-F031-C778-6AEE-425DC20D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27" y="2491308"/>
            <a:ext cx="3583681" cy="35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08329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F36E-A991-8011-A118-45D8359FC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5566D-DDC5-A3D0-73CA-3249C38C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E727D3-C3B4-89E9-212A-8A32BAD1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</a:t>
            </a:r>
            <a:r>
              <a:rPr lang="en-US" sz="3400" b="1" dirty="0" err="1"/>
              <a:t>zzuf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C03F1D-D3F7-A6BB-06E9-C7C1231D237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Black-box 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DE578E-CE1C-5227-A901-5476830F0DA5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“Multipurpose </a:t>
            </a:r>
            <a:r>
              <a:rPr lang="en-US" sz="2400" cap="small" dirty="0" err="1"/>
              <a:t>fuzzer</a:t>
            </a:r>
            <a:r>
              <a:rPr lang="en-US" sz="2400" cap="small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A747E-600B-62EA-29FE-503D6E0F4F15}"/>
              </a:ext>
            </a:extLst>
          </p:cNvPr>
          <p:cNvSpPr txBox="1"/>
          <p:nvPr/>
        </p:nvSpPr>
        <p:spPr>
          <a:xfrm>
            <a:off x="847893" y="238561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solidFill>
                  <a:srgbClr val="666666"/>
                </a:solidFill>
                <a:effectLst/>
              </a:rPr>
              <a:t>zzuf</a:t>
            </a:r>
            <a:r>
              <a:rPr lang="en-US" i="0" dirty="0">
                <a:solidFill>
                  <a:srgbClr val="666666"/>
                </a:solidFill>
                <a:effectLst/>
              </a:rPr>
              <a:t> cat /dev/zero | 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hd</a:t>
            </a:r>
            <a:r>
              <a:rPr lang="en-US" i="0" dirty="0">
                <a:solidFill>
                  <a:srgbClr val="666666"/>
                </a:solidFill>
                <a:effectLst/>
              </a:rPr>
              <a:t> -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vn</a:t>
            </a:r>
            <a:r>
              <a:rPr lang="en-US" i="0" dirty="0">
                <a:solidFill>
                  <a:srgbClr val="666666"/>
                </a:solidFill>
                <a:effectLst/>
              </a:rPr>
              <a:t> 32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23FE2-1489-0E50-F65D-4FDD24B93525}"/>
              </a:ext>
            </a:extLst>
          </p:cNvPr>
          <p:cNvSpPr txBox="1"/>
          <p:nvPr/>
        </p:nvSpPr>
        <p:spPr>
          <a:xfrm>
            <a:off x="847893" y="292586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0" dirty="0">
                <a:solidFill>
                  <a:srgbClr val="666666"/>
                </a:solidFill>
                <a:effectLst/>
              </a:rPr>
              <a:t>zzuf -r 0.05 hd -vn 32 /dev/zero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458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9533-6171-7CD3-5EDE-9A333F0C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6FAC-92D7-FF69-88D6-94B491D6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27: Solution</a:t>
            </a:r>
            <a:endParaRPr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AB5A9B-A58D-AC81-897C-92247AB774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B6BC50-F2C6-7B53-C907-84B51BEE2AD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</p:spTree>
    <p:extLst>
      <p:ext uri="{BB962C8B-B14F-4D97-AF65-F5344CB8AC3E}">
        <p14:creationId xmlns:p14="http://schemas.microsoft.com/office/powerpoint/2010/main" val="3488013547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5A88-94B3-B529-CA09-95339F03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4463A-39A2-4092-4615-441602C4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655AF-7CA4-60B9-89E0-BBCF7980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White-Box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967BE2-6981-ACD0-11CB-E23E9C1701F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BD0993-1FD2-C2AC-FD37-ED1E008D3A14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85460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Throw random input at the unit interface</a:t>
            </a:r>
          </a:p>
        </p:txBody>
      </p:sp>
      <p:pic>
        <p:nvPicPr>
          <p:cNvPr id="4098" name="Picture 2" descr="White-Box Testing: Pros and Cons | Segue Technologies">
            <a:extLst>
              <a:ext uri="{FF2B5EF4-FFF2-40B4-BE49-F238E27FC236}">
                <a16:creationId xmlns:a16="http://schemas.microsoft.com/office/drawing/2014/main" id="{E056E471-981F-4D0D-4C22-B51545C5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4" y="2574852"/>
            <a:ext cx="4153043" cy="32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96371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AFL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AFL (American Fuzzy Lop)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9AF825-4A41-E33C-3144-4A997ECB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3154436"/>
            <a:ext cx="2381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8A037-8068-A062-C556-C53C34C7F953}"/>
              </a:ext>
            </a:extLst>
          </p:cNvPr>
          <p:cNvSpPr txBox="1"/>
          <p:nvPr/>
        </p:nvSpPr>
        <p:spPr>
          <a:xfrm>
            <a:off x="847893" y="238561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Maintained by Google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F364F8-8DBA-1AF3-7930-F3BACAEBD85C}"/>
              </a:ext>
            </a:extLst>
          </p:cNvPr>
          <p:cNvSpPr txBox="1">
            <a:spLocks/>
          </p:cNvSpPr>
          <p:nvPr/>
        </p:nvSpPr>
        <p:spPr>
          <a:xfrm>
            <a:off x="847893" y="3071418"/>
            <a:ext cx="438301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State of the 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9D5A6-7500-14AD-E352-15FC44369BA4}"/>
              </a:ext>
            </a:extLst>
          </p:cNvPr>
          <p:cNvSpPr txBox="1"/>
          <p:nvPr/>
        </p:nvSpPr>
        <p:spPr>
          <a:xfrm>
            <a:off x="847893" y="356798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Generally considered the best, state-of-the-art 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fuzzer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58675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AFL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Example command </a:t>
            </a:r>
          </a:p>
          <a:p>
            <a:r>
              <a:rPr lang="en-US" sz="2400" cap="small" dirty="0"/>
              <a:t>“traditional Fuzzing”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BACD8-9928-023A-0C93-C5AE528DBD54}"/>
              </a:ext>
            </a:extLst>
          </p:cNvPr>
          <p:cNvSpPr txBox="1"/>
          <p:nvPr/>
        </p:nvSpPr>
        <p:spPr>
          <a:xfrm>
            <a:off x="1305620" y="3203992"/>
            <a:ext cx="3584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in_dir</a:t>
            </a:r>
            <a:endParaRPr lang="en-US" dirty="0"/>
          </a:p>
          <a:p>
            <a:r>
              <a:rPr lang="en-US" dirty="0"/>
              <a:t>echo “hello” &gt; </a:t>
            </a:r>
            <a:r>
              <a:rPr lang="en-US" dirty="0" err="1"/>
              <a:t>in_dir</a:t>
            </a:r>
            <a:r>
              <a:rPr lang="en-US" dirty="0"/>
              <a:t>/hello</a:t>
            </a:r>
          </a:p>
          <a:p>
            <a:r>
              <a:rPr lang="en-US" dirty="0" err="1"/>
              <a:t>afl</a:t>
            </a:r>
            <a:r>
              <a:rPr lang="en-US" dirty="0"/>
              <a:t>-fuzz -n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in_dir</a:t>
            </a:r>
            <a:r>
              <a:rPr lang="en-US" dirty="0"/>
              <a:t> -o </a:t>
            </a:r>
            <a:r>
              <a:rPr lang="en-US" dirty="0" err="1"/>
              <a:t>out_dir</a:t>
            </a:r>
            <a:r>
              <a:rPr lang="en-US" dirty="0"/>
              <a:t> cat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7D08E-A22C-2197-7A2F-CA92B19B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70" y="1841402"/>
            <a:ext cx="6328624" cy="41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0399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AFL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830FF-4851-BC8B-BEE6-617A26A64BAC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Instrumentation mode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BACD8-9928-023A-0C93-C5AE528DBD54}"/>
              </a:ext>
            </a:extLst>
          </p:cNvPr>
          <p:cNvSpPr txBox="1"/>
          <p:nvPr/>
        </p:nvSpPr>
        <p:spPr>
          <a:xfrm>
            <a:off x="797860" y="2428545"/>
            <a:ext cx="35846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Compile the program with coverage probes</a:t>
            </a:r>
          </a:p>
          <a:p>
            <a:pPr marL="342900" indent="-342900">
              <a:buAutoNum type="arabicParenR"/>
            </a:pPr>
            <a:r>
              <a:rPr lang="en-US" dirty="0"/>
              <a:t>Attempt to prioritize / mutate test cases that extend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8360A-6543-BC0C-FD9D-8F7F7D6F0C84}"/>
              </a:ext>
            </a:extLst>
          </p:cNvPr>
          <p:cNvSpPr txBox="1"/>
          <p:nvPr/>
        </p:nvSpPr>
        <p:spPr>
          <a:xfrm>
            <a:off x="5831541" y="2871030"/>
            <a:ext cx="5051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-clang++ &lt;build command&gt;</a:t>
            </a:r>
          </a:p>
        </p:txBody>
      </p:sp>
    </p:spTree>
    <p:extLst>
      <p:ext uri="{BB962C8B-B14F-4D97-AF65-F5344CB8AC3E}">
        <p14:creationId xmlns:p14="http://schemas.microsoft.com/office/powerpoint/2010/main" val="3676080472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1BC76-3A1C-1D8F-E41A-65CF91AE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F54EC-F7FF-4D30-F881-BA14D639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423593-B327-19F3-D7B9-D21838E5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Generation-Based Fuzzing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E11AD-4A05-800D-A752-7ED1246ADC2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AFC51A-D668-4EE6-1DF1-84D68845F54B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Attempt to discern patterns / Alternatives in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0DF77-9F1C-5649-34A4-252100B21165}"/>
              </a:ext>
            </a:extLst>
          </p:cNvPr>
          <p:cNvSpPr txBox="1"/>
          <p:nvPr/>
        </p:nvSpPr>
        <p:spPr>
          <a:xfrm>
            <a:off x="797860" y="2428545"/>
            <a:ext cx="7486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Potentially with the help of some guide of guide / input grammar</a:t>
            </a:r>
          </a:p>
        </p:txBody>
      </p:sp>
    </p:spTree>
    <p:extLst>
      <p:ext uri="{BB962C8B-B14F-4D97-AF65-F5344CB8AC3E}">
        <p14:creationId xmlns:p14="http://schemas.microsoft.com/office/powerpoint/2010/main" val="2177499515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Fuzzing Oracles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Beyond graceful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5901D-7E1D-4A94-77CA-CDCC761348EF}"/>
              </a:ext>
            </a:extLst>
          </p:cNvPr>
          <p:cNvSpPr txBox="1"/>
          <p:nvPr/>
        </p:nvSpPr>
        <p:spPr>
          <a:xfrm>
            <a:off x="797860" y="2428545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C/C++ there are a lot of violations of proper behavior that are invisible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1E4EC-7BC8-3BB2-B097-E8088C83C59E}"/>
              </a:ext>
            </a:extLst>
          </p:cNvPr>
          <p:cNvSpPr txBox="1"/>
          <p:nvPr/>
        </p:nvSpPr>
        <p:spPr>
          <a:xfrm>
            <a:off x="811308" y="2737824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“Seems fine until it’s a huge problem”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D7E733-B61E-AC78-6D89-391C16DBE067}"/>
              </a:ext>
            </a:extLst>
          </p:cNvPr>
          <p:cNvSpPr txBox="1">
            <a:spLocks/>
          </p:cNvSpPr>
          <p:nvPr/>
        </p:nvSpPr>
        <p:spPr>
          <a:xfrm>
            <a:off x="861341" y="3465361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Sanitizers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A5BC9-D874-8B87-67B9-5D59CF1BB5D9}"/>
              </a:ext>
            </a:extLst>
          </p:cNvPr>
          <p:cNvSpPr txBox="1"/>
          <p:nvPr/>
        </p:nvSpPr>
        <p:spPr>
          <a:xfrm>
            <a:off x="811308" y="4004853"/>
            <a:ext cx="9229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UBSan</a:t>
            </a:r>
            <a:r>
              <a:rPr lang="en-US" dirty="0"/>
              <a:t> – Undefined behavior sanitizer</a:t>
            </a:r>
          </a:p>
          <a:p>
            <a:r>
              <a:rPr lang="en-US" dirty="0" err="1"/>
              <a:t>ASan</a:t>
            </a:r>
            <a:r>
              <a:rPr lang="en-US" dirty="0"/>
              <a:t> – Address sanitizer</a:t>
            </a:r>
          </a:p>
          <a:p>
            <a:r>
              <a:rPr lang="en-US" dirty="0" err="1"/>
              <a:t>TSan</a:t>
            </a:r>
            <a:r>
              <a:rPr lang="en-US" dirty="0"/>
              <a:t> – Thread sanitizer</a:t>
            </a:r>
          </a:p>
        </p:txBody>
      </p:sp>
    </p:spTree>
    <p:extLst>
      <p:ext uri="{BB962C8B-B14F-4D97-AF65-F5344CB8AC3E}">
        <p14:creationId xmlns:p14="http://schemas.microsoft.com/office/powerpoint/2010/main" val="1450592341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</a:t>
            </a:r>
            <a:r>
              <a:rPr lang="en-US" sz="3400" b="1" dirty="0" err="1"/>
              <a:t>Gunking</a:t>
            </a:r>
            <a:r>
              <a:rPr lang="en-US" sz="3400" b="1" dirty="0"/>
              <a:t>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Fuzzing as adversarial recon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5901D-7E1D-4A94-77CA-CDCC761348EF}"/>
              </a:ext>
            </a:extLst>
          </p:cNvPr>
          <p:cNvSpPr txBox="1"/>
          <p:nvPr/>
        </p:nvSpPr>
        <p:spPr>
          <a:xfrm>
            <a:off x="797860" y="2428545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Fuzzing is so good at finding bugs that even the bad guys do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EEBF9-48C3-DA0B-05E6-BF4D53572738}"/>
              </a:ext>
            </a:extLst>
          </p:cNvPr>
          <p:cNvSpPr txBox="1">
            <a:spLocks/>
          </p:cNvSpPr>
          <p:nvPr/>
        </p:nvSpPr>
        <p:spPr>
          <a:xfrm>
            <a:off x="838929" y="3323410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Perhaps a program should deploy Anti-Fuzzing 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4DC7D-5252-5AC1-18C7-E4459F98053B}"/>
              </a:ext>
            </a:extLst>
          </p:cNvPr>
          <p:cNvSpPr txBox="1"/>
          <p:nvPr/>
        </p:nvSpPr>
        <p:spPr>
          <a:xfrm>
            <a:off x="788896" y="3862902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would that look like?</a:t>
            </a:r>
          </a:p>
        </p:txBody>
      </p:sp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Introduced the concept and the “industry standard” tool of fuzzing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 simple, elegant idea</a:t>
            </a: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B5B93-C487-C16E-6203-F9F96497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31AF-6C1F-EC32-4EDB-F74A9D5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168DC-50C6-17F5-DC7F-11D983B66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1 Graded!</a:t>
            </a:r>
          </a:p>
        </p:txBody>
      </p:sp>
    </p:spTree>
    <p:extLst>
      <p:ext uri="{BB962C8B-B14F-4D97-AF65-F5344CB8AC3E}">
        <p14:creationId xmlns:p14="http://schemas.microsoft.com/office/powerpoint/2010/main" val="3171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1230E-5477-E7C4-D907-8AB8755D2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cx1="http://schemas.microsoft.com/office/drawing/2015/9/8/chartex" xmlns:p14="http://schemas.microsoft.com/office/powerpoint/2010/main" xmlns:cx="http://schemas.microsoft.com/office/drawing/2014/chartex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Quiz 1: Data and Thoughts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Administrivia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53C379C-4925-C97D-FC37-76C55FD53FF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64806444"/>
                  </p:ext>
                </p:extLst>
              </p:nvPr>
            </p:nvGraphicFramePr>
            <p:xfrm>
              <a:off x="1756954" y="1538036"/>
              <a:ext cx="3653756" cy="41278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53C379C-4925-C97D-FC37-76C55FD53F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6954" y="1538036"/>
                <a:ext cx="3653756" cy="412786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A2A3E4-C61E-0B4E-1A8C-BBB3C4F34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22065"/>
              </p:ext>
            </p:extLst>
          </p:nvPr>
        </p:nvGraphicFramePr>
        <p:xfrm>
          <a:off x="6565177" y="1743077"/>
          <a:ext cx="4871356" cy="368617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578132">
                  <a:extLst>
                    <a:ext uri="{9D8B030D-6E8A-4147-A177-3AD203B41FA5}">
                      <a16:colId xmlns:a16="http://schemas.microsoft.com/office/drawing/2014/main" val="2400630207"/>
                    </a:ext>
                  </a:extLst>
                </a:gridCol>
                <a:gridCol w="1293224">
                  <a:extLst>
                    <a:ext uri="{9D8B030D-6E8A-4147-A177-3AD203B41FA5}">
                      <a16:colId xmlns:a16="http://schemas.microsoft.com/office/drawing/2014/main" val="169995523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Perfect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~15%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88654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A (not perfect)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~33%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2252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B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~27%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67151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C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~14%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2995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D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~4%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1041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</a:rPr>
                        <a:t>F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~7%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54471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2951EA-9411-0F6B-410B-E879675C227F}"/>
              </a:ext>
            </a:extLst>
          </p:cNvPr>
          <p:cNvSpPr txBox="1"/>
          <p:nvPr/>
        </p:nvSpPr>
        <p:spPr>
          <a:xfrm>
            <a:off x="4415253" y="2573384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73AE7-4E19-1A0C-DB7A-16F9137BE386}"/>
              </a:ext>
            </a:extLst>
          </p:cNvPr>
          <p:cNvSpPr txBox="1"/>
          <p:nvPr/>
        </p:nvSpPr>
        <p:spPr>
          <a:xfrm>
            <a:off x="4417432" y="2098769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(47)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Fuzzing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3DCA-00C0-F66C-4B16-5646A05CC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3C877-C9D3-B6E6-0437-1BC289D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3BF343-1690-813D-46E8-FBD36FCA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E5D869-DAE1-2530-F1FE-EF2DA0B9B98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Dynamic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B7E15-3E87-5B3E-F920-5E3FE14868A3}"/>
              </a:ext>
            </a:extLst>
          </p:cNvPr>
          <p:cNvSpPr txBox="1"/>
          <p:nvPr/>
        </p:nvSpPr>
        <p:spPr>
          <a:xfrm>
            <a:off x="847894" y="3313470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Described commands to use PGO for line coverage analysis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311C12-A38E-F570-1D42-7491C759B6E8}"/>
              </a:ext>
            </a:extLst>
          </p:cNvPr>
          <p:cNvSpPr txBox="1">
            <a:spLocks/>
          </p:cNvSpPr>
          <p:nvPr/>
        </p:nvSpPr>
        <p:spPr>
          <a:xfrm>
            <a:off x="856859" y="4049556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Setup for a Custom LLVM 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A5E802-D46A-A740-6B09-0AA42D48166B}"/>
              </a:ext>
            </a:extLst>
          </p:cNvPr>
          <p:cNvSpPr txBox="1">
            <a:spLocks/>
          </p:cNvSpPr>
          <p:nvPr/>
        </p:nvSpPr>
        <p:spPr>
          <a:xfrm>
            <a:off x="843414" y="2664495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Usage of LLVM built-in instrumentation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359E1-517F-AFEC-C2D5-7E484AC97176}"/>
              </a:ext>
            </a:extLst>
          </p:cNvPr>
          <p:cNvSpPr txBox="1"/>
          <p:nvPr/>
        </p:nvSpPr>
        <p:spPr>
          <a:xfrm>
            <a:off x="861343" y="4658179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Described the basic infrastructure necessary to craft a custom instrumentation</a:t>
            </a:r>
            <a:endParaRPr lang="en-US" dirty="0"/>
          </a:p>
        </p:txBody>
      </p:sp>
      <p:pic>
        <p:nvPicPr>
          <p:cNvPr id="1026" name="Picture 2" descr="Quality Assurance Testing: Answering common questions - eTestware">
            <a:extLst>
              <a:ext uri="{FF2B5EF4-FFF2-40B4-BE49-F238E27FC236}">
                <a16:creationId xmlns:a16="http://schemas.microsoft.com/office/drawing/2014/main" id="{E296A364-92E1-3B9C-9663-B0684D78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43" y="2817542"/>
            <a:ext cx="4726587" cy="22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2516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Lesson: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good test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CB796-2430-66CC-BF0D-AAA4CCD2CC50}"/>
              </a:ext>
            </a:extLst>
          </p:cNvPr>
          <p:cNvSpPr txBox="1"/>
          <p:nvPr/>
        </p:nvSpPr>
        <p:spPr>
          <a:xfrm>
            <a:off x="847893" y="269042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Cases that exercise unexpected behavior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29149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Cases tha</a:t>
            </a:r>
            <a:r>
              <a:rPr lang="en-US" dirty="0">
                <a:solidFill>
                  <a:srgbClr val="666666"/>
                </a:solidFill>
              </a:rPr>
              <a:t>t increase coverage of program behaviors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3D24C95-6CD8-584E-18C4-1D7626425BC3}"/>
              </a:ext>
            </a:extLst>
          </p:cNvPr>
          <p:cNvSpPr txBox="1">
            <a:spLocks/>
          </p:cNvSpPr>
          <p:nvPr/>
        </p:nvSpPr>
        <p:spPr>
          <a:xfrm>
            <a:off x="847894" y="3242723"/>
            <a:ext cx="459368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Previous stabs at this topic</a:t>
            </a:r>
          </a:p>
        </p:txBody>
      </p:sp>
      <p:pic>
        <p:nvPicPr>
          <p:cNvPr id="31" name="Picture 30" descr="A close-up of a television screen&#10;&#10;Description automatically generated">
            <a:extLst>
              <a:ext uri="{FF2B5EF4-FFF2-40B4-BE49-F238E27FC236}">
                <a16:creationId xmlns:a16="http://schemas.microsoft.com/office/drawing/2014/main" id="{63E910A2-94B2-88E7-46A8-3EFB52C5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66" y="2382977"/>
            <a:ext cx="4430737" cy="27614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497118" y="5154706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random “fuzz” of white noise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01A05C-1783-20D2-52CF-92CA72892454}"/>
              </a:ext>
            </a:extLst>
          </p:cNvPr>
          <p:cNvSpPr txBox="1"/>
          <p:nvPr/>
        </p:nvSpPr>
        <p:spPr>
          <a:xfrm>
            <a:off x="888236" y="3694472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Consider testing as an intrinsic part of the </a:t>
            </a:r>
            <a:r>
              <a:rPr lang="en-US" i="0">
                <a:solidFill>
                  <a:srgbClr val="666666"/>
                </a:solidFill>
                <a:effectLst/>
              </a:rPr>
              <a:t>SSDLC methodology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C7967C-E516-C4B5-BBEB-78C866173384}"/>
              </a:ext>
            </a:extLst>
          </p:cNvPr>
          <p:cNvSpPr txBox="1"/>
          <p:nvPr/>
        </p:nvSpPr>
        <p:spPr>
          <a:xfrm>
            <a:off x="901684" y="434889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Test-driven development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6C3E93-889D-FE6F-F84A-909035035F9E}"/>
              </a:ext>
            </a:extLst>
          </p:cNvPr>
          <p:cNvSpPr txBox="1"/>
          <p:nvPr/>
        </p:nvSpPr>
        <p:spPr>
          <a:xfrm>
            <a:off x="910651" y="4770232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Post-hoc evaluation via coverage metrics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A132874-AEF4-740E-9982-8D6C7AF4BD7A}"/>
              </a:ext>
            </a:extLst>
          </p:cNvPr>
          <p:cNvSpPr txBox="1">
            <a:spLocks/>
          </p:cNvSpPr>
          <p:nvPr/>
        </p:nvSpPr>
        <p:spPr>
          <a:xfrm>
            <a:off x="847893" y="5255136"/>
            <a:ext cx="459368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Today: Just guess</a:t>
            </a:r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3005279-F3A1-3B25-F1A5-17B655C66F8F}"/>
              </a:ext>
            </a:extLst>
          </p:cNvPr>
          <p:cNvSpPr/>
          <p:nvPr/>
        </p:nvSpPr>
        <p:spPr>
          <a:xfrm>
            <a:off x="8164083" y="5510987"/>
            <a:ext cx="2463576" cy="836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History of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1988: It was a Dark and Stormy Night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CB796-2430-66CC-BF0D-AAA4CCD2CC50}"/>
              </a:ext>
            </a:extLst>
          </p:cNvPr>
          <p:cNvSpPr txBox="1"/>
          <p:nvPr/>
        </p:nvSpPr>
        <p:spPr>
          <a:xfrm>
            <a:off x="847893" y="2345279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Professor Bart Miller attempts to work from home…</a:t>
            </a:r>
            <a:endParaRPr lang="en-US" dirty="0"/>
          </a:p>
        </p:txBody>
      </p:sp>
      <p:pic>
        <p:nvPicPr>
          <p:cNvPr id="6" name="Picture 5" descr="A person with a mustache and glasses&#10;&#10;Description automatically generated">
            <a:extLst>
              <a:ext uri="{FF2B5EF4-FFF2-40B4-BE49-F238E27FC236}">
                <a16:creationId xmlns:a16="http://schemas.microsoft.com/office/drawing/2014/main" id="{6662F667-6C75-208A-F024-EBFE09D2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11" y="4185234"/>
            <a:ext cx="1190625" cy="1428750"/>
          </a:xfrm>
          <a:prstGeom prst="rect">
            <a:avLst/>
          </a:prstGeom>
        </p:spPr>
      </p:pic>
      <p:pic>
        <p:nvPicPr>
          <p:cNvPr id="10" name="Picture 9" descr="A logo with a white letter&#10;&#10;Description automatically generated with medium confidence">
            <a:extLst>
              <a:ext uri="{FF2B5EF4-FFF2-40B4-BE49-F238E27FC236}">
                <a16:creationId xmlns:a16="http://schemas.microsoft.com/office/drawing/2014/main" id="{C4E8AD4D-52FA-75D5-F8D3-39CD3EE9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490" y="3820443"/>
            <a:ext cx="2733675" cy="167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F3E77A-6E21-C419-CDD4-A162BEA690B3}"/>
              </a:ext>
            </a:extLst>
          </p:cNvPr>
          <p:cNvSpPr/>
          <p:nvPr/>
        </p:nvSpPr>
        <p:spPr>
          <a:xfrm>
            <a:off x="1595722" y="5595280"/>
            <a:ext cx="1465469" cy="836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cloud with lightning bolt and rain&#10;&#10;Description automatically generated">
            <a:extLst>
              <a:ext uri="{FF2B5EF4-FFF2-40B4-BE49-F238E27FC236}">
                <a16:creationId xmlns:a16="http://schemas.microsoft.com/office/drawing/2014/main" id="{812BE62D-4DF4-93EE-8F54-2CC5F4D32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725" y="3544985"/>
            <a:ext cx="1681438" cy="168143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CA168-B6AE-4E9B-3AC7-7707C871FD2C}"/>
              </a:ext>
            </a:extLst>
          </p:cNvPr>
          <p:cNvCxnSpPr>
            <a:cxnSpLocks/>
          </p:cNvCxnSpPr>
          <p:nvPr/>
        </p:nvCxnSpPr>
        <p:spPr>
          <a:xfrm>
            <a:off x="3155315" y="5939118"/>
            <a:ext cx="46619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94748E-CC64-564C-B503-AEDDA598256D}"/>
              </a:ext>
            </a:extLst>
          </p:cNvPr>
          <p:cNvSpPr txBox="1"/>
          <p:nvPr/>
        </p:nvSpPr>
        <p:spPr>
          <a:xfrm>
            <a:off x="1689846" y="5700399"/>
            <a:ext cx="129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Telnet</a:t>
            </a:r>
          </a:p>
          <a:p>
            <a:pPr algn="ctr"/>
            <a:r>
              <a:rPr lang="en-US" dirty="0"/>
              <a:t>Connection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9862B6-804A-AD64-7AA8-D310A5977EF3}"/>
              </a:ext>
            </a:extLst>
          </p:cNvPr>
          <p:cNvCxnSpPr>
            <a:cxnSpLocks/>
          </p:cNvCxnSpPr>
          <p:nvPr/>
        </p:nvCxnSpPr>
        <p:spPr>
          <a:xfrm>
            <a:off x="5405444" y="5376946"/>
            <a:ext cx="0" cy="4366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2C3F07-1D9A-7AD2-BCD6-F93F607000B5}"/>
              </a:ext>
            </a:extLst>
          </p:cNvPr>
          <p:cNvSpPr txBox="1"/>
          <p:nvPr/>
        </p:nvSpPr>
        <p:spPr>
          <a:xfrm>
            <a:off x="5580518" y="535194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3DB2A6-94D6-27B3-C658-42C6E6393A8F}"/>
              </a:ext>
            </a:extLst>
          </p:cNvPr>
          <p:cNvSpPr txBox="1"/>
          <p:nvPr/>
        </p:nvSpPr>
        <p:spPr>
          <a:xfrm>
            <a:off x="6093698" y="6023564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Nonsense</a:t>
            </a:r>
          </a:p>
          <a:p>
            <a:pPr algn="ctr"/>
            <a:r>
              <a:rPr lang="en-US" dirty="0"/>
              <a:t>Commands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21785-1444-EF5B-7315-A1723A491CD1}"/>
              </a:ext>
            </a:extLst>
          </p:cNvPr>
          <p:cNvSpPr txBox="1"/>
          <p:nvPr/>
        </p:nvSpPr>
        <p:spPr>
          <a:xfrm>
            <a:off x="8869013" y="5628948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2C36E26E-423E-41FE-39C1-F48307FCD5F9}"/>
              </a:ext>
            </a:extLst>
          </p:cNvPr>
          <p:cNvSpPr/>
          <p:nvPr/>
        </p:nvSpPr>
        <p:spPr>
          <a:xfrm>
            <a:off x="10044952" y="5628948"/>
            <a:ext cx="1192024" cy="1165412"/>
          </a:xfrm>
          <a:prstGeom prst="star10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Crash!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EC52A-578C-5CF0-346B-9C5F0746426C}"/>
              </a:ext>
            </a:extLst>
          </p:cNvPr>
          <p:cNvSpPr txBox="1"/>
          <p:nvPr/>
        </p:nvSpPr>
        <p:spPr>
          <a:xfrm>
            <a:off x="3271435" y="6002238"/>
            <a:ext cx="142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Well-formed</a:t>
            </a:r>
          </a:p>
          <a:p>
            <a:pPr algn="ctr"/>
            <a:r>
              <a:rPr lang="en-US" dirty="0"/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purl.org/dc/terms/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230e9df3-be65-4c73-a93b-d1236ebd677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18415</TotalTime>
  <Words>956</Words>
  <Application>Microsoft Office PowerPoint</Application>
  <PresentationFormat>Widescreen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 Narrow</vt:lpstr>
      <vt:lpstr>Arial</vt:lpstr>
      <vt:lpstr>Calibri</vt:lpstr>
      <vt:lpstr>Courier New</vt:lpstr>
      <vt:lpstr>Tenorite</vt:lpstr>
      <vt:lpstr>Monoline</vt:lpstr>
      <vt:lpstr>Exercise 27</vt:lpstr>
      <vt:lpstr>Exercise 27: Solution</vt:lpstr>
      <vt:lpstr>Administrivia and  Announcements</vt:lpstr>
      <vt:lpstr>Administrivia and  Announcements</vt:lpstr>
      <vt:lpstr>Quiz 1: Data and Thoughts</vt:lpstr>
      <vt:lpstr>Fuzzing</vt:lpstr>
      <vt:lpstr>Previously: Testing</vt:lpstr>
      <vt:lpstr>This Lesson: Fuzzing</vt:lpstr>
      <vt:lpstr>History of Fuzzing</vt:lpstr>
      <vt:lpstr>breaking circular logic</vt:lpstr>
      <vt:lpstr>Graceful Failure</vt:lpstr>
      <vt:lpstr>The Simplest Fuzzer</vt:lpstr>
      <vt:lpstr>An actual tool!</vt:lpstr>
      <vt:lpstr>Exploring unexpected Behavior</vt:lpstr>
      <vt:lpstr>Prioritizing Input</vt:lpstr>
      <vt:lpstr>Simple Testing Strategy</vt:lpstr>
      <vt:lpstr>Mutation-Based Fuzzers</vt:lpstr>
      <vt:lpstr>Black-Box Fuzzing</vt:lpstr>
      <vt:lpstr>Representative Tool: zzuf</vt:lpstr>
      <vt:lpstr>White-Box Fuzzing</vt:lpstr>
      <vt:lpstr>Representative Tool: AFL</vt:lpstr>
      <vt:lpstr>Representative Tool: AFL</vt:lpstr>
      <vt:lpstr>Representative Tool: AFL</vt:lpstr>
      <vt:lpstr>Generation-Based Fuzzing </vt:lpstr>
      <vt:lpstr>Fuzzing Oracles</vt:lpstr>
      <vt:lpstr>Research Direction: “Gunking”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98</cp:revision>
  <dcterms:created xsi:type="dcterms:W3CDTF">2023-08-21T14:00:41Z</dcterms:created>
  <dcterms:modified xsi:type="dcterms:W3CDTF">2024-11-06T19:14:29Z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