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41"/>
  </p:notesMasterIdLst>
  <p:handoutMasterIdLst>
    <p:handoutMasterId r:id="rId42"/>
  </p:handoutMasterIdLst>
  <p:sldIdLst>
    <p:sldId id="296" r:id="rId5"/>
    <p:sldId id="1115" r:id="rId6"/>
    <p:sldId id="1206" r:id="rId7"/>
    <p:sldId id="1205" r:id="rId8"/>
    <p:sldId id="295" r:id="rId9"/>
    <p:sldId id="1223" r:id="rId10"/>
    <p:sldId id="1060" r:id="rId11"/>
    <p:sldId id="256" r:id="rId12"/>
    <p:sldId id="1052" r:id="rId13"/>
    <p:sldId id="1211" r:id="rId14"/>
    <p:sldId id="1212" r:id="rId15"/>
    <p:sldId id="1214" r:id="rId16"/>
    <p:sldId id="1213" r:id="rId17"/>
    <p:sldId id="1224" r:id="rId18"/>
    <p:sldId id="1207" r:id="rId19"/>
    <p:sldId id="1208" r:id="rId20"/>
    <p:sldId id="1209" r:id="rId21"/>
    <p:sldId id="1222" r:id="rId22"/>
    <p:sldId id="1216" r:id="rId23"/>
    <p:sldId id="1218" r:id="rId24"/>
    <p:sldId id="1217" r:id="rId25"/>
    <p:sldId id="1220" r:id="rId26"/>
    <p:sldId id="1219" r:id="rId27"/>
    <p:sldId id="1221" r:id="rId28"/>
    <p:sldId id="1225" r:id="rId29"/>
    <p:sldId id="1187" r:id="rId30"/>
    <p:sldId id="1191" r:id="rId31"/>
    <p:sldId id="1190" r:id="rId32"/>
    <p:sldId id="1192" r:id="rId33"/>
    <p:sldId id="1193" r:id="rId34"/>
    <p:sldId id="1195" r:id="rId35"/>
    <p:sldId id="1196" r:id="rId36"/>
    <p:sldId id="1186" r:id="rId37"/>
    <p:sldId id="1201" r:id="rId38"/>
    <p:sldId id="1169" r:id="rId39"/>
    <p:sldId id="114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72" y="270"/>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9/30/2024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09-30T19:14:26.128"/>
    </inkml:context>
    <inkml:brush xml:id="br0">
      <inkml:brushProperty name="width" value="0.05292" units="cm"/>
      <inkml:brushProperty name="height" value="0.05292" units="cm"/>
    </inkml:brush>
  </inkml:definitions>
  <inkml:trace contextRef="#ctx0" brushRef="#br0">26525 5681 99 0,'0'0'0'0,"0"0"95"16,0 0-8-16,0 0-64 0,0 0 17 16,0 0-9-16,0 19 5 0,0-19-17 15,-20 0-3-15,20 17 14 0,-16 3-17 16,16 17 2 0,0 36-5-1,0 20 2-15,0-57-9 0,0 75 1 16,0 18-1-16,0-18-1 15,16-56 0-15,-16 17-2 0,0-51 3 16,0 52 0-16,0-53-1 0,0 16 0 0,20 37 1 0,-20-17 1 16,0-20-2-16,22 2-4 0,-22 36 3 0,0-38 4 15,0-18-4-15,0 20 3 0,0 36 2 16,0-57-5-16,0 2 1 0,0-19-1 0,0 18 1 16,0-18-1-16,0 18-1 0,0-18 0 0,0 0 0 15,0 0 0-15,0 0 1 0,0 0 1 0,0 0-3 0,0 0 2 0,0 0-3 16,0-18 4-16,0 18-1 0,0 0-1 0,0-18 2 15,0 18-3-15,0 0-1 0,0 0 2 0,0 0 0 16,0 0 0-16,0 0-1 0,0 0 0 0,0 0-1 0,0 0-10 16,0 0-2-16,0 0 4 0,0 0-18 0,0 0-13 0,0 0-13 15,0 0 21-15,0 0-3 0,0 0-53 0,0 0-60 16,0 0 111-16,0 0 8 0,0-19-16 0</inkml:trace>
  <inkml:trace contextRef="#ctx0" brushRef="#br0" timeOffset="467.12">25844 5756 104 0,'0'0'21'0,"-17"0"20"16,-5 0-7-16,6 0 32 0,16 0-51 15,-20 0 30-15,20 0-32 0,-16 0-1 0,16 0 9 0,0 0-12 16,0 0 7-16,0 0-9 0,-20 0 7 0,20 0-8 0,0 0 1 15,0 0 18-15,20 0-11 16,-4 0-6-16,4 0-1 0,-4 0-5 0,6 0 2 0,-22 0-1 16,36-19 3-16,56-1 7 0,-59 20-9 0,266-73 17 15,-263 73-19 1,22-17 0-16,-22 17 0 0,36 0 1 0,77 17 2 16,-96-17-3-16,151 37 5 15,-148-18-5-15,32-2-7 16,-10 3-105-1,-59-20-338 17</inkml:trace>
  <inkml:trace contextRef="#ctx0" brushRef="#br0" timeOffset="1903.49">26472 13316 41 0,'0'0'14'0,"0"0"-3"0,0 19 2 0,0-19-1 0,0 0-3 15,0 0 7-15,0 0 2 0,0 0 0 0,0 18 0 16,0-18 2-16,0 0-2 0,0 0-10 0,0 0 20 15,0 0-10-15,0 0 7 0,0 0 10 16,0 0 8 0,0 0-30-16,0 18 7 0,0-18-10 15,0 0-7-15,0 0 8 0,0 18-5 16,0-18 2-16,0 0-3 0,0 0 1 0,0 0-1 0,0 20-2 16,0-20-5-16,0 19 6 0,0-19 0 0,0 17-2 15,0-17 3-15,0 113-2 16,0-60-5-16,0-53 7 0,0 37-1 15,0 0-7-15,0 2 4 0,0-5 1 0,17 5 0 16,-17-3-3-16,0 1-2 0,0-19 3 0,0 37 3 16,0-34-2-16,16 15-1 0,-16-19 2 0,0 2-2 0,0-1 2 15,0 58 1-15,0-60 1 0,0 21 1 0,0-18-1 0,0 18-3 16,0-37-3-16,0 36 5 0,0 19 3 0,0-17-2 16,0-38-7-16,0 0 5 0,0 18 1 0,0 2 1 0,0-4 3 15,0 4-5-15,0-20-6 0,0 18 2 0,0-18 0 0,0 18-1 0,0-18 5 16,0 18 0-16,0 1 1 0,0-19 1 0,0 20-9 15,0-3 5-15,0-17-2 0,0 0 3 0,0 20-2 0,0-20-1 16,0 16 5-16,0-16-4 0,0 20 3 0,0-20 0 0,0 18-2 0,0 0-4 16,0-18 3-16,0 18 1 0,0 2 2 0,0-20 0 15,0 0 0-15,0 19-3 0,0-2 2 0,0-17 0 0,0 20 1 0,0-20-2 16,0 0 0-16,0 16 1 0,0-16-1 0,0 0 1 0,0 20 0 0,0-20 0 16,0 17-1-16,0-17-1 0,0 0 3 0,0 0 1 0,0 0-3 15,0 0 1-15,0 0 1 0,0 0-2 16,0 0 2-16,0 0-1 0,0 0 0 15,0 0 1-15,0 0-3 0,0 0 2 0,0 0 1 16,0 0-2-16,0 19 3 0,0-19-3 0,0 0 0 0,0 0-2 16,0 0 3-16,0 0 1 0,0 0-1 0,0 0 2 0,0 0-4 15,0 0 0-15,0 0 2 0,0 0-1 16,0 0-6-16,0 0-6 0,0 0-12 0,0 0 5 16,0-19-3-16,0 2-66 0,0 17 51 15,0-36-57-15,0 36 40 0,0-20-47 0,0 3 65 0,0-2-25 16</inkml:trace>
  <inkml:trace contextRef="#ctx0" brushRef="#br0" timeOffset="2516.89">25661 14904 54 0,'0'0'14'0,"0"0"-3"0,-22 0 18 0,22 0-18 0,0 0 14 0,0 0 3 16,0 0-15-16,-19 0 26 0,19 0-25 0,0 0-2 15,0-20 13-15,-17 20-1 0,17 0-3 0,0 0-13 0,0 0 1 16,0 0 0-16,0 0 8 0,0 0-10 0,0 0 1 0,0 0 12 16,0 0-15-16,0 0 1 0,0 0-2 0,0 0 2 0,0 0 3 0,0 0 0 15,0 0-1-15,17 0 10 16,-17 0-15-16,0 0 0 0,19 0 1 0,20 0 6 15,-20 0-6-15,1 0-2 0,16-17 2 0,-20 17 1 16,20-20 0-16,-14 20-3 0,14 0 2 0,-16-19-2 0,16 19 3 16,0 0-1-16,-20 0 0 0,23 0-3 0,36 0 3 0,-20 0 0 0,-22 0-2 15,45 0 2-15,-42 19-2 0,38 1 2 0,-38-3-9 16,-16-17 8-16,52 20 3 0,2 16 9 0,-18-36-8 16,-20 17-5-16,0-17 2 0,-14 0-3 0,33 20 3 0,-19-20-1 15,0 0-2-15,-3 17 2 0,-11-17-3 0,17 0 3 0,-22 0-2 16,19 0 1-16,2 0 0 0,-24 0-1 0,6 0-1 15,2 0 3-15,14 0-3 0,-36 0 3 0,19 0-1 0,0 0-1 0,-19 0 0 16,36 0-1-16,-36 0 1 0,17 19-2 0,0-19 1 16,-17 0 0-16,22 0 1 0,-22 0-2 0,19 20-2 0,-19-20 2 15,0 0-3-15,17 0-1 0,-17 0-2 0,0 0-1 0,0 17-14 0,0-17-9 16,0 0 9-16,0 0-29 0,0 0 20 0,0 0-40 16,0 0 26-16,0 0-64 0,-17 0 7 0,17 0 66 0,-19-17-24 15</inkml:trace>
  <inkml:trace contextRef="#ctx0" brushRef="#br0" timeOffset="5787.92">27985 6106 79 0,'0'0'15'0,"0"0"4"0,0 0 1 0,0 0-8 16,0 0 14-16,17-19 5 0,2 19-17 0,-19 0 0 15,20-17 10-15,32-4 8 0,-35 21-26 0,24-17 5 16,-41 17-5-16,36 0 4 0,0-19-6 0,-16 19 3 0,-4 0-5 16,1 0 2-16,41 0 3 0,-58 0-3 0,39 0 0 0,-39 0 0 0,36 0 5 15,0 0-5-15,-36 0 1 0,55 0 3 0,-36 19-4 0,-19-19-1 0,36 17 1 16,53 40 14-16,-67-39-15 16,-3 0 1-16,37 38 4 0,-20-1-3 0,-3 38 0 0,-33-57-2 15,41 0-1-15,-21 58 3 0,-4-38 2 0,-16-20-3 0,20 1-2 16,-1 17 0-16,17 20 1 0,39 55 4 15,-59-110-4-15,40 18 2 0,-20-18 1 16,22-2 2-16,-42-17-4 0,59 19 6 0,-39 0-4 16,3-19-1-16,-23 0-3 0,40 0 3 0,-1 0-3 15,-22 0-1-15,45-19 3 0,-42 19-3 0,3 0 0 16,-6-19 0-16,-33 19-1 0,77 0-16 16,-57-17 5-16,16 17-20 0,-36 0-10 0,16 0 16 0,1 0-36 15,-17 0-211-15,0 0 195 0</inkml:trace>
  <inkml:trace contextRef="#ctx0" brushRef="#br0" timeOffset="6216.82">29551 6529 114 0,'0'0'35'0,"-22"19"-28"0,22-19 7 0,0 20 6 15,0-4 15-15,0 4-25 0,0-20 0 0,0 16 4 16,0-16-9-16,22 21 0 0,-22-21 0 0,20 18 6 0,-1 0-5 0,17 0 8 15,0 20 15-15,-16-38-21 0,-7 17 2 0,29 2 18 16,-6-19-11-16,-17 19-9 0,1-19 2 0,-20 0-7 16,36 19 3-16,-3-1 2 0,-11-18 0 0,-3 18-1 15,-2-18-5-15,-17 0 1 0,19 17 3 0,-19-17-3 16,0 168 35 0,-19-95-30-16,-56 93-3 0,23-54-1 15,32-57-1-15,-35 37 0 0,13-57-2 0,29 22 1 0,-43 16 1 16,20-17 0-16,17-37-3 0,-1 17-1 0,-2-17 1 0,-11 36-19 15,33-55-13-15,0 0 9 16,0 0-6-16,0 0-42 0,0 0-17 0,0 0 38 0,17-36-46 16,-1-2-17-16</inkml:trace>
  <inkml:trace contextRef="#ctx0" brushRef="#br0" timeOffset="6687.81">30382 7028 91 0,'0'0'24'0,"0"0"-17"0,0 0 8 0,0 0 13 0,0 0 9 16,0 0-6-16,0 0-18 0,0 0-2 0,0 0-1 0,0 0 10 15,16 19 5-15,-16-19-17 0,0 17 15 0,0-17-16 16,0 37 8-16,17-37-7 0,-17 38 11 0,0-21-14 16,0 21 6-16,22-2 1 0,-22-17-8 0,0 17 3 0,0-16 0 15,0 15-3-15,19 4 6 0,-19-39-2 16,0 17-4-16,20-17 4 0,-20 19-4 0,16-19 5 0,-16 0-6 15,0-19-1-15,20 19 0 0,-20-17 3 0,16-22 0 0,4 39-2 16,-1-35-3-16,-19-3 2 0,14 38-2 0,47-73 5 0,-61 35-2 16,16 21-1-16,4-21 1 0,-1 1 2 15,-19 20-3-15,17 17 5 0,2-19-1 0,-19 19 2 0,17 0 0 16,-1 19 1-16,-16-2-5 0,22 20 1 0,-22-19-3 16,0 2 0-16,20 35 5 0,-20 0-4 0,16-19-3 0,-16 39 3 15,0-20-3-15,20-36-2 0,-20 17 1 0,0 0-7 0,19-16 1 16,-19-1-5-16,0-3-3 0,0 4-3 0,0-1-28 0,0-19 19 0,0 18-3 15,17-18-5-15,-17 18-46 0,0-18 30 0,0 0-53 16,19 0 22-16,-19 0 10 0</inkml:trace>
  <inkml:trace contextRef="#ctx0" brushRef="#br0" timeOffset="7116.61">31284 7083 134 0,'0'0'43'0,"0"0"-9"0,0 0-8 0,0 0-5 0,0 0 0 0,-17 0 19 15,17-19-21-15,-19 19 13 0,2 0 13 0,17 0-34 16,0 0 2-16,-19 0-8 0,19 19 0 0,0-19-1 0,0 18 2 16,0 0-2-16,0-18-1 0,0 37 5 0,0-37-4 0,0 111 9 15,0-93-11-15,0 20 1 16,0-21-1-16,0 3-1 0,0-1-1 0,19-2 2 0,-19 2 0 0,17-19-1 15,2 19 1-15,-19-1-1 0,17 0 0 0,-17-18 0 0,16 19 1 16,-16-19-2-16,22 0 1 0,-2 0 0 0,-20 0 1 0,19 0-2 0,-19-19-1 16,17 19 2-16,2-36 0 0,-19 36 0 0,17-19 0 0,2-17 0 15,0-3 2-15,-19 4-3 0,14 35 0 0,6-56 1 0,2 20 1 16,-22 17 0-16,0 0 1 16,19 0 0-16,-19 19-1 0,17-17 14 15,-17 53-2-15,0-17-12 0,0-19 0 0,0 36 0 0,0-17-1 0,0 72 10 16,0-52-10-16,0-22 0 0,0 2-1 0,0 0 1 15,0 36-2-15,0 1 1 0,0-20-3 0,19 74-63 16,-19-54-33 0,19-37 34-16,-2-1-152 0,-17-18 181 15,19-18-63-15</inkml:trace>
  <inkml:trace contextRef="#ctx0" brushRef="#br0" timeOffset="7523.36">31950 7340 73 0,'0'0'54'0,"0"0"-38"0,0 0 19 0,0 0-15 16,-19 0 21-16,19 0-22 0,0 0-3 0,0 0 11 0,0 0-5 15,-17 20 35-15,17-20-50 16,0 19 5-16,-19-19-7 0,19 17 1 0,0 21 2 0,0-38-4 0,0 0-1 16,0 36 1-16,0 0 0 0,0 3-1 0,0-3 0 15,0-17-3-15,0-1 0 0,0 0 1 16,0 57 0-16,0-39 1 0,0-36-1 0,0 0 0 15,19 0-1-15,-19 0 0 0,0 0 0 0,17 0 1 0,-17-20 0 0,19-16 0 16,-2 0 0-16,2 17-1 0,-19 1 0 0,17-19 0 16,-17 17 0-16,22-35 2 0,-5 19 1 0,2-19-4 15,0 19 2-15,-19 17 0 0,0 19-1 0,17 0 1 0,-17-20 0 0,0 20 0 16,19 0 1-16,-19 0-1 0,0 0 0 0,0 20 4 0,0-1-3 16,0 17 3-16,17 19 1 0,-17 1-2 0,0 36 0 15,0-55 0-15,0 35-1 0,0-33-1 0,0-21-1 0,0 55 1 16,0-54-2-16,0-19 1 0,0 38 2 0,19-20 1 0,-19-18-2 15,0 0 2-15,17 0 0 0,-17 0-1 0,17-38 0 16,-17 38-2-16,0-37 1 0,22 20 0 0,-3-21 0 0,-19 20 0 0,19-19-1 16,-2 1 1-16,2-1-1 0,-2-1 1 0,22 2 1 0,-39 17-3 15,0-1 1-15,33 20-1 0,-11-16 0 0,-3 16 2 16,-19 0-2-16,17 0-1 0,-17 16 1 0,19 4-3 0,1 17-10 16,-20 0-12-16,16-1 7 0,-16 0-6 0,0 39-46 0,20-37 23 15,-20 54-75-15,16-56 60 0,-16 56-38 0,0-54 40 0</inkml:trace>
  <inkml:trace contextRef="#ctx0" brushRef="#br0" timeOffset="8483.2">28187 14036 97 0,'0'0'45'0,"0"0"-27"0,0 0-2 0,-19 18 50 0,19-18-32 0,0 0-19 16,0 19 14-16,0-19-8 0,0 0-11 16,0 17 10-16,0-17-14 0,0 0-1 0,0 0 2 0,19 0-3 15,1 0 4-15,-20 0-6 0,16 0 3 0,-16 0-3 0,20 0 3 16,-4-17-1-16,1-20-1 0,60-92 9 16,-77 92-11-16,36-36 3 0,0 0 0 15,0-3-3-15,-14 22-2 0,-5 18 1 0,22-21 3 0,-23 21 0 16,20-20 1-16,17 0-2 0,-53 56 0 0,41-37 1 0,15 20 8 15,-20-3-5-15,38 20 7 16,-54 20-11-16,35-3 6 0,-38 2-7 0,2-1-1 0,14 0 0 16,-11 0 1-16,-2 2 2 0,16 16 1 0,-17-16-3 0,-2-3 1 0,19 20-1 15,22 19 2-15,-42-20-1 0,4-18-1 0,-20 1-1 16,36 18-1-16,-17-19 0 0,17 20 5 0,-36-2 2 16,17-36-3-16,5 20 1 0,-22-20 0 0,0 17-4 0,36 2 2 0,-17-1 4 15,-2-18-2-15,71 19 4 0,-88-19-6 16,42 0 4-16,-23 0-2 0,17 0-6 0,-19 0 5 15,22-19 1-15,-39 19 0 0,33-18-7 0,-11 18-2 0,-3-19 2 16,-19 19-4-16,36 0-1 0,-36-17-3 0,0-3-13 0,20 1 5 16,-4 19-21-16,-16-34-13 0,0 13-18 0,0-15-18 0,0 17-7 15,0 0 55-15,0-16-45 16</inkml:trace>
  <inkml:trace contextRef="#ctx0" brushRef="#br0" timeOffset="8783.19">29330 13205 150 0,'0'0'41'0,"0"0"10"0,0 0-14 0,-19 0-6 0,19 0-16 16,0 0 1-16,0 0-1 0,0 0 14 0,19 0-6 0,-19 0-14 0,17 0 1 16,5 0 7-16,14 0-6 0,0 0-1 0,-17 0-5 15,-2 0-1-15,2 0-1 0,36 0 1 0,1 0-3 0,-1 0 4 16,-2 0 6-16,-31 0-10 0,33 0 2 0,1 0-1 15,-40 0-1-15,23 0 2 0,16 0 1 0,-55 0-3 0,20 0 0 16,16 18 1-16,-20-18 0 0,1 20-2 0,-17-20 0 0,19 36 5 16,-19 1-5-16,0 0 1 0,0-19-1 0,-19 20 1 0,19-2 0 0,-53 77 0 15,17-23 1-15,-19 20-4 0,33-17 4 0,-11-1 3 16,-3-55-2-16,36 0 0 0,-20 36 0 0,-16-17-4 0,17 0-7 16,19-38 0-16,0 1-22 0,-22-2-26 0,22 2 18 15,0-19-6-15,0 21-133 0,22-21 71 0,-22 0 51 16</inkml:trace>
  <inkml:trace contextRef="#ctx0" brushRef="#br0" timeOffset="9489.52">30952 12468 162 0,'0'0'40'0,"0"0"13"0,0 0-34 0,0 0-5 0,0 0-2 16,0-18 10-16,0 18-4 0,0 0-9 0,0 0-2 0,22 0 7 15,-22 0-8-15,0 0 4 0,16-18-6 0,4 18 4 0,-20 0-4 16,19 0 0-16,-19 0-1 0,53 0 3 0,-34 0-3 0,-2 0 0 16,-17 0-1-16,22 0 0 0,-6 0 3 0,4 0 1 0,16 18 1 15,-36-18-3-15,19 0-1 0,-19 18 3 16,17-18 0-16,2 36 4 0,-19 2 1 16,0-20-7-16,0 0 7 0,-19 38 4 0,2-19-6 15,-2 18-2-15,2 0-3 0,-2 1 0 0,-17 0 7 16,14 34 8-16,-14-51-12 0,19 34-4 0,17-36-3 15,-19 36 5-15,2-17-5 0,-2-1 0 0,19 0 1 16,0-17 0-16,-20-2-2 0,20 20-2 0,0-20-2 0,20 2-3 16,-20-38 0-16,0 36-15 0,0 1-13 0,0-37 14 15,19 19-6-15,-19-19-2 0,0 18-8 0,0 0-66 0,0-18-23 0,17 21 29 16,-17-4 45-16</inkml:trace>
  <inkml:trace contextRef="#ctx0" brushRef="#br0" timeOffset="9634.74">31065 14000 213 0,'0'0'0'0,"0"0"122"16,0 17-64-16,0-17-47 0,0 19 1 0,0-1-2 0,0-18 0 0,0 36 8 15,-19-17-8-15,19 2-7 0,0-5 0 0,0 4-3 16,-17-3-11-16,17 2-1 0,0-19-9 0,0 37-162 16,-19-20 56-16,19 2 72 0</inkml:trace>
  <inkml:trace contextRef="#ctx0" brushRef="#br0" timeOffset="11950.49">28425 9297 73 0,'0'0'9'0,"0"0"5"0,0 0 0 0,0 17 0 0,0-17-8 16,0 0 12-16,0 0-13 0,0 0 1 0,0 19-1 0,0-19 7 16,0 18 11-1,0 1 3-15,0-19-18 0,0 0-2 0,0 0 2 0,0 19-1 0,0-19 3 16,0 18-1-16,0-18-2 0,0 17 7 0,0-17-7 15,0 19 7-15,0-19-10 0,0 20 0 0,0-3 2 0,0-17-2 16,0 19 0-16,0-19-1 0,0 0 0 0,0 18 3 0,0 1-1 0,0-1-2 16,20 1 2-16,-20-19-1 0,0 17-3 0,0 3 2 15,0-20-1-15,0 55 5 0,0-37-6 0,0-18 0 16,16 37 1-16,-16-18-1 0,0-2 1 0,0 3-1 0,0 16 2 0,0 74 8 16,0-54-7-16,0-18-2 0,0-20 0 15,0 56 4-15,0 0-1 0,0-38-3 0,0-17 0 0,0 54 1 16,0-17-2-16,0-38 1 0,0 19-1 0,0-18 1 0,0-1-2 15,0 0 0-15,0 37 2 0,0-36-1 0,0-2 0 0,0-17 1 0,0 39-1 0,0-39 1 16,0 17-1-16,0 2 0 0,0 0 5 16,0-19-4-16,0 18-1 0,0-18 1 0,0 0-2 0,0 0 1 15,0 0 1-15,0 0-2 0,0 0 1 0,0 0 0 0,0 0 0 0,0 0-1 0,0 0 1 16,0 0-1-16,0 0 0 0,0 0-1 0,0-18 2 16,0 18 0-16,0 0 0 0,0 0-1 0,0 0 0 0,0 0-1 0,0-19 0 15,0 19 1-15,0 0-6 0,0-19 1 0,0 19-8 16,0 0 8-16,0 0-9 0,0 0 7 0,0-17-18 15,0 17 14-15,0 0-16 0,0 0 10 0,0 0-3 0,0 0-34 16,0-19-13-16,0 19 5 0,0 0 34 0,0-20-73 0</inkml:trace>
  <inkml:trace contextRef="#ctx0" brushRef="#br0" timeOffset="12750.51">27944 10126 55 0,'0'0'0'0,"-19"0"37"0,19 0-28 0,0 0 9 16,0 0 1-16,0 0-10 0,0 0 0 0,0 0 18 0,0 0-9 15,0 0-9-15,0-18 12 0,0 18-9 0,0 0 1 0,0 0 0 16,0-19 12-16,0 19-1 0,0-18-4 0,19 18-11 0,-19-19-1 16,0 19 0-16,22 0-1 0,-22 0-1 0,0-18 0 0,19 18 4 0,17 0 0 15,-16-18-5-15,-20 18 0 0,16 0 2 0,20 0-2 0,3 0 1 16,-3 0-2-16,-17 0-2 0,17 0 4 0,0 0 0 16,-19 0-4-16,41 18 3 0,-39-18-3 0,17 0 6 15,20 0-2-15,-18 18 0 0,-2-18 2 0,-16 0-5 0,16 0 3 16,0 0 1-16,-36 0-2 0,33 0 0 0,8 0-1 0,-5 0 1 15,0 0 0-15,3 0-3 0,-25 0-2 16,-14 0 0-16,19 0-1 0,-19 0 1 0,22 0-1 0,-22-18-4 16,0 18 1-16,0 0-11 0,0 0 5 0,20 0-15 0,-20 0 11 15,0 0-4-15,0 0-2 0,0 0-31 0,0 0-22 0,0 0 28 16,0 0-50-16,0 0 52 0,0 0-64 0</inkml:trace>
  <inkml:trace contextRef="#ctx0" brushRef="#br0" timeOffset="13658.26">32025 10274 57 0,'0'0'0'0,"0"0"45"0,0 0-21 0,0 0 19 16,0 0-10-16,0 0 2 0,0 0-2 0,0 0-20 16,0 0-1-16,0 0 9 0,17 0 14 0,-17 0-27 15,19 0 18-15,-19 0-18 0,19-19 8 0,-19 19-9 16,17 0 7-16,2 0-5 0,-2 0-4 0,2 0 2 0,15 0 2 15,7 0 2-15,-41 0-8 0,36-18 5 0,19 18 1 16,-21 0-3-16,7 0 0 0,-22 0-4 0,-2-19 1 16,74 19 9-16,-74 0-6 0,24-18-3 15,-5 18 0-15,0 0 0 0,-36 0-2 0,20 0 0 0,-4 0-1 0,1 0 0 16,-17 0 1-16,41 0-1 0,-41 0-1 0,0 0 0 0,0 0-4 16,17 0-1-16,-17 0-2 0,0 0-14 0,0 0-9 0,0 0-16 15,0 0-57-15,0-18 11 0,0 18 3 0,-17 0 26 16,-5 0-2-16</inkml:trace>
  <inkml:trace contextRef="#ctx0" brushRef="#br0" timeOffset="14353.33">29792 9922 62 0,'0'0'18'0,"0"0"2"0,0 0 6 0,0 0 5 0,-19-17 17 15,19 17-23-15,0 0-15 0,0 0 7 16,0 0-11-16,0 0 5 0,0 0-1 0,0 0-5 0,0 0 2 16,19 0-3-16,-19 0-2 0,0 0 5 0,36 37 2 0,-36-37-7 15,20 19 5-15,-4-19-4 0,1 17 2 0,-17-17-2 16,22 0 1-16,-22 18-1 0,19-18 0 0,-19 0 2 0,0 0-2 15,17 20 2-15,2-2 6 16,-19-18-10-16,-19 18 2 16,19 1-3-16,-17-19 0 0,-2 18 1 0,19-18-1 0,-22 37 3 15,5-19-2-15,1 20-1 0,-4-20 0 16,20 0 0-16,-16 1 1 0,16-1 0 0,0-18-1 16,0 0 0-16,0 19 4 0,0 17 4 0,0-18-4 0,0-18 1 15,16 20 0-15,20 16 18 0,-36-17-17 0,17-19-1 16,24 37 10-16,15-19-2 0,-56-18-9 0,16 18-1 15,4 2 1-15,-4-20-3 0,1 0 1 0,-17 18 0 0,19-18-1 0,3 0 2 16,-5 0-3-16,-17 17-2 0,19-17-1 0,1 0-50 16,-4 0-60-16,-16 0 70 15,0 0-4-15,0 0 0 0,0 0-37 0,0 0 49 0,0 0-29 0</inkml:trace>
  <inkml:trace contextRef="#ctx0" brushRef="#br0" timeOffset="14718.19">30326 10310 97 0,'0'0'44'0,"0"0"5"0,0 0-33 0,0 0 14 0,0 0-15 0,0 0 15 15,56 18 16 1,-40-18-38-16,1 0-4 15,-17 0 4-15,41 0 4 0,-41-18-4 0,20 18-3 16,-4-18 2-16,-16 18-4 0,0 0 0 0,20-18 1 0,-20-1 1 0,0 1-3 16,16 18 2-16,-16-37 5 0,0 19 1 0,0-20 9 15,0 20-15-15,0 18-1 0,0 0 2 0,-16-18 5 16,16 18-5-16,-20 0-1 0,4-19 2 0,16 19 0 0,-20 0 0 16,1 19-3-16,19-19 0 0,-22 0-1 0,22 18 1 0,-17 18-2 15,1 20 4-15,-4-19-3 0,20-18-2 0,0-1 0 16,-16 18 1-16,16-36 0 0,0 56 0 0,0-37-1 15,0-1-1-15,0-18 1 0,0 37-3 0,0-19-2 0,0 2-7 0,0-2 1 16,0-18-3-16,16 17-24 0,-16 2-12 0,20-19 19 16,-20 0-5-16,16 0-48 0,-16 17 40 0,0-17 3 0,17 0 6 0,5 0-69 15</inkml:trace>
  <inkml:trace contextRef="#ctx0" brushRef="#br0" timeOffset="14967.2">30697 10237 48 0,'0'0'42'0,"0"0"-30"0,0 0 1 0,0 18 57 15,-19 1-53-15,19-19 0 0,0 18 14 0,0-18-16 16,-20 36 8-16,4 20 13 0,16-37-32 0,-20-1 0 16,20 37 11-16,-22-17-7 15,22-2 30 1,0-36-12-16,0-19-15 16,42-36 14-16,-42 37-19 0,0 0 1 0,16-1-1 0,23-36 20 15,-22 37-20-15,2-20 1 0,-2 20-3 0,-17-19-3 16,0 37 1-16,38-37 2 0,-38 19-4 0,0 18 0 0,20-18 0 15,-4-2 0-15,-16 20-5 0,20 0-1 0,-20 0-1 0,0-18-9 16,0 18 5-16,19 0 0 0,-19 0-17 0,0 0-8 0,0 18 11 16,0-18-5-16,17 0-51 0,-17 0 32 0,0 20-45 0,0-20 54 15,0 0 3-15</inkml:trace>
  <inkml:trace contextRef="#ctx0" brushRef="#br0" timeOffset="15351.24">31101 10366 54 0,'0'0'46'15,"-19"0"10"-15,19 0-35 0,0 0 0 0,0-18 18 16,0 18-7-16,-17 0 3 0,17 0-25 0,-19 0 6 15,19 0-2-15,-17 0-9 0,17 0 0 0,0 0 0 0,-19 18 5 0,19 0 1 16,-20 19 2-16,20-37-6 0,-16 55 18 16,-6-35-19-16,22-2-3 0,-20 18 1 0,20-19-3 15,0 3 0-15,0 16-1 0,0-17 0 0,0 0 2 16,20-19-2-16,-20 18 2 0,22 0 0 0,-6 1 4 0,4-19 1 16,-20 0-4-16,19 0 3 0,-2-37-1 0,-17 19-2 15,19-20 1-15,-19 38-3 0,17-56 3 0,2 20-2 0,-2-19-1 16,-17 37 0-16,0-19 0 0,22-18 3 0,-22 37-4 0,0-20 1 0,0 20-1 15,0 0-1-15,0-1 0 0,0-18-6 0,0 19-2 0,-22 0-3 16,5-2-44-16,-2 20 26 0,19 0 11 16,-17 0-27-16,17 0 19 0,-36 38-131 15,36-20 109-15,0 1 27 0,0-1-36 16</inkml:trace>
  <inkml:trace contextRef="#ctx0" brushRef="#br0" timeOffset="25252.46">28705 9037 61 0,'0'0'14'0,"0"0"16"0,0 0 71 16,0 0-80-16,0 0 19 0,0 0-5 0,0 0-8 15,0 0-15-15,0 0 6 0,0 0-10 0,0 0 14 16,0 0 3-16,0 0-16 0,0 0 0 0,0 0 5 0,16 0-7 15,-16 0-1-15,0 0 10 0,0 0-11 0,20 0 5 0,-4 0 0 16,-16 0-7-16,20 0 0 0,13-18 4 0,-14 18-1 16,59-54 3-16,-42 16-5 0,0 20-2 0,22-37 2 15,-3-1-1-15,-19 37-2 0,-3-17-1 0,25-19-1 0,-19 36 2 16,14-37-1-16,-17 38 3 0,-14 0-4 0,86-56 1 0,-56 37 2 16,-10 1-1-16,-6 18-1 0,0-2-5 0,36-35 8 0,5 0 4 15,-41 37-10-15,0 0-2 0,39-38 0 0,-20 0 5 0,56 2 0 16,-56-2-3-16,1 19 2 0,-40 18 1 15,23 19 0-15,16-36-2 0,-35 18 1 0,16-20-1 0,-3 38-1 16,8-36-1-16,-5 36-3 0,-16 0 2 0,-4-19-9 0,-16 19 8 16,20 0-8-16,-1 0 1 0,-19 0-2 0,14 0 5 15,-14 0-15-15,0 0 11 0,0 0-19 0,0 0-11 16,0 0 15-16,0 0-42 0,0 19-10 0,0-19 46 0,-14 17-17 16,14-17-3-16</inkml:trace>
  <inkml:trace contextRef="#ctx0" brushRef="#br0" timeOffset="25751.93">30697 9351 55 0,'0'0'29'0,"0"0"-2"0,0 0-12 0,0 19 15 16,0-19 5-16,0 0 0 0,0 0-20 0,0 0 0 0,0 0-1 15,0 0-2-15,0 0 8 0,0 0-12 0,17 0 16 0,-17-19-10 16,0 1 0-16,0-1-8 0,0 2-1 0,0-21 5 16,0 2-5-16,19 17-1 0,-19-18 1 0,0-55 1 0,17-1 0 15,-17 20 0-15,0 35-4 0,16-35 5 0,-16 0-2 0,0 17-3 16,0 19 0-16,22-56 4 0,-22 76-5 0,0-39 3 15,0 20-2-15,20-20 7 0,-20 2-1 0,0 34-5 0,16-72 0 16,-16 74-4-16,0-19 2 0,0-18 0 16,0 37-1-16,0-2-2 0,0 2-4 15,0 18 3-15,0 0-10 0,0 0-7 0,0 0-20 0,0 0 10 16,0 0-55-16,0 0 30 0,0 0-1 0,0 0-34 0,0 18 20 16</inkml:trace>
  <inkml:trace contextRef="#ctx0" brushRef="#br0" timeOffset="26254.2">31801 8356 105 0,'0'0'0'0,"0"0"80"0,0 0-59 0,0 0 21 0,-17-19-2 0,17 19-24 15,0 0 14-15,0 0-5 0,0-17-14 0,-19 17 9 16,19 0 4-16,0 0-19 0,0 0 2 0,0 0 4 0,0 0-5 16,0 0 5-16,0 0 3 0,0 17-10 15,0-17 0-15,0 19 8 0,0-1-8 0,0 0 1 0,19 2-1 0,-2-2-2 16,-17-1 3-16,36 58 2 0,3 16-3 0,-1 1-3 15,-21-54-2-15,19 110 1 16,-17-57 0-16,-2-16-1 0,5-1 3 0,-5-1-1 0,21 37-1 16,-21-54-1-16,-17 17 0 15,19-36 1-15,-19-18-3 0,17 18-9 0,2-37-14 0,-19 18-18 0,0 1 15 16,34-19-142-16,-34 0 63 16,0 0 31-16,0-19 28 0</inkml:trace>
  <inkml:trace contextRef="#ctx0" brushRef="#br0" timeOffset="26853.27">29258 11048 64 0,'0'0'24'0,"-19"0"7"0,19 0-13 16,0 0 35-16,-20 0-19 0,20 0-18 0,0 0-1 15,0 0 14-15,-16 0-3 0,16 0-15 0,0 0-1 0,0 0 9 16,-22 0-4-16,22 0-8 0,0 0-1 0,0 0 5 0,0 0-1 15,0 0 14-15,0 0-12 0,0 0-6 16,0 19 9-16,0-19-10 0,22 18 5 0,-6-18-5 16,-16 18-1-16,39 20 8 0,-3-20-7 0,-19 0-4 15,-17 19 2-15,94 56 3 0,-58-75-7 16,-17 18 2-16,17 1 1 0,39 56 6 0,-39-37-5 16,19-2-6-16,-22 19 6 0,9-54 4 0,-6 55-4 15,-17-37-1-15,17-1-1 0,39 94 3 0,-56-94-4 16,-2 38 0-16,22-55 1 0,-23 54 1 0,20-35-2 0,-36-2 2 15,36 2 0-15,-36-38-1 0,22 37-3 0,-5-20-1 16,2-17-5-16,-19 0 0 0,0 20-14 0,20-20 8 16,-20 0-55-16,0 0 35 0,16-20-6 0,-16-16-118 15,0-20 26-15,0 38 77 0</inkml:trace>
  <inkml:trace contextRef="#ctx0" brushRef="#br0" timeOffset="27284.89">30437 11141 55 0,'0'0'71'0,"0"0"-51"0,0 0 14 15,0 0-18-15,0 0 17 0,0 0-16 0,0 0 42 16,0 0-37-16,0 0-13 0,0 0 8 16,19 0-9-16,-19 18 21 15,20 0-1-15,-4 56 29 16,4-74-51-16,-20 36 0 0,16-16-3 15,-16-2 2-15,20 55 2 0,-20-54-7 0,33 37 3 16,-14 18 2-16,23 53-1 0,-26-52-2 16,23 16 1-16,-39-52-2 0,17 34 2 0,19 20 0 15,-20-58-2-15,-16 3 1 0,0-20-2 0,42 38 2 0,-26-20-3 16,4-36 2-16,-20 18-4 0,19 20-21 16,-19-38 13-16,17 0-4 0,-17 0-2 0,0 0-4 0,0 0-5 0,19 0-88 15,-2 0 61-15,-17-18-6 0,16-20-76 0,-16 2 82 0</inkml:trace>
  <inkml:trace contextRef="#ctx0" brushRef="#br0" timeOffset="27734.81">31748 12155 76 0,'0'0'17'0,"0"0"-1"0,0 0 10 0,0 0-13 0,0 0 13 16,0 0-11-16,0 0-1 0,0 0 1 0,0 0 14 0,0 0-13 0,0 0 0 16,0 0 16-16,0-19 14 0,0 19-32 0,0-18 25 15,0 18-27-15,0 0 1 0,17-38 9 0,2 20-1 16,-19 18-13-16,53-73 26 0,-31 54-26 16,14-55 8-16,19-18 2 0,-19 55-14 0,75-147 12 15,-75 92-9-15,58-38-2 16,-58 56-3-16,-17 19 2 0,17-18-1 15,17 35-2-15,-31 2-2 0,14-38-5 16,-17 74 0-16,1-18-7 0,-4-2 3 0,-16 20-2 0,0-18-5 16,36 1-22-16,-36 17 13 0,17-19-71 0,-17 19 53 0,22-18-68 15,-3 18-44-15,-19 0 91 0</inkml:trace>
</inkml:ink>
</file>

<file path=ppt/ink/ink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09-30T19:24:45.824"/>
    </inkml:context>
    <inkml:brush xml:id="br0">
      <inkml:brushProperty name="width" value="0.05292" units="cm"/>
      <inkml:brushProperty name="height" value="0.05292" units="cm"/>
    </inkml:brush>
  </inkml:definitions>
  <inkml:trace contextRef="#ctx0" brushRef="#br0">14906 7194 69 0,'0'19'29'0,"0"17"14"15,0-18-10 1,0 20-6-16,0-20-5 15,20-18 32 1,-20 0-46-16,16 0 21 16,4 0-5-16,-4 0-8 15,20 0 0-15,3 0-8 16,-20-18 0 0,17-2-4-16,-16 20-3 0,16-36 5 15,2 0-2-15,-38 36-3 0,56-57 8 16,-20-16-4-1,33 18 1-15,-28 0 2 16,-5 17-8-16,-16 20 0 16,16-39 5-16,-17 22-4 15,-5 17 0-15,5-39 0 0,3 21 0 16,-2-1-1-16,-20 37-1 16,36-36-2-16,-36 15-2 0,0 21 4 15,19-16-11-15,-19 16 6 0,0-20-25 16,17 4-13-16,-17 16 29 0,-17 0-60 15,17 0-32-15,0 0 81 16,-19-20-87-16</inkml:trace>
  <inkml:trace contextRef="#ctx0" brushRef="#br0" timeOffset="582.91">15238 6714 55 0,'0'0'14'0,"0"0"-10"0,0 0 0 0,0 0 4 0,0 0-4 0,0 0 5 0,0 0 5 16,0 0-5-16,0 0 0 0,0 0 8 0,0 0 0 15,0 0-8-15,0 0 12 0,0 0-11 0,0 0 10 0,0 0-10 16,0 0 10-16,0 0-10 0,0 0 9 0,0 0-3 0,0 0-2 16,0 0-7-16,0 0 4 0,0 0-3 0,0 0-2 0,0 0 2 15,20 0-3-15,-20 0-3 0,0 0 1 0,16 0 2 0,4-19-1 16,-4 19 0-16,-16-18-3 0,20 18 2 0,-4-18 1 16,-16 18-1-16,17-18-1 0,5 18 2 0,-22-21-3 0,19 21 2 15,-19-16 1-15,20-4 2 0,-20 20-3 0,16-16 3 0,-16 16-4 0,20-20 0 16,-20 20 0-16,16-19 4 0,-16 19-3 0,0 0 4 0,20 0 0 15,-20 0 2-15,0 0-6 0,0 0 1 0,19 0 2 0,-19 19-3 16,14 1 6-16,-14 32 4 0,19 5-7 16,3-1-4-16,-22-1 2 0,20-18-1 15,-20-19-3-15,16 37 1 0,-16-36 0 0,20 18 0 0,-20-18-2 16,0-2 1-16,19 2-7 0,-19 0-8 0,0-19 3 0,17 0-21 16,-17 19-17-16,19-19-22 0,-19 0 25 0,0 0-64 0,17 0 64 15,-17 0 9-15,0 0-39 0</inkml:trace>
  <inkml:trace contextRef="#ctx0" brushRef="#br0" timeOffset="6717.86">19975 6881 74 0,'0'0'12'0,"0"0"-7"0,0 0 1 0,0 0-3 16,-19 0 1-16,19 0 3 0,0 0 3 0,0 0 3 15,-14 0-7-15,14-21 1 0,0 21 0 0,0 0-1 0,0-35 4 0,0 17-2 16,-19-1-3-16,19 0 4 0,0 0 5 0,0-17 4 16,0-1 2-16,0 19-8 0,0 0 14 0,-20-3-11 0,20 5 13 15,0-4-5-15,0-16-13 0,-16 36 6 0,16-19-8 0,0 19 4 16,0-17-7-16,-20 17 0 0,20-19 4 0,-16 19-4 0,-4-18 3 16,1 18-3-16,-3-21-1 0,5 21-2 0,1 0 1 15,-20 0 1-15,0 0-2 0,-20 0 2 0,34 0-2 16,-14 21-1-16,0-21 2 0,0 18-2 0,-41-18 1 0,44 19-1 15,-23-2 4-15,-21 2-1 0,8 1-1 0,30-20-2 16,-19 16 1-16,25-16 1 0,-23 20 1 0,1-20-2 0,36 16-1 16,-3-16 1-16,-31 21 2 0,36-21-2 0,-19 18-1 0,17-18 1 0,-39 18 1 15,5 0-2-15,34-18 0 0,-17 19 1 0,0 17 1 16,-5-17-3-16,24-19 0 0,-19 19 1 0,19 0 1 16,-21-1 1-16,21-18-1 0,-24 35 0 0,7-14 0 0,-2-4 0 15,-2 2 0-15,2-1-1 0,-6 1-1 0,42 0 1 16,-14-19 0-16,-24 36 1 0,21-36-1 0,-2 38 0 0,-17-2 2 15,-6-36-3-15,26 36 1 0,-20-16 0 0,0-3 0 16,36 2-1-16,-36 0 1 0,0 17-1 0,-3-17 1 0,20 17-2 16,-17 2 4-16,19-21-2 0,-2 3 0 0,-1-1-1 0,-19 36 0 15,4-19 1-15,18-36-2 0,-2 36 2 0,19-16-1 0,-17-1 0 16,17-3-1-16,-19 4 1 0,19-1 1 0,-20-1 0 0,20 0-1 16,-16 1 0-16,16 0-1 0,-20-2 1 0,20 3 1 15,0-4-1-15,0-16-1 0,0 20 0 0,-22-1 1 0,22-1 0 16,0-18 0-16,0 18 1 0,22 1-2 0,-22 0 1 0,20-2 0 15,-20 2-1-15,0-1 1 0,16 2 1 0,-16-20-1 16,20 18 0-16,-20-18-1 0,19 18 1 0,-19 0 0 0,0-18 0 16,17 19-1-16,2-1 2 0,-2 1 0 0,-17-19-2 15,0 18 1-15,16 0 0 0,3-18-1 0,4 20 1 0,-23-20 0 16,16 18-1-16,23 0-1 0,-22 0 2 0,2 19-1 0,-2-37 2 16,2 37 3-16,36-19 1 0,-35 2-2 0,16-2-3 0,0 18-2 15,0-16 1-15,-20-3 2 0,45 20 0 0,-44-37-1 16,38 38-1-16,-36-38 0 0,37 35 0 0,-20-16 0 0,2-19 0 0,-21 20 1 15,58-3-1-15,-39 2 1 0,38-2 0 0,1 3 1 0,-39-20 0 16,19 18-1-16,20-18-1 0,-20 18 1 0,17-18-1 16,3 18 1-16,-39-18 0 0,0 0 0 0,36 0-1 0,-31 0 1 15,31 0-1-15,-19 19 2 0,-12-19-2 0,31 0 1 0,-36 0 0 16,39 0 0-16,-36 0 0 0,49 0 1 0,-49 0-2 0,0 0 2 16,-3 0-1-16,74 0 0 0,-38 0 1 0,0 0 0 15,25 20-1-15,-6-20 1 0,1 17-1 0,-56-17 1 16,38 0-2-16,18 19 1 0,-18-19 1 0,-35 17 0 0,33-17 0 15,3 20-1-15,-3-20 1 0,22 18 0 0,-58-18 1 16,39 0-1-16,16 18-2 0,-16-18 2 0,35 0 0 16,-74 18 0-16,0-18-1 0,39 0 1 0,-20 0-2 15,17 19 0-15,58-19 4 0,-91 0-2 0,52 19-1 0,-16-19-1 16,16 0 2-16,-16 18 0 0,-42-18-2 0,9 0 2 16,49 0 0-16,-16 19 0 0,-39-19-1 0,36 0-1 0,-36 0 1 15,58 0-1-15,-20 17 2 0,1-17-1 0,-3 0-2 16,-36 0 2-16,39 0 1 0,-37 20-1 0,-2-20 0 0,-2 0-1 15,43 0 1-15,31 0 0 0,-69 0-1 0,52 0 2 16,-55-20 0-16,94 20 2 0,-58-17 0 0,41-2 0 16,-38 1-3-16,0-1 0 0,-39 0-1 0,38 1 1 15,-2 0 2-15,-36 0-2 0,78-19-2 0,-42 37 2 16,-39-19 0-16,8 2 3 0,-21-3-3 0,16 20 1 0,33-19-3 0,-50-17 3 16,59 18-1-16,-59-2 1 0,-2 3-1 0,35-19 1 0,-10 16-2 15,-6-16 0-15,-36 18 2 0,36-2-1 0,0 2 1 16,-36 18-1-16,16-37 0 0,4 20 1 0,2-3-2 0,-6 2 3 15,4 0-1-15,-1 0-9 0,-2-2 5 0,-17 2 0 0,19-37 7 16,-2 36-4-16,-17-17 2 0,0-2-1 0,0 2 0 16,0 36 0-16,0-37-1 0,0 37 0 0,0-37 1 0,0 19 1 15,0-20 0-15,-17 1 0 0,-19 1-2 0,36-1-1 0,-39 0 3 16,23 17-1-16,-26-33 1 0,9 15-1 0,-22-17-1 0,-1 0 1 16,18 35 1-16,-15-34-1 0,-22-2 1 0,34 39-2 0,-28-39 0 15,-28 0 1-15,8 2 2 0,-5 16-2 0,58 2-2 16,-72-2 1-16,67 20 2 0,-67-18 0 0,-3-21-1 15,56 40-3-15,-56-21 4 0,56 1-3 0,-56-1 2 0,1 3-2 16,-1-2 3-16,56 18-1 0,-73-17 0 0,15 17 0 16,5-18 0-16,-5 1-3 0,-17 15 1 0,2-15 1 15,-148-73 2-15,162 88-1 0,62-15-1 16,-62 0 0-16,62 17-1 0,-81-17 0 0,80 17 1 0,-55-36 4 16,70 38-3-16,-18-3 0 0,-57-17 0 0,24 20 0 0,53-3-1 15,-58 2 2-15,3 0-2 0,16 18-1 0,39-19 1 16,-19 19 0-16,-3 0 0 0,22-17 1 0,-36 17-1 0,52 0 0 15,-35 17-1-15,19-17 1 0,17 0 0 0,-53 19-1 0,50-19 0 16,-31 18 2-16,17 0-2 0,-19 2 0 0,-3-3 0 0,5 2 0 16,14-1 0-16,3-18 2 0,36 0-1 0,-41 20 0 0,27-3-1 15,-5-17 1-15,-1 0 0 0,4 19-1 0,-20-19 1 0,16 0-2 16,1 16-3-16,-3-16-5 0,22 0 3 0,-33 0-11 16,33 20 5-16,0-20-1 0,-20 0-19 0,20 0-8 0,-16 0-10 15,16 19 22-15,-20-19-36 0,20 0 27 0,0 19-47 0,0-2 44 16,0-17-21-16,0 19-24 0</inkml:trace>
  <inkml:trace contextRef="#ctx0" brushRef="#br0" timeOffset="7701.53">24682 7894 80 0,'0'0'17'0,"-17"20"-9"0,17-20 2 0,0 0-3 16,-19 0 0-16,19 0 6 0,0 18-6 0,0-18-1 0,0 0 7 15,0 0-2-15,0 0-1 0,0 0 1 0,0 0-1 16,0 0-1-16,19 0 1 0,-19 0 0 0,17 0-1 15,2 0-4-15,-2 0 0 0,-17 0 5 0,36 0 4 0,-14 0 1 16,-6 0 0-16,-16 0-8 0,20 0 7 0,16 0 0 16,-17 0-1-16,17 0-3 0,3 0 1 0,-3 0 0 15,-17 0-3-15,17 0-1 0,0 0-4 0,-3 0 3 16,-11 0-3-16,-2 0-2 0,16 0 2 0,39 0 2 0,-62 0-1 16,29 0-2-16,49-18 2 0,-16 18 1 0,-39-20-3 0,39 20 3 15,16-18 1-15,-52 18-3 0,33-19 2 0,-34 19-4 0,34-36 2 16,0 17 1-16,6 1 0 0,-42 18-3 0,19-37 3 15,-22 37-4-15,45-36 2 0,-42 36 0 0,16-37 2 0,-10 37-3 16,30-19 2-16,-20-18 1 0,-10 37-1 0,13-18 0 0,17-21 0 16,-17 23 0-16,1-23 0 0,-20 22-2 0,-17 17 1 15,36-37 0-15,1 0 0 0,-1 18 2 0,-36-17-3 0,37-1 0 16,-20 19 2-16,-17-2-1 0,36 2-2 0,-38 0 2 0,22-1 0 16,-20 2-1-16,17-2 0 0,0 0 0 0,-17 0-1 15,-2 19 3-15,19-17-1 0,-36-3-1 0,39 20-1 16,-39 0 2-16,38-18 0 0,-38 0-1 0,0 18-1 0,0 0 1 15,17-19 2-15,-17 19-2 0,0-17-1 0,19-2 3 0,-19 0-2 16,0 0 0-16,0 19-1 0,0-17 0 0,0 17 1 16,0-19-1-16,0 19 1 0,0-19-1 0,0 1-1 0,0 18-3 15,0 0 0-15,0 0-5 0,0-19-4 0,-19 19-8 16,19 0-9-16,0 0-8 0,-17-17-11 0,17 17 21 16,0 0-41-16,0 0-22 0,-19-21-5 0,19 21 63 15,-19 0 4-15,19 0-16 0</inkml:trace>
  <inkml:trace contextRef="#ctx0" brushRef="#br0" timeOffset="8054.56">26873 7028 86 0,'0'0'21'15,"0"0"-11"-15,0-19-3 0,22 0 11 0,-22 2 4 0,20-2 0 16,-1 19-12-16,-2-37 11 0,2 37-2 0,17-36-3 16,-17 15-4-16,15 4-2 0,-12-19 1 0,14 17-1 15,2-19 1-15,-2 21-5 0,-19 17 7 0,22-38 0 16,-3 38 0-16,-36-18-6 0,38 18 0 0,-21-18 4 0,2 18-7 16,-2-18 6-16,0 18-5 0,-17 0-1 0,41 0 3 0,-24 0 1 15,2 0 0-15,0 18-1 0,-2 18 1 0,-17-36-4 16,19 38 6-16,-2-21-6 0,-17 2 0 0,0 0 0 0,19 0 0 15,-2 55 5-15,-17-38-6 0,0-18-1 0,22 37 3 0,-22 2-2 16,17-3 0-16,-17-16-3 0,0-2 1 0,0 2-1 0,0 34 2 16,0-52-1-16,0 15-2 0,0 59-21 15,0-94 11-15,0 36-18 0,0-36 8 16,19 19-34-16,-19-2-19 0,0-17 29 0,0 20-56 0,19-1 28 16,-19-19 9-16</inkml:trace>
  <inkml:trace contextRef="#ctx0" brushRef="#br0" timeOffset="13533.99">20659 4428 49 0,'0'0'12'0,"0"0"-4"0,0 0-4 0,0 0 4 0,0 0 0 15,0 0-5-15,0 0 0 0,0 0 1 0,0 0 2 0,0 0-3 16,0 0 6-16,0 0-4 0,0 0 0 0,0 0 7 0,0 0 2 16,0 0 3-16,0 0-8 0,0 0 8 0,0 0 17 15,0-20-26-15,0 20 8 0,0 0-3 0,0 0 0 16,0 0-2-16,0 0-5 0,0-17-1 0,0 17-1 0,0 0 5 15,0 0-5-15,0 0 0 0,-17 0 5 0,17 0-5 0,0 0 4 16,0 0 0-16,0 0-6 0,0 0 4 0,0 0-1 0,0 0 1 16,0 0-3-16,0 0 1 0,0 17 2 15,0 3-2-15,0-20-2 0,0 16 0 0,0 4 1 0,0 0 1 16,0 33 1-16,0-33-5 0,0 16 2 0,0-16-2 16,0-3 0-16,0 38 2 0,0-37-1 0,0 2 1 0,0-3-1 15,0 57-2-15,0-55 1 0,-19 17 3 0,19-16-1 16,0 35 0-16,0-20 0 0,0-15-1 0,-17 0 1 0,17 16 3 15,-19 0 0-15,2 2-1 0,-2 18 1 0,-1-21-1 0,-18 3 0 16,21 15-1-16,-2-33-1 0,2 17 1 16,-2-19-4-16,19 1 1 0,-36 17 1 0,16 21 1 0,4-39-1 0,-6 17 0 15,2-35 0-15,4 39 0 0,-1-22 0 0,-2 3-1 0,2-20 1 16,-2 17 0-16,-17 3-1 0,36-20 0 0,-42 17 1 0,42 2-1 16,-16-19 1-16,-1 0-1 0,-2 17 1 0,19-17 0 0,-17 20-1 15,-2-1 0-15,19-1 0 0,-20-18 0 0,20 18 0 16,0 0 0-16,0-18 1 0,0 20-1 0,-16-3 0 0,16 2 1 0,0-19-2 15,0 17 2-15,0 4-1 0,-20-21 0 0,20 17 0 0,0-17-1 16,0 0 2-16,0 19-3 0,0-19-1 0,0 0-4 16,0 0 1-16,0 0-13 0,0 0 4 0,0 0-2 0,0 0-28 0,0 0-11 15,0 0-20-15,0-19 31 0,0 19-34 0,0-17 34 16,0 17-13-16</inkml:trace>
  <inkml:trace contextRef="#ctx0" brushRef="#br0" timeOffset="13867.84">19942 5461 75 0,'0'0'13'0,"0"0"-1"0,0 0-5 16,0 0 2-16,0 0 8 0,0 16 4 0,0-16-9 0,0 0 13 15,0 21-3-15,0-3-4 0,0 0-5 0,0 19-1 16,0-1-6-16,-19 1 6 0,19-17-2 0,0 16-4 0,0-19-1 16,-20 22 5-16,20-21-6 0,0 38 6 0,-16-39-4 15,16 2-1-15,0 19 3 0,0-21-4 0,-20 20 3 0,20-19-2 0,0-18-1 16,0 20 5-16,0-20-4 0,0 17 4 0,0-17-4 0,20 0 7 16,-4 0-6-16,56-17 9 0,-14-3-9 15,-38 2-4-15,35-19 1 0,20 20-1 0,-59-4-2 0,40 4 2 16,-37-2-4-16,34 2-5 0,-15-3-13 0,1 20-17 15,-22-18 10-15,19 18-45 0,-36-18 26 0,19 18-2 0,-2 0-32 0,-17 0 54 16,22 0-43-16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299491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14</a:t>
            </a:fld>
            <a:endParaRPr lang="en-US" dirty="0"/>
          </a:p>
        </p:txBody>
      </p:sp>
    </p:spTree>
    <p:extLst>
      <p:ext uri="{BB962C8B-B14F-4D97-AF65-F5344CB8AC3E}">
        <p14:creationId xmlns:p14="http://schemas.microsoft.com/office/powerpoint/2010/main" val="626900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701" r:id="rId6"/>
    <p:sldLayoutId id="2147483697" r:id="rId7"/>
    <p:sldLayoutId id="2147483673" r:id="rId8"/>
    <p:sldLayoutId id="2147483676" r:id="rId9"/>
    <p:sldLayoutId id="2147483672" r:id="rId10"/>
    <p:sldLayoutId id="2147483699" r:id="rId11"/>
    <p:sldLayoutId id="2147483671"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rPr lang="en-US" sz="3200" b="1" dirty="0"/>
              <a:t>Exercise #12</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1</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Abstract Interpretation Review</a:t>
            </a:r>
          </a:p>
        </p:txBody>
      </p:sp>
      <p:cxnSp>
        <p:nvCxnSpPr>
          <p:cNvPr id="16" name="Straight Connector 15">
            <a:extLst>
              <a:ext uri="{FF2B5EF4-FFF2-40B4-BE49-F238E27FC236}">
                <a16:creationId xmlns:a16="http://schemas.microsoft.com/office/drawing/2014/main" id="{82E091EF-9DC4-1B0A-87B3-766DB9DB570A}"/>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14B0FD66-90EC-7349-E979-709C6CC835FC}"/>
              </a:ext>
            </a:extLst>
          </p:cNvPr>
          <p:cNvSpPr>
            <a:spLocks noChangeArrowheads="1"/>
          </p:cNvSpPr>
          <p:nvPr/>
        </p:nvSpPr>
        <p:spPr bwMode="auto">
          <a:xfrm>
            <a:off x="873721" y="1309543"/>
            <a:ext cx="10954532" cy="114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200" i="1" dirty="0">
                <a:latin typeface="Arial" panose="020B0604020202020204" pitchFamily="34" charset="0"/>
              </a:rPr>
              <a:t>We formalized dataflow analysis by ensuring mathematical properties of our dataflow fact sets and our dataflow update procedure. What property of the fact sets and what property of the update function guaranteed termination?</a:t>
            </a:r>
            <a:endParaRPr kumimoji="0" lang="en-US" altLang="en-US" sz="22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515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The semantic Gap</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15" name="TextBox 14">
            <a:extLst>
              <a:ext uri="{FF2B5EF4-FFF2-40B4-BE49-F238E27FC236}">
                <a16:creationId xmlns:a16="http://schemas.microsoft.com/office/drawing/2014/main" id="{4383A160-C9BE-7C09-2910-02A38EE84089}"/>
              </a:ext>
            </a:extLst>
          </p:cNvPr>
          <p:cNvSpPr txBox="1"/>
          <p:nvPr/>
        </p:nvSpPr>
        <p:spPr>
          <a:xfrm>
            <a:off x="922552" y="2011151"/>
            <a:ext cx="10534662" cy="369332"/>
          </a:xfrm>
          <a:prstGeom prst="rect">
            <a:avLst/>
          </a:prstGeom>
          <a:noFill/>
        </p:spPr>
        <p:txBody>
          <a:bodyPr wrap="square">
            <a:spAutoFit/>
          </a:bodyPr>
          <a:lstStyle/>
          <a:p>
            <a:r>
              <a:rPr lang="en-US" b="1" dirty="0"/>
              <a:t>Semantic gap: </a:t>
            </a:r>
            <a:r>
              <a:rPr lang="en-US" dirty="0"/>
              <a:t>“The difference between descriptions of an object by different linguistic representations”</a:t>
            </a:r>
          </a:p>
        </p:txBody>
      </p:sp>
      <p:sp>
        <p:nvSpPr>
          <p:cNvPr id="16" name="Content Placeholder 2">
            <a:extLst>
              <a:ext uri="{FF2B5EF4-FFF2-40B4-BE49-F238E27FC236}">
                <a16:creationId xmlns:a16="http://schemas.microsoft.com/office/drawing/2014/main" id="{22D54A83-AB0A-AA29-F7DE-DCE565C152E9}"/>
              </a:ext>
            </a:extLst>
          </p:cNvPr>
          <p:cNvSpPr txBox="1">
            <a:spLocks/>
          </p:cNvSpPr>
          <p:nvPr/>
        </p:nvSpPr>
        <p:spPr>
          <a:xfrm>
            <a:off x="864981" y="1475499"/>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Generic Definition</a:t>
            </a:r>
          </a:p>
        </p:txBody>
      </p:sp>
      <p:pic>
        <p:nvPicPr>
          <p:cNvPr id="3" name="Picture 2">
            <a:extLst>
              <a:ext uri="{FF2B5EF4-FFF2-40B4-BE49-F238E27FC236}">
                <a16:creationId xmlns:a16="http://schemas.microsoft.com/office/drawing/2014/main" id="{371F80C4-0573-543F-D37C-F8B1B381B4CE}"/>
              </a:ext>
            </a:extLst>
          </p:cNvPr>
          <p:cNvPicPr>
            <a:picLocks noChangeAspect="1"/>
          </p:cNvPicPr>
          <p:nvPr/>
        </p:nvPicPr>
        <p:blipFill>
          <a:blip r:embed="rId2"/>
          <a:stretch>
            <a:fillRect/>
          </a:stretch>
        </p:blipFill>
        <p:spPr>
          <a:xfrm>
            <a:off x="2745900" y="3028258"/>
            <a:ext cx="6030261" cy="3405199"/>
          </a:xfrm>
          <a:prstGeom prst="rect">
            <a:avLst/>
          </a:prstGeom>
        </p:spPr>
      </p:pic>
      <p:sp>
        <p:nvSpPr>
          <p:cNvPr id="4" name="TextBox 3">
            <a:extLst>
              <a:ext uri="{FF2B5EF4-FFF2-40B4-BE49-F238E27FC236}">
                <a16:creationId xmlns:a16="http://schemas.microsoft.com/office/drawing/2014/main" id="{4567020A-3433-6A04-9110-1183749C1F4A}"/>
              </a:ext>
            </a:extLst>
          </p:cNvPr>
          <p:cNvSpPr txBox="1"/>
          <p:nvPr/>
        </p:nvSpPr>
        <p:spPr>
          <a:xfrm>
            <a:off x="517071" y="2487380"/>
            <a:ext cx="8391977" cy="369332"/>
          </a:xfrm>
          <a:prstGeom prst="rect">
            <a:avLst/>
          </a:prstGeom>
          <a:noFill/>
        </p:spPr>
        <p:txBody>
          <a:bodyPr wrap="none" rtlCol="0">
            <a:spAutoFit/>
          </a:bodyPr>
          <a:lstStyle/>
          <a:p>
            <a:r>
              <a:rPr lang="en-US" dirty="0"/>
              <a:t>For Computer Science, our focus is on different symbolic / abstract representations </a:t>
            </a:r>
          </a:p>
        </p:txBody>
      </p:sp>
      <p:sp>
        <p:nvSpPr>
          <p:cNvPr id="6" name="TextBox 5">
            <a:extLst>
              <a:ext uri="{FF2B5EF4-FFF2-40B4-BE49-F238E27FC236}">
                <a16:creationId xmlns:a16="http://schemas.microsoft.com/office/drawing/2014/main" id="{F4DE2D6A-6B52-E9FD-DA62-F9A818E30AA6}"/>
              </a:ext>
            </a:extLst>
          </p:cNvPr>
          <p:cNvSpPr txBox="1"/>
          <p:nvPr/>
        </p:nvSpPr>
        <p:spPr>
          <a:xfrm>
            <a:off x="4484936" y="1164758"/>
            <a:ext cx="6023765" cy="369332"/>
          </a:xfrm>
          <a:prstGeom prst="rect">
            <a:avLst/>
          </a:prstGeom>
          <a:noFill/>
        </p:spPr>
        <p:txBody>
          <a:bodyPr wrap="none" rtlCol="0">
            <a:spAutoFit/>
          </a:bodyPr>
          <a:lstStyle/>
          <a:p>
            <a:r>
              <a:rPr lang="en-US" dirty="0"/>
              <a:t>For Computer Science, our objects of interest are programs</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CE395072-26AB-C393-EC4C-B678D18B7769}"/>
                  </a:ext>
                </a:extLst>
              </p14:cNvPr>
              <p14:cNvContentPartPr/>
              <p14:nvPr/>
            </p14:nvContentPartPr>
            <p14:xfrm>
              <a:off x="5366160" y="1580760"/>
              <a:ext cx="4589280" cy="1620360"/>
            </p14:xfrm>
          </p:contentPart>
        </mc:Choice>
        <mc:Fallback xmlns="">
          <p:pic>
            <p:nvPicPr>
              <p:cNvPr id="9" name="Ink 8">
                <a:extLst>
                  <a:ext uri="{FF2B5EF4-FFF2-40B4-BE49-F238E27FC236}">
                    <a16:creationId xmlns:a16="http://schemas.microsoft.com/office/drawing/2014/main" id="{CE395072-26AB-C393-EC4C-B678D18B7769}"/>
                  </a:ext>
                </a:extLst>
              </p:cNvPr>
              <p:cNvPicPr/>
              <p:nvPr/>
            </p:nvPicPr>
            <p:blipFill>
              <a:blip r:embed="rId4"/>
              <a:stretch>
                <a:fillRect/>
              </a:stretch>
            </p:blipFill>
            <p:spPr>
              <a:xfrm>
                <a:off x="5356800" y="1571400"/>
                <a:ext cx="4608000" cy="1639080"/>
              </a:xfrm>
              <a:prstGeom prst="rect">
                <a:avLst/>
              </a:prstGeom>
            </p:spPr>
          </p:pic>
        </mc:Fallback>
      </mc:AlternateContent>
    </p:spTree>
    <p:extLst>
      <p:ext uri="{BB962C8B-B14F-4D97-AF65-F5344CB8AC3E}">
        <p14:creationId xmlns:p14="http://schemas.microsoft.com/office/powerpoint/2010/main" val="247184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The semantic Gap</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15" name="TextBox 14">
            <a:extLst>
              <a:ext uri="{FF2B5EF4-FFF2-40B4-BE49-F238E27FC236}">
                <a16:creationId xmlns:a16="http://schemas.microsoft.com/office/drawing/2014/main" id="{4383A160-C9BE-7C09-2910-02A38EE84089}"/>
              </a:ext>
            </a:extLst>
          </p:cNvPr>
          <p:cNvSpPr txBox="1"/>
          <p:nvPr/>
        </p:nvSpPr>
        <p:spPr>
          <a:xfrm>
            <a:off x="922552" y="1417879"/>
            <a:ext cx="10534662" cy="369332"/>
          </a:xfrm>
          <a:prstGeom prst="rect">
            <a:avLst/>
          </a:prstGeom>
          <a:noFill/>
        </p:spPr>
        <p:txBody>
          <a:bodyPr wrap="square">
            <a:spAutoFit/>
          </a:bodyPr>
          <a:lstStyle/>
          <a:p>
            <a:r>
              <a:rPr lang="en-US" b="1" dirty="0"/>
              <a:t>Semantic gap: </a:t>
            </a:r>
            <a:r>
              <a:rPr lang="en-US" dirty="0"/>
              <a:t>“The difference between descriptions of an object by different linguistic representations”</a:t>
            </a:r>
          </a:p>
        </p:txBody>
      </p:sp>
      <p:sp>
        <p:nvSpPr>
          <p:cNvPr id="2" name="Content Placeholder 2">
            <a:extLst>
              <a:ext uri="{FF2B5EF4-FFF2-40B4-BE49-F238E27FC236}">
                <a16:creationId xmlns:a16="http://schemas.microsoft.com/office/drawing/2014/main" id="{93DC38C5-1134-20AA-6AB2-331117CD4E53}"/>
              </a:ext>
            </a:extLst>
          </p:cNvPr>
          <p:cNvSpPr txBox="1">
            <a:spLocks/>
          </p:cNvSpPr>
          <p:nvPr/>
        </p:nvSpPr>
        <p:spPr>
          <a:xfrm>
            <a:off x="864981" y="1976242"/>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What Is a program?</a:t>
            </a:r>
          </a:p>
        </p:txBody>
      </p:sp>
      <p:pic>
        <p:nvPicPr>
          <p:cNvPr id="10" name="Picture 9">
            <a:extLst>
              <a:ext uri="{FF2B5EF4-FFF2-40B4-BE49-F238E27FC236}">
                <a16:creationId xmlns:a16="http://schemas.microsoft.com/office/drawing/2014/main" id="{D0533BA5-30CB-91A1-C5AF-4AD34541595C}"/>
              </a:ext>
            </a:extLst>
          </p:cNvPr>
          <p:cNvPicPr>
            <a:picLocks noChangeAspect="1"/>
          </p:cNvPicPr>
          <p:nvPr/>
        </p:nvPicPr>
        <p:blipFill>
          <a:blip r:embed="rId2"/>
          <a:stretch>
            <a:fillRect/>
          </a:stretch>
        </p:blipFill>
        <p:spPr>
          <a:xfrm>
            <a:off x="2391298" y="2662041"/>
            <a:ext cx="7362879" cy="4038630"/>
          </a:xfrm>
          <a:prstGeom prst="rect">
            <a:avLst/>
          </a:prstGeom>
        </p:spPr>
      </p:pic>
    </p:spTree>
    <p:extLst>
      <p:ext uri="{BB962C8B-B14F-4D97-AF65-F5344CB8AC3E}">
        <p14:creationId xmlns:p14="http://schemas.microsoft.com/office/powerpoint/2010/main" val="234888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The Semantic Gap</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15" name="TextBox 14">
            <a:extLst>
              <a:ext uri="{FF2B5EF4-FFF2-40B4-BE49-F238E27FC236}">
                <a16:creationId xmlns:a16="http://schemas.microsoft.com/office/drawing/2014/main" id="{4383A160-C9BE-7C09-2910-02A38EE84089}"/>
              </a:ext>
            </a:extLst>
          </p:cNvPr>
          <p:cNvSpPr txBox="1"/>
          <p:nvPr/>
        </p:nvSpPr>
        <p:spPr>
          <a:xfrm>
            <a:off x="922552" y="1417879"/>
            <a:ext cx="10534662" cy="369332"/>
          </a:xfrm>
          <a:prstGeom prst="rect">
            <a:avLst/>
          </a:prstGeom>
          <a:noFill/>
        </p:spPr>
        <p:txBody>
          <a:bodyPr wrap="square">
            <a:spAutoFit/>
          </a:bodyPr>
          <a:lstStyle/>
          <a:p>
            <a:r>
              <a:rPr lang="en-US" b="1" dirty="0"/>
              <a:t>Semantic gap: </a:t>
            </a:r>
            <a:r>
              <a:rPr lang="en-US" dirty="0"/>
              <a:t>“The difference between descriptions of an object by different linguistic representations”</a:t>
            </a:r>
          </a:p>
        </p:txBody>
      </p:sp>
      <p:sp>
        <p:nvSpPr>
          <p:cNvPr id="2" name="Content Placeholder 2">
            <a:extLst>
              <a:ext uri="{FF2B5EF4-FFF2-40B4-BE49-F238E27FC236}">
                <a16:creationId xmlns:a16="http://schemas.microsoft.com/office/drawing/2014/main" id="{93DC38C5-1134-20AA-6AB2-331117CD4E53}"/>
              </a:ext>
            </a:extLst>
          </p:cNvPr>
          <p:cNvSpPr txBox="1">
            <a:spLocks/>
          </p:cNvSpPr>
          <p:nvPr/>
        </p:nvSpPr>
        <p:spPr>
          <a:xfrm>
            <a:off x="864981" y="1976242"/>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What Is a program?</a:t>
            </a:r>
          </a:p>
        </p:txBody>
      </p:sp>
      <p:sp>
        <p:nvSpPr>
          <p:cNvPr id="3" name="TextBox 2">
            <a:extLst>
              <a:ext uri="{FF2B5EF4-FFF2-40B4-BE49-F238E27FC236}">
                <a16:creationId xmlns:a16="http://schemas.microsoft.com/office/drawing/2014/main" id="{EEE069D6-F6A4-74CE-6156-F2600A1D120F}"/>
              </a:ext>
            </a:extLst>
          </p:cNvPr>
          <p:cNvSpPr txBox="1"/>
          <p:nvPr/>
        </p:nvSpPr>
        <p:spPr>
          <a:xfrm>
            <a:off x="922552" y="2536371"/>
            <a:ext cx="3316164" cy="369332"/>
          </a:xfrm>
          <a:prstGeom prst="rect">
            <a:avLst/>
          </a:prstGeom>
          <a:noFill/>
        </p:spPr>
        <p:txBody>
          <a:bodyPr wrap="none" rtlCol="0">
            <a:spAutoFit/>
          </a:bodyPr>
          <a:lstStyle/>
          <a:p>
            <a:r>
              <a:rPr lang="en-US" dirty="0"/>
              <a:t>A miserable little pile of secrets</a:t>
            </a:r>
          </a:p>
        </p:txBody>
      </p:sp>
      <p:sp>
        <p:nvSpPr>
          <p:cNvPr id="4" name="TextBox 3">
            <a:extLst>
              <a:ext uri="{FF2B5EF4-FFF2-40B4-BE49-F238E27FC236}">
                <a16:creationId xmlns:a16="http://schemas.microsoft.com/office/drawing/2014/main" id="{C4E7E86A-2663-0FE9-DE8E-E46CE8FECE3B}"/>
              </a:ext>
            </a:extLst>
          </p:cNvPr>
          <p:cNvSpPr txBox="1"/>
          <p:nvPr/>
        </p:nvSpPr>
        <p:spPr>
          <a:xfrm>
            <a:off x="922552" y="3704323"/>
            <a:ext cx="3223318" cy="646331"/>
          </a:xfrm>
          <a:prstGeom prst="rect">
            <a:avLst/>
          </a:prstGeom>
          <a:noFill/>
        </p:spPr>
        <p:txBody>
          <a:bodyPr wrap="none" rtlCol="0">
            <a:spAutoFit/>
          </a:bodyPr>
          <a:lstStyle/>
          <a:p>
            <a:r>
              <a:rPr lang="en-US" dirty="0"/>
              <a:t>A sequence of transformations</a:t>
            </a:r>
          </a:p>
          <a:p>
            <a:r>
              <a:rPr lang="en-US" dirty="0"/>
              <a:t>over memory configurations</a:t>
            </a:r>
          </a:p>
        </p:txBody>
      </p:sp>
      <p:sp>
        <p:nvSpPr>
          <p:cNvPr id="6" name="TextBox 5">
            <a:extLst>
              <a:ext uri="{FF2B5EF4-FFF2-40B4-BE49-F238E27FC236}">
                <a16:creationId xmlns:a16="http://schemas.microsoft.com/office/drawing/2014/main" id="{A64D078B-C15E-1376-5309-6C274953B9D7}"/>
              </a:ext>
            </a:extLst>
          </p:cNvPr>
          <p:cNvSpPr txBox="1"/>
          <p:nvPr/>
        </p:nvSpPr>
        <p:spPr>
          <a:xfrm>
            <a:off x="922552" y="5024677"/>
            <a:ext cx="3412278" cy="646331"/>
          </a:xfrm>
          <a:prstGeom prst="rect">
            <a:avLst/>
          </a:prstGeom>
          <a:noFill/>
        </p:spPr>
        <p:txBody>
          <a:bodyPr wrap="square" rtlCol="0">
            <a:spAutoFit/>
          </a:bodyPr>
          <a:lstStyle/>
          <a:p>
            <a:r>
              <a:rPr lang="en-US" dirty="0"/>
              <a:t>A memory region, system calls, and a set of privileges</a:t>
            </a:r>
          </a:p>
        </p:txBody>
      </p:sp>
      <p:sp>
        <p:nvSpPr>
          <p:cNvPr id="9" name="TextBox 8">
            <a:extLst>
              <a:ext uri="{FF2B5EF4-FFF2-40B4-BE49-F238E27FC236}">
                <a16:creationId xmlns:a16="http://schemas.microsoft.com/office/drawing/2014/main" id="{F00914D1-9D01-C4CA-4015-EF7932EEECB6}"/>
              </a:ext>
            </a:extLst>
          </p:cNvPr>
          <p:cNvSpPr txBox="1"/>
          <p:nvPr/>
        </p:nvSpPr>
        <p:spPr>
          <a:xfrm>
            <a:off x="3003623" y="2873772"/>
            <a:ext cx="1118255" cy="369332"/>
          </a:xfrm>
          <a:prstGeom prst="rect">
            <a:avLst/>
          </a:prstGeom>
          <a:noFill/>
        </p:spPr>
        <p:txBody>
          <a:bodyPr wrap="none" rtlCol="0">
            <a:spAutoFit/>
          </a:bodyPr>
          <a:lstStyle/>
          <a:p>
            <a:r>
              <a:rPr lang="en-US" dirty="0"/>
              <a:t>- Dracula</a:t>
            </a:r>
          </a:p>
        </p:txBody>
      </p:sp>
      <p:sp>
        <p:nvSpPr>
          <p:cNvPr id="11" name="TextBox 10">
            <a:extLst>
              <a:ext uri="{FF2B5EF4-FFF2-40B4-BE49-F238E27FC236}">
                <a16:creationId xmlns:a16="http://schemas.microsoft.com/office/drawing/2014/main" id="{C18D86E6-6787-5E8C-CA06-745A4A595258}"/>
              </a:ext>
            </a:extLst>
          </p:cNvPr>
          <p:cNvSpPr txBox="1"/>
          <p:nvPr/>
        </p:nvSpPr>
        <p:spPr>
          <a:xfrm>
            <a:off x="3038168" y="4299748"/>
            <a:ext cx="1337354" cy="369332"/>
          </a:xfrm>
          <a:prstGeom prst="rect">
            <a:avLst/>
          </a:prstGeom>
          <a:noFill/>
        </p:spPr>
        <p:txBody>
          <a:bodyPr wrap="none" rtlCol="0">
            <a:spAutoFit/>
          </a:bodyPr>
          <a:lstStyle/>
          <a:p>
            <a:r>
              <a:rPr lang="en-US" dirty="0"/>
              <a:t>- Hardware</a:t>
            </a:r>
          </a:p>
        </p:txBody>
      </p:sp>
      <p:sp>
        <p:nvSpPr>
          <p:cNvPr id="12" name="TextBox 11">
            <a:extLst>
              <a:ext uri="{FF2B5EF4-FFF2-40B4-BE49-F238E27FC236}">
                <a16:creationId xmlns:a16="http://schemas.microsoft.com/office/drawing/2014/main" id="{FE2250E5-A304-62F9-CA98-B5100DA574C1}"/>
              </a:ext>
            </a:extLst>
          </p:cNvPr>
          <p:cNvSpPr txBox="1"/>
          <p:nvPr/>
        </p:nvSpPr>
        <p:spPr>
          <a:xfrm>
            <a:off x="2234511" y="5633199"/>
            <a:ext cx="2100319" cy="369332"/>
          </a:xfrm>
          <a:prstGeom prst="rect">
            <a:avLst/>
          </a:prstGeom>
          <a:noFill/>
        </p:spPr>
        <p:txBody>
          <a:bodyPr wrap="none" rtlCol="0">
            <a:spAutoFit/>
          </a:bodyPr>
          <a:lstStyle/>
          <a:p>
            <a:r>
              <a:rPr lang="en-US" dirty="0"/>
              <a:t>- Operating system</a:t>
            </a:r>
          </a:p>
        </p:txBody>
      </p:sp>
    </p:spTree>
    <p:extLst>
      <p:ext uri="{BB962C8B-B14F-4D97-AF65-F5344CB8AC3E}">
        <p14:creationId xmlns:p14="http://schemas.microsoft.com/office/powerpoint/2010/main" val="254269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Application-Level Analysis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2" name="Content Placeholder 2">
            <a:extLst>
              <a:ext uri="{FF2B5EF4-FFF2-40B4-BE49-F238E27FC236}">
                <a16:creationId xmlns:a16="http://schemas.microsoft.com/office/drawing/2014/main" id="{93DC38C5-1134-20AA-6AB2-331117CD4E53}"/>
              </a:ext>
            </a:extLst>
          </p:cNvPr>
          <p:cNvSpPr txBox="1">
            <a:spLocks/>
          </p:cNvSpPr>
          <p:nvPr/>
        </p:nvSpPr>
        <p:spPr>
          <a:xfrm>
            <a:off x="864981" y="1638782"/>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Focus on the behavior / Semantics of the program</a:t>
            </a:r>
          </a:p>
        </p:txBody>
      </p:sp>
      <p:sp>
        <p:nvSpPr>
          <p:cNvPr id="3" name="TextBox 2">
            <a:extLst>
              <a:ext uri="{FF2B5EF4-FFF2-40B4-BE49-F238E27FC236}">
                <a16:creationId xmlns:a16="http://schemas.microsoft.com/office/drawing/2014/main" id="{EEE069D6-F6A4-74CE-6156-F2600A1D120F}"/>
              </a:ext>
            </a:extLst>
          </p:cNvPr>
          <p:cNvSpPr txBox="1"/>
          <p:nvPr/>
        </p:nvSpPr>
        <p:spPr>
          <a:xfrm>
            <a:off x="922552" y="2193468"/>
            <a:ext cx="7879208" cy="369332"/>
          </a:xfrm>
          <a:prstGeom prst="rect">
            <a:avLst/>
          </a:prstGeom>
          <a:noFill/>
        </p:spPr>
        <p:txBody>
          <a:bodyPr wrap="none" rtlCol="0">
            <a:spAutoFit/>
          </a:bodyPr>
          <a:lstStyle/>
          <a:p>
            <a:r>
              <a:rPr lang="en-US" dirty="0"/>
              <a:t>Hopefully the right level of granularity for understanding a program’s security</a:t>
            </a:r>
          </a:p>
        </p:txBody>
      </p:sp>
      <p:sp>
        <p:nvSpPr>
          <p:cNvPr id="13" name="Content Placeholder 2">
            <a:extLst>
              <a:ext uri="{FF2B5EF4-FFF2-40B4-BE49-F238E27FC236}">
                <a16:creationId xmlns:a16="http://schemas.microsoft.com/office/drawing/2014/main" id="{4D2260EC-CB30-2369-A08D-44DD42F597A4}"/>
              </a:ext>
            </a:extLst>
          </p:cNvPr>
          <p:cNvSpPr txBox="1">
            <a:spLocks/>
          </p:cNvSpPr>
          <p:nvPr/>
        </p:nvSpPr>
        <p:spPr>
          <a:xfrm>
            <a:off x="826881" y="2879267"/>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Language-Based Security</a:t>
            </a:r>
          </a:p>
        </p:txBody>
      </p:sp>
      <p:sp>
        <p:nvSpPr>
          <p:cNvPr id="14" name="TextBox 13">
            <a:extLst>
              <a:ext uri="{FF2B5EF4-FFF2-40B4-BE49-F238E27FC236}">
                <a16:creationId xmlns:a16="http://schemas.microsoft.com/office/drawing/2014/main" id="{FBF66E07-32DE-E5A6-2B00-6C3E7EAAEF29}"/>
              </a:ext>
            </a:extLst>
          </p:cNvPr>
          <p:cNvSpPr txBox="1"/>
          <p:nvPr/>
        </p:nvSpPr>
        <p:spPr>
          <a:xfrm>
            <a:off x="826881" y="3429000"/>
            <a:ext cx="5481244" cy="923330"/>
          </a:xfrm>
          <a:prstGeom prst="rect">
            <a:avLst/>
          </a:prstGeom>
          <a:noFill/>
        </p:spPr>
        <p:txBody>
          <a:bodyPr wrap="none" rtlCol="0">
            <a:spAutoFit/>
          </a:bodyPr>
          <a:lstStyle/>
          <a:p>
            <a:r>
              <a:rPr lang="en-US" b="1" dirty="0"/>
              <a:t>Definition</a:t>
            </a:r>
            <a:r>
              <a:rPr lang="en-US" dirty="0"/>
              <a:t> - a set of techniques to strengthen</a:t>
            </a:r>
          </a:p>
          <a:p>
            <a:r>
              <a:rPr lang="en-US" dirty="0"/>
              <a:t>the security of applications by using the properties of</a:t>
            </a:r>
          </a:p>
          <a:p>
            <a:r>
              <a:rPr lang="en-US" dirty="0"/>
              <a:t>programming languages</a:t>
            </a:r>
          </a:p>
        </p:txBody>
      </p:sp>
      <p:sp>
        <p:nvSpPr>
          <p:cNvPr id="17" name="TextBox 16">
            <a:extLst>
              <a:ext uri="{FF2B5EF4-FFF2-40B4-BE49-F238E27FC236}">
                <a16:creationId xmlns:a16="http://schemas.microsoft.com/office/drawing/2014/main" id="{77306BC9-4C95-47E2-9848-454A26930750}"/>
              </a:ext>
            </a:extLst>
          </p:cNvPr>
          <p:cNvSpPr txBox="1"/>
          <p:nvPr/>
        </p:nvSpPr>
        <p:spPr>
          <a:xfrm>
            <a:off x="826881" y="4554222"/>
            <a:ext cx="6800850" cy="923330"/>
          </a:xfrm>
          <a:prstGeom prst="rect">
            <a:avLst/>
          </a:prstGeom>
          <a:noFill/>
        </p:spPr>
        <p:txBody>
          <a:bodyPr wrap="square">
            <a:spAutoFit/>
          </a:bodyPr>
          <a:lstStyle/>
          <a:p>
            <a:r>
              <a:rPr lang="en-US" i="1" dirty="0"/>
              <a:t>“Hey, we’ve got all of these great tools to understand programs</a:t>
            </a:r>
          </a:p>
          <a:p>
            <a:r>
              <a:rPr lang="en-US" i="1" dirty="0"/>
              <a:t>for the sake of correctness / optimization, they’d work for</a:t>
            </a:r>
          </a:p>
          <a:p>
            <a:r>
              <a:rPr lang="en-US" i="1" dirty="0"/>
              <a:t>security too!”</a:t>
            </a:r>
          </a:p>
        </p:txBody>
      </p:sp>
    </p:spTree>
    <p:extLst>
      <p:ext uri="{BB962C8B-B14F-4D97-AF65-F5344CB8AC3E}">
        <p14:creationId xmlns:p14="http://schemas.microsoft.com/office/powerpoint/2010/main" val="168380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Application Analysis</a:t>
            </a:r>
          </a:p>
          <a:p>
            <a:pPr marL="457200" indent="-457200">
              <a:buFont typeface="Arial" panose="020B0604020202020204" pitchFamily="34" charset="0"/>
              <a:buChar char="•"/>
            </a:pPr>
            <a:r>
              <a:rPr lang="en-US" sz="3000" dirty="0"/>
              <a:t>Information Flow</a:t>
            </a:r>
          </a:p>
          <a:p>
            <a:pPr marL="457200" indent="-457200">
              <a:buFont typeface="Arial" panose="020B0604020202020204" pitchFamily="34" charset="0"/>
              <a:buChar char="•"/>
            </a:pPr>
            <a:r>
              <a:rPr lang="en-US" sz="3000" dirty="0"/>
              <a:t>Practical Deployment</a:t>
            </a:r>
          </a:p>
        </p:txBody>
      </p:sp>
    </p:spTree>
    <p:extLst>
      <p:ext uri="{BB962C8B-B14F-4D97-AF65-F5344CB8AC3E}">
        <p14:creationId xmlns:p14="http://schemas.microsoft.com/office/powerpoint/2010/main" val="184851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Recall: The CIA Triad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5809804" y="2014343"/>
            <a:ext cx="578893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“The primary focus of information security” - Wikipedia</a:t>
            </a:r>
          </a:p>
        </p:txBody>
      </p:sp>
      <p:sp>
        <p:nvSpPr>
          <p:cNvPr id="4" name="TextBox 3">
            <a:extLst>
              <a:ext uri="{FF2B5EF4-FFF2-40B4-BE49-F238E27FC236}">
                <a16:creationId xmlns:a16="http://schemas.microsoft.com/office/drawing/2014/main" id="{F83100C5-4DB2-0880-E1E5-58FF6F047ED9}"/>
              </a:ext>
            </a:extLst>
          </p:cNvPr>
          <p:cNvSpPr txBox="1"/>
          <p:nvPr/>
        </p:nvSpPr>
        <p:spPr>
          <a:xfrm>
            <a:off x="5809804" y="2819573"/>
            <a:ext cx="5480892" cy="369332"/>
          </a:xfrm>
          <a:prstGeom prst="rect">
            <a:avLst/>
          </a:prstGeom>
          <a:noFill/>
        </p:spPr>
        <p:txBody>
          <a:bodyPr wrap="square">
            <a:spAutoFit/>
          </a:bodyPr>
          <a:lstStyle/>
          <a:p>
            <a:r>
              <a:rPr lang="en-US" b="1" i="0" dirty="0">
                <a:solidFill>
                  <a:srgbClr val="666666"/>
                </a:solidFill>
                <a:effectLst/>
                <a:latin typeface="Arial" panose="020B0604020202020204" pitchFamily="34" charset="0"/>
              </a:rPr>
              <a:t>Confidentiality </a:t>
            </a:r>
            <a:r>
              <a:rPr lang="en-US" b="0" i="0" dirty="0">
                <a:solidFill>
                  <a:srgbClr val="666666"/>
                </a:solidFill>
                <a:effectLst/>
                <a:latin typeface="Arial" panose="020B0604020202020204" pitchFamily="34" charset="0"/>
              </a:rPr>
              <a:t>–</a:t>
            </a:r>
            <a:r>
              <a:rPr lang="en-US" b="1" i="0" dirty="0">
                <a:solidFill>
                  <a:srgbClr val="666666"/>
                </a:solidFill>
                <a:effectLst/>
                <a:latin typeface="Arial" panose="020B0604020202020204" pitchFamily="34" charset="0"/>
              </a:rPr>
              <a:t> </a:t>
            </a:r>
            <a:r>
              <a:rPr lang="en-US" dirty="0">
                <a:solidFill>
                  <a:srgbClr val="666666"/>
                </a:solidFill>
                <a:latin typeface="Arial" panose="020B0604020202020204" pitchFamily="34" charset="0"/>
              </a:rPr>
              <a:t>The control of access to data</a:t>
            </a:r>
            <a:endParaRPr lang="en-US" dirty="0"/>
          </a:p>
        </p:txBody>
      </p:sp>
      <p:sp>
        <p:nvSpPr>
          <p:cNvPr id="9" name="TextBox 8">
            <a:extLst>
              <a:ext uri="{FF2B5EF4-FFF2-40B4-BE49-F238E27FC236}">
                <a16:creationId xmlns:a16="http://schemas.microsoft.com/office/drawing/2014/main" id="{81E28A92-CA0E-9EF1-AD9C-B3EA0E26F669}"/>
              </a:ext>
            </a:extLst>
          </p:cNvPr>
          <p:cNvSpPr txBox="1"/>
          <p:nvPr/>
        </p:nvSpPr>
        <p:spPr>
          <a:xfrm>
            <a:off x="5809804" y="4225152"/>
            <a:ext cx="4020008" cy="646331"/>
          </a:xfrm>
          <a:prstGeom prst="rect">
            <a:avLst/>
          </a:prstGeom>
          <a:noFill/>
        </p:spPr>
        <p:txBody>
          <a:bodyPr wrap="square">
            <a:spAutoFit/>
          </a:bodyPr>
          <a:lstStyle/>
          <a:p>
            <a:r>
              <a:rPr lang="en-US" b="1" i="0" dirty="0">
                <a:solidFill>
                  <a:srgbClr val="666666"/>
                </a:solidFill>
                <a:effectLst/>
                <a:latin typeface="Arial" panose="020B0604020202020204" pitchFamily="34" charset="0"/>
              </a:rPr>
              <a:t>Availability </a:t>
            </a:r>
            <a:r>
              <a:rPr lang="en-US" b="0" i="0" dirty="0">
                <a:solidFill>
                  <a:srgbClr val="666666"/>
                </a:solidFill>
                <a:effectLst/>
                <a:latin typeface="Arial" panose="020B0604020202020204" pitchFamily="34" charset="0"/>
              </a:rPr>
              <a:t>– The degree of consistent accessibility of data</a:t>
            </a:r>
            <a:endParaRPr lang="en-US" dirty="0"/>
          </a:p>
        </p:txBody>
      </p:sp>
      <p:pic>
        <p:nvPicPr>
          <p:cNvPr id="13" name="Picture 12">
            <a:extLst>
              <a:ext uri="{FF2B5EF4-FFF2-40B4-BE49-F238E27FC236}">
                <a16:creationId xmlns:a16="http://schemas.microsoft.com/office/drawing/2014/main" id="{52F815ED-0B20-C26D-3CA1-D3F297A21E28}"/>
              </a:ext>
            </a:extLst>
          </p:cNvPr>
          <p:cNvPicPr>
            <a:picLocks noChangeAspect="1"/>
          </p:cNvPicPr>
          <p:nvPr/>
        </p:nvPicPr>
        <p:blipFill>
          <a:blip r:embed="rId2"/>
          <a:stretch>
            <a:fillRect/>
          </a:stretch>
        </p:blipFill>
        <p:spPr>
          <a:xfrm>
            <a:off x="661292" y="1858137"/>
            <a:ext cx="3924329" cy="3209948"/>
          </a:xfrm>
          <a:prstGeom prst="rect">
            <a:avLst/>
          </a:prstGeom>
        </p:spPr>
      </p:pic>
      <p:sp>
        <p:nvSpPr>
          <p:cNvPr id="14" name="TextBox 13">
            <a:extLst>
              <a:ext uri="{FF2B5EF4-FFF2-40B4-BE49-F238E27FC236}">
                <a16:creationId xmlns:a16="http://schemas.microsoft.com/office/drawing/2014/main" id="{FAF470A3-C232-281D-4AD6-6A6FEDC43881}"/>
              </a:ext>
            </a:extLst>
          </p:cNvPr>
          <p:cNvSpPr txBox="1"/>
          <p:nvPr/>
        </p:nvSpPr>
        <p:spPr>
          <a:xfrm>
            <a:off x="5809804" y="3247789"/>
            <a:ext cx="4846058" cy="923330"/>
          </a:xfrm>
          <a:prstGeom prst="rect">
            <a:avLst/>
          </a:prstGeom>
          <a:noFill/>
        </p:spPr>
        <p:txBody>
          <a:bodyPr wrap="square">
            <a:spAutoFit/>
          </a:bodyPr>
          <a:lstStyle/>
          <a:p>
            <a:r>
              <a:rPr lang="en-US" b="1" i="0" dirty="0">
                <a:solidFill>
                  <a:srgbClr val="666666"/>
                </a:solidFill>
                <a:effectLst/>
                <a:latin typeface="Arial" panose="020B0604020202020204" pitchFamily="34" charset="0"/>
              </a:rPr>
              <a:t>Integrity </a:t>
            </a:r>
            <a:r>
              <a:rPr lang="en-US" b="0" i="0" dirty="0">
                <a:solidFill>
                  <a:srgbClr val="666666"/>
                </a:solidFill>
                <a:effectLst/>
                <a:latin typeface="Arial" panose="020B0604020202020204" pitchFamily="34" charset="0"/>
              </a:rPr>
              <a:t>– T</a:t>
            </a:r>
            <a:r>
              <a:rPr lang="en-US" dirty="0">
                <a:solidFill>
                  <a:srgbClr val="666666"/>
                </a:solidFill>
                <a:latin typeface="Arial" panose="020B0604020202020204" pitchFamily="34" charset="0"/>
              </a:rPr>
              <a:t>he consistency, accuracy and trustworthiness</a:t>
            </a:r>
          </a:p>
          <a:p>
            <a:r>
              <a:rPr lang="en-US" dirty="0">
                <a:solidFill>
                  <a:srgbClr val="666666"/>
                </a:solidFill>
                <a:latin typeface="Arial" panose="020B0604020202020204" pitchFamily="34" charset="0"/>
              </a:rPr>
              <a:t>of data over its entire lifecycle</a:t>
            </a:r>
            <a:endParaRPr lang="en-US" dirty="0"/>
          </a:p>
        </p:txBody>
      </p:sp>
    </p:spTree>
    <p:extLst>
      <p:ext uri="{BB962C8B-B14F-4D97-AF65-F5344CB8AC3E}">
        <p14:creationId xmlns:p14="http://schemas.microsoft.com/office/powerpoint/2010/main" val="238195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Recall: The CIA Triad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5809804" y="2014343"/>
            <a:ext cx="578893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“The primary focus of information security” - Wikipedia</a:t>
            </a:r>
          </a:p>
        </p:txBody>
      </p:sp>
      <p:sp>
        <p:nvSpPr>
          <p:cNvPr id="4" name="TextBox 3">
            <a:extLst>
              <a:ext uri="{FF2B5EF4-FFF2-40B4-BE49-F238E27FC236}">
                <a16:creationId xmlns:a16="http://schemas.microsoft.com/office/drawing/2014/main" id="{F83100C5-4DB2-0880-E1E5-58FF6F047ED9}"/>
              </a:ext>
            </a:extLst>
          </p:cNvPr>
          <p:cNvSpPr txBox="1"/>
          <p:nvPr/>
        </p:nvSpPr>
        <p:spPr>
          <a:xfrm>
            <a:off x="5809804" y="2819573"/>
            <a:ext cx="5480892" cy="369332"/>
          </a:xfrm>
          <a:prstGeom prst="rect">
            <a:avLst/>
          </a:prstGeom>
          <a:noFill/>
        </p:spPr>
        <p:txBody>
          <a:bodyPr wrap="square">
            <a:spAutoFit/>
          </a:bodyPr>
          <a:lstStyle/>
          <a:p>
            <a:r>
              <a:rPr lang="en-US" b="1" i="0" dirty="0">
                <a:solidFill>
                  <a:srgbClr val="666666"/>
                </a:solidFill>
                <a:effectLst/>
                <a:latin typeface="Arial" panose="020B0604020202020204" pitchFamily="34" charset="0"/>
              </a:rPr>
              <a:t>Confidentiality </a:t>
            </a:r>
            <a:r>
              <a:rPr lang="en-US" b="0" i="0" dirty="0">
                <a:solidFill>
                  <a:srgbClr val="666666"/>
                </a:solidFill>
                <a:effectLst/>
                <a:latin typeface="Arial" panose="020B0604020202020204" pitchFamily="34" charset="0"/>
              </a:rPr>
              <a:t>–</a:t>
            </a:r>
            <a:r>
              <a:rPr lang="en-US" b="1" i="0" dirty="0">
                <a:solidFill>
                  <a:srgbClr val="666666"/>
                </a:solidFill>
                <a:effectLst/>
                <a:latin typeface="Arial" panose="020B0604020202020204" pitchFamily="34" charset="0"/>
              </a:rPr>
              <a:t> </a:t>
            </a:r>
            <a:r>
              <a:rPr lang="en-US" dirty="0">
                <a:solidFill>
                  <a:srgbClr val="666666"/>
                </a:solidFill>
                <a:latin typeface="Arial" panose="020B0604020202020204" pitchFamily="34" charset="0"/>
              </a:rPr>
              <a:t>The control of access to data</a:t>
            </a:r>
            <a:endParaRPr lang="en-US" dirty="0"/>
          </a:p>
        </p:txBody>
      </p:sp>
      <p:sp>
        <p:nvSpPr>
          <p:cNvPr id="6" name="TextBox 5">
            <a:extLst>
              <a:ext uri="{FF2B5EF4-FFF2-40B4-BE49-F238E27FC236}">
                <a16:creationId xmlns:a16="http://schemas.microsoft.com/office/drawing/2014/main" id="{D187E163-DE63-9399-1D53-B6280E107E81}"/>
              </a:ext>
            </a:extLst>
          </p:cNvPr>
          <p:cNvSpPr txBox="1"/>
          <p:nvPr/>
        </p:nvSpPr>
        <p:spPr>
          <a:xfrm>
            <a:off x="5809804" y="3247789"/>
            <a:ext cx="4846058" cy="923330"/>
          </a:xfrm>
          <a:prstGeom prst="rect">
            <a:avLst/>
          </a:prstGeom>
          <a:noFill/>
        </p:spPr>
        <p:txBody>
          <a:bodyPr wrap="square">
            <a:spAutoFit/>
          </a:bodyPr>
          <a:lstStyle/>
          <a:p>
            <a:r>
              <a:rPr lang="en-US" b="1" i="0" dirty="0">
                <a:solidFill>
                  <a:srgbClr val="666666"/>
                </a:solidFill>
                <a:effectLst/>
                <a:latin typeface="Arial" panose="020B0604020202020204" pitchFamily="34" charset="0"/>
              </a:rPr>
              <a:t>Integrity </a:t>
            </a:r>
            <a:r>
              <a:rPr lang="en-US" b="0" i="0" dirty="0">
                <a:solidFill>
                  <a:srgbClr val="666666"/>
                </a:solidFill>
                <a:effectLst/>
                <a:latin typeface="Arial" panose="020B0604020202020204" pitchFamily="34" charset="0"/>
              </a:rPr>
              <a:t>– T</a:t>
            </a:r>
            <a:r>
              <a:rPr lang="en-US" dirty="0">
                <a:solidFill>
                  <a:srgbClr val="666666"/>
                </a:solidFill>
                <a:latin typeface="Arial" panose="020B0604020202020204" pitchFamily="34" charset="0"/>
              </a:rPr>
              <a:t>he consistency, accuracy and trustworthiness</a:t>
            </a:r>
          </a:p>
          <a:p>
            <a:r>
              <a:rPr lang="en-US" dirty="0">
                <a:solidFill>
                  <a:srgbClr val="666666"/>
                </a:solidFill>
                <a:latin typeface="Arial" panose="020B0604020202020204" pitchFamily="34" charset="0"/>
              </a:rPr>
              <a:t>of data over its entire lifecycle</a:t>
            </a:r>
            <a:endParaRPr lang="en-US" dirty="0"/>
          </a:p>
        </p:txBody>
      </p:sp>
      <p:sp>
        <p:nvSpPr>
          <p:cNvPr id="9" name="TextBox 8">
            <a:extLst>
              <a:ext uri="{FF2B5EF4-FFF2-40B4-BE49-F238E27FC236}">
                <a16:creationId xmlns:a16="http://schemas.microsoft.com/office/drawing/2014/main" id="{81E28A92-CA0E-9EF1-AD9C-B3EA0E26F669}"/>
              </a:ext>
            </a:extLst>
          </p:cNvPr>
          <p:cNvSpPr txBox="1"/>
          <p:nvPr/>
        </p:nvSpPr>
        <p:spPr>
          <a:xfrm>
            <a:off x="5809804" y="4225152"/>
            <a:ext cx="4020008" cy="646331"/>
          </a:xfrm>
          <a:prstGeom prst="rect">
            <a:avLst/>
          </a:prstGeom>
          <a:noFill/>
        </p:spPr>
        <p:txBody>
          <a:bodyPr wrap="square">
            <a:spAutoFit/>
          </a:bodyPr>
          <a:lstStyle/>
          <a:p>
            <a:r>
              <a:rPr lang="en-US" b="1" i="0" dirty="0">
                <a:solidFill>
                  <a:srgbClr val="666666"/>
                </a:solidFill>
                <a:effectLst/>
                <a:latin typeface="Arial" panose="020B0604020202020204" pitchFamily="34" charset="0"/>
              </a:rPr>
              <a:t>Availability </a:t>
            </a:r>
            <a:r>
              <a:rPr lang="en-US" b="0" i="0" dirty="0">
                <a:solidFill>
                  <a:srgbClr val="666666"/>
                </a:solidFill>
                <a:effectLst/>
                <a:latin typeface="Arial" panose="020B0604020202020204" pitchFamily="34" charset="0"/>
              </a:rPr>
              <a:t>– The degree of consistent accessibility of data</a:t>
            </a:r>
            <a:endParaRPr lang="en-US" dirty="0"/>
          </a:p>
        </p:txBody>
      </p:sp>
      <p:sp>
        <p:nvSpPr>
          <p:cNvPr id="3" name="Left Brace 2">
            <a:extLst>
              <a:ext uri="{FF2B5EF4-FFF2-40B4-BE49-F238E27FC236}">
                <a16:creationId xmlns:a16="http://schemas.microsoft.com/office/drawing/2014/main" id="{DCCC5A74-5DB9-84E5-993A-D9B5CD6D5456}"/>
              </a:ext>
            </a:extLst>
          </p:cNvPr>
          <p:cNvSpPr/>
          <p:nvPr/>
        </p:nvSpPr>
        <p:spPr>
          <a:xfrm>
            <a:off x="5366658" y="2911317"/>
            <a:ext cx="451757" cy="118715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A944170-12AC-F6DF-0E18-10D46993DABF}"/>
              </a:ext>
            </a:extLst>
          </p:cNvPr>
          <p:cNvSpPr txBox="1"/>
          <p:nvPr/>
        </p:nvSpPr>
        <p:spPr>
          <a:xfrm>
            <a:off x="2737750" y="3200885"/>
            <a:ext cx="2621615" cy="646331"/>
          </a:xfrm>
          <a:prstGeom prst="rect">
            <a:avLst/>
          </a:prstGeom>
          <a:noFill/>
        </p:spPr>
        <p:txBody>
          <a:bodyPr wrap="none" rtlCol="0">
            <a:spAutoFit/>
          </a:bodyPr>
          <a:lstStyle/>
          <a:p>
            <a:r>
              <a:rPr lang="en-US"/>
              <a:t>(imperfect) </a:t>
            </a:r>
            <a:r>
              <a:rPr lang="en-US" dirty="0"/>
              <a:t>formulations</a:t>
            </a:r>
          </a:p>
          <a:p>
            <a:r>
              <a:rPr lang="en-US" dirty="0"/>
              <a:t>As dataflow properties</a:t>
            </a:r>
          </a:p>
        </p:txBody>
      </p:sp>
    </p:spTree>
    <p:extLst>
      <p:ext uri="{BB962C8B-B14F-4D97-AF65-F5344CB8AC3E}">
        <p14:creationId xmlns:p14="http://schemas.microsoft.com/office/powerpoint/2010/main" val="83716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Recall: The CIA Triad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a:t>
            </a:r>
          </a:p>
        </p:txBody>
      </p:sp>
      <p:sp>
        <p:nvSpPr>
          <p:cNvPr id="4" name="TextBox 3">
            <a:extLst>
              <a:ext uri="{FF2B5EF4-FFF2-40B4-BE49-F238E27FC236}">
                <a16:creationId xmlns:a16="http://schemas.microsoft.com/office/drawing/2014/main" id="{F83100C5-4DB2-0880-E1E5-58FF6F047ED9}"/>
              </a:ext>
            </a:extLst>
          </p:cNvPr>
          <p:cNvSpPr txBox="1"/>
          <p:nvPr/>
        </p:nvSpPr>
        <p:spPr>
          <a:xfrm>
            <a:off x="3447589" y="2819573"/>
            <a:ext cx="5480892" cy="369332"/>
          </a:xfrm>
          <a:prstGeom prst="rect">
            <a:avLst/>
          </a:prstGeom>
          <a:noFill/>
        </p:spPr>
        <p:txBody>
          <a:bodyPr wrap="square">
            <a:spAutoFit/>
          </a:bodyPr>
          <a:lstStyle/>
          <a:p>
            <a:r>
              <a:rPr lang="en-US" b="1" i="0" dirty="0">
                <a:solidFill>
                  <a:srgbClr val="666666"/>
                </a:solidFill>
                <a:effectLst/>
                <a:latin typeface="Arial" panose="020B0604020202020204" pitchFamily="34" charset="0"/>
              </a:rPr>
              <a:t>Confidentiality </a:t>
            </a:r>
            <a:r>
              <a:rPr lang="en-US" b="0" i="0" dirty="0">
                <a:solidFill>
                  <a:srgbClr val="666666"/>
                </a:solidFill>
                <a:effectLst/>
                <a:latin typeface="Arial" panose="020B0604020202020204" pitchFamily="34" charset="0"/>
              </a:rPr>
              <a:t>–</a:t>
            </a:r>
            <a:r>
              <a:rPr lang="en-US" b="1" i="0" dirty="0">
                <a:solidFill>
                  <a:srgbClr val="666666"/>
                </a:solidFill>
                <a:effectLst/>
                <a:latin typeface="Arial" panose="020B0604020202020204" pitchFamily="34" charset="0"/>
              </a:rPr>
              <a:t> </a:t>
            </a:r>
            <a:r>
              <a:rPr lang="en-US" dirty="0">
                <a:solidFill>
                  <a:srgbClr val="666666"/>
                </a:solidFill>
                <a:latin typeface="Arial" panose="020B0604020202020204" pitchFamily="34" charset="0"/>
              </a:rPr>
              <a:t>The control of access to data</a:t>
            </a:r>
            <a:endParaRPr lang="en-US" dirty="0"/>
          </a:p>
        </p:txBody>
      </p:sp>
      <p:sp>
        <p:nvSpPr>
          <p:cNvPr id="6" name="TextBox 5">
            <a:extLst>
              <a:ext uri="{FF2B5EF4-FFF2-40B4-BE49-F238E27FC236}">
                <a16:creationId xmlns:a16="http://schemas.microsoft.com/office/drawing/2014/main" id="{D187E163-DE63-9399-1D53-B6280E107E81}"/>
              </a:ext>
            </a:extLst>
          </p:cNvPr>
          <p:cNvSpPr txBox="1"/>
          <p:nvPr/>
        </p:nvSpPr>
        <p:spPr>
          <a:xfrm>
            <a:off x="3447589" y="3247789"/>
            <a:ext cx="4846058" cy="923330"/>
          </a:xfrm>
          <a:prstGeom prst="rect">
            <a:avLst/>
          </a:prstGeom>
          <a:noFill/>
        </p:spPr>
        <p:txBody>
          <a:bodyPr wrap="square">
            <a:spAutoFit/>
          </a:bodyPr>
          <a:lstStyle/>
          <a:p>
            <a:r>
              <a:rPr lang="en-US" b="1" i="0" dirty="0">
                <a:solidFill>
                  <a:srgbClr val="666666"/>
                </a:solidFill>
                <a:effectLst/>
                <a:latin typeface="Arial" panose="020B0604020202020204" pitchFamily="34" charset="0"/>
              </a:rPr>
              <a:t>Integrity </a:t>
            </a:r>
            <a:r>
              <a:rPr lang="en-US" b="0" i="0" dirty="0">
                <a:solidFill>
                  <a:srgbClr val="666666"/>
                </a:solidFill>
                <a:effectLst/>
                <a:latin typeface="Arial" panose="020B0604020202020204" pitchFamily="34" charset="0"/>
              </a:rPr>
              <a:t>– T</a:t>
            </a:r>
            <a:r>
              <a:rPr lang="en-US" dirty="0">
                <a:solidFill>
                  <a:srgbClr val="666666"/>
                </a:solidFill>
                <a:latin typeface="Arial" panose="020B0604020202020204" pitchFamily="34" charset="0"/>
              </a:rPr>
              <a:t>he consistency, accuracy and trustworthiness</a:t>
            </a:r>
          </a:p>
          <a:p>
            <a:r>
              <a:rPr lang="en-US" dirty="0">
                <a:solidFill>
                  <a:srgbClr val="666666"/>
                </a:solidFill>
                <a:latin typeface="Arial" panose="020B0604020202020204" pitchFamily="34" charset="0"/>
              </a:rPr>
              <a:t>of data over its entire lifecycle</a:t>
            </a:r>
            <a:endParaRPr lang="en-US" dirty="0"/>
          </a:p>
        </p:txBody>
      </p:sp>
      <p:sp>
        <p:nvSpPr>
          <p:cNvPr id="9" name="TextBox 8">
            <a:extLst>
              <a:ext uri="{FF2B5EF4-FFF2-40B4-BE49-F238E27FC236}">
                <a16:creationId xmlns:a16="http://schemas.microsoft.com/office/drawing/2014/main" id="{81E28A92-CA0E-9EF1-AD9C-B3EA0E26F669}"/>
              </a:ext>
            </a:extLst>
          </p:cNvPr>
          <p:cNvSpPr txBox="1"/>
          <p:nvPr/>
        </p:nvSpPr>
        <p:spPr>
          <a:xfrm>
            <a:off x="3447589" y="4225152"/>
            <a:ext cx="4020008" cy="646331"/>
          </a:xfrm>
          <a:prstGeom prst="rect">
            <a:avLst/>
          </a:prstGeom>
          <a:noFill/>
        </p:spPr>
        <p:txBody>
          <a:bodyPr wrap="square">
            <a:spAutoFit/>
          </a:bodyPr>
          <a:lstStyle/>
          <a:p>
            <a:r>
              <a:rPr lang="en-US" b="1" i="0" dirty="0">
                <a:solidFill>
                  <a:srgbClr val="666666"/>
                </a:solidFill>
                <a:effectLst/>
                <a:latin typeface="Arial" panose="020B0604020202020204" pitchFamily="34" charset="0"/>
              </a:rPr>
              <a:t>Availability </a:t>
            </a:r>
            <a:r>
              <a:rPr lang="en-US" b="0" i="0" dirty="0">
                <a:solidFill>
                  <a:srgbClr val="666666"/>
                </a:solidFill>
                <a:effectLst/>
                <a:latin typeface="Arial" panose="020B0604020202020204" pitchFamily="34" charset="0"/>
              </a:rPr>
              <a:t>– The degree of consistent accessibility of data</a:t>
            </a:r>
            <a:endParaRPr lang="en-US" dirty="0"/>
          </a:p>
        </p:txBody>
      </p:sp>
      <p:sp>
        <p:nvSpPr>
          <p:cNvPr id="3" name="Left Brace 2">
            <a:extLst>
              <a:ext uri="{FF2B5EF4-FFF2-40B4-BE49-F238E27FC236}">
                <a16:creationId xmlns:a16="http://schemas.microsoft.com/office/drawing/2014/main" id="{DCCC5A74-5DB9-84E5-993A-D9B5CD6D5456}"/>
              </a:ext>
            </a:extLst>
          </p:cNvPr>
          <p:cNvSpPr/>
          <p:nvPr/>
        </p:nvSpPr>
        <p:spPr>
          <a:xfrm>
            <a:off x="3004443" y="2911317"/>
            <a:ext cx="451757" cy="118715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A944170-12AC-F6DF-0E18-10D46993DABF}"/>
              </a:ext>
            </a:extLst>
          </p:cNvPr>
          <p:cNvSpPr txBox="1"/>
          <p:nvPr/>
        </p:nvSpPr>
        <p:spPr>
          <a:xfrm>
            <a:off x="375535" y="3200885"/>
            <a:ext cx="2621615" cy="646331"/>
          </a:xfrm>
          <a:prstGeom prst="rect">
            <a:avLst/>
          </a:prstGeom>
          <a:noFill/>
        </p:spPr>
        <p:txBody>
          <a:bodyPr wrap="none" rtlCol="0">
            <a:spAutoFit/>
          </a:bodyPr>
          <a:lstStyle/>
          <a:p>
            <a:r>
              <a:rPr lang="en-US"/>
              <a:t>(imperfect) </a:t>
            </a:r>
            <a:r>
              <a:rPr lang="en-US" dirty="0"/>
              <a:t>formulations</a:t>
            </a:r>
          </a:p>
          <a:p>
            <a:r>
              <a:rPr lang="en-US" dirty="0"/>
              <a:t>As dataflow properties</a:t>
            </a:r>
          </a:p>
        </p:txBody>
      </p:sp>
      <p:sp>
        <p:nvSpPr>
          <p:cNvPr id="11" name="Freeform: Shape 10">
            <a:extLst>
              <a:ext uri="{FF2B5EF4-FFF2-40B4-BE49-F238E27FC236}">
                <a16:creationId xmlns:a16="http://schemas.microsoft.com/office/drawing/2014/main" id="{79C9F553-2D41-9186-CAA6-A2881E1D3642}"/>
              </a:ext>
            </a:extLst>
          </p:cNvPr>
          <p:cNvSpPr/>
          <p:nvPr/>
        </p:nvSpPr>
        <p:spPr>
          <a:xfrm>
            <a:off x="8409214" y="1861457"/>
            <a:ext cx="1235538" cy="1132114"/>
          </a:xfrm>
          <a:custGeom>
            <a:avLst/>
            <a:gdLst>
              <a:gd name="connsiteX0" fmla="*/ 16329 w 1235538"/>
              <a:gd name="connsiteY0" fmla="*/ 0 h 1132114"/>
              <a:gd name="connsiteX1" fmla="*/ 1235529 w 1235538"/>
              <a:gd name="connsiteY1" fmla="*/ 767443 h 1132114"/>
              <a:gd name="connsiteX2" fmla="*/ 0 w 1235538"/>
              <a:gd name="connsiteY2" fmla="*/ 1132114 h 1132114"/>
            </a:gdLst>
            <a:ahLst/>
            <a:cxnLst>
              <a:cxn ang="0">
                <a:pos x="connsiteX0" y="connsiteY0"/>
              </a:cxn>
              <a:cxn ang="0">
                <a:pos x="connsiteX1" y="connsiteY1"/>
              </a:cxn>
              <a:cxn ang="0">
                <a:pos x="connsiteX2" y="connsiteY2"/>
              </a:cxn>
            </a:cxnLst>
            <a:rect l="l" t="t" r="r" b="b"/>
            <a:pathLst>
              <a:path w="1235538" h="1132114">
                <a:moveTo>
                  <a:pt x="16329" y="0"/>
                </a:moveTo>
                <a:cubicBezTo>
                  <a:pt x="627290" y="289378"/>
                  <a:pt x="1238251" y="578757"/>
                  <a:pt x="1235529" y="767443"/>
                </a:cubicBezTo>
                <a:cubicBezTo>
                  <a:pt x="1232808" y="956129"/>
                  <a:pt x="616404" y="1044121"/>
                  <a:pt x="0" y="1132114"/>
                </a:cubicBezTo>
              </a:path>
            </a:pathLst>
          </a:custGeom>
          <a:noFill/>
          <a:ln>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DBD7459-1D1F-74BA-AE71-CE6E411A2F95}"/>
              </a:ext>
            </a:extLst>
          </p:cNvPr>
          <p:cNvSpPr txBox="1"/>
          <p:nvPr/>
        </p:nvSpPr>
        <p:spPr>
          <a:xfrm>
            <a:off x="4544790" y="1545769"/>
            <a:ext cx="3817455" cy="646331"/>
          </a:xfrm>
          <a:prstGeom prst="rect">
            <a:avLst/>
          </a:prstGeom>
          <a:noFill/>
        </p:spPr>
        <p:txBody>
          <a:bodyPr wrap="none" rtlCol="0">
            <a:spAutoFit/>
          </a:bodyPr>
          <a:lstStyle/>
          <a:p>
            <a:r>
              <a:rPr lang="en-US" dirty="0"/>
              <a:t>Sensitive information in the program</a:t>
            </a:r>
          </a:p>
          <a:p>
            <a:r>
              <a:rPr lang="en-US" dirty="0"/>
              <a:t>touches an untrusted destination</a:t>
            </a:r>
          </a:p>
        </p:txBody>
      </p:sp>
      <p:sp>
        <p:nvSpPr>
          <p:cNvPr id="13" name="TextBox 12">
            <a:extLst>
              <a:ext uri="{FF2B5EF4-FFF2-40B4-BE49-F238E27FC236}">
                <a16:creationId xmlns:a16="http://schemas.microsoft.com/office/drawing/2014/main" id="{59D1853F-EF98-7AA5-16EB-BA0538B96E30}"/>
              </a:ext>
            </a:extLst>
          </p:cNvPr>
          <p:cNvSpPr txBox="1"/>
          <p:nvPr/>
        </p:nvSpPr>
        <p:spPr>
          <a:xfrm>
            <a:off x="7864933" y="4480949"/>
            <a:ext cx="4271875" cy="646331"/>
          </a:xfrm>
          <a:prstGeom prst="rect">
            <a:avLst/>
          </a:prstGeom>
          <a:noFill/>
        </p:spPr>
        <p:txBody>
          <a:bodyPr wrap="none" rtlCol="0">
            <a:spAutoFit/>
          </a:bodyPr>
          <a:lstStyle/>
          <a:p>
            <a:r>
              <a:rPr lang="en-US" dirty="0"/>
              <a:t>Untrusted data coming into the program</a:t>
            </a:r>
          </a:p>
          <a:p>
            <a:r>
              <a:rPr lang="en-US" dirty="0"/>
              <a:t>reaches a sensitive computation</a:t>
            </a:r>
          </a:p>
        </p:txBody>
      </p:sp>
      <p:sp>
        <p:nvSpPr>
          <p:cNvPr id="14" name="Freeform: Shape 13">
            <a:extLst>
              <a:ext uri="{FF2B5EF4-FFF2-40B4-BE49-F238E27FC236}">
                <a16:creationId xmlns:a16="http://schemas.microsoft.com/office/drawing/2014/main" id="{4F3B037B-66CE-789C-C751-EB642B90D2C3}"/>
              </a:ext>
            </a:extLst>
          </p:cNvPr>
          <p:cNvSpPr/>
          <p:nvPr/>
        </p:nvSpPr>
        <p:spPr>
          <a:xfrm>
            <a:off x="7220020" y="3597729"/>
            <a:ext cx="1065074" cy="1251857"/>
          </a:xfrm>
          <a:custGeom>
            <a:avLst/>
            <a:gdLst>
              <a:gd name="connsiteX0" fmla="*/ 644909 w 1065074"/>
              <a:gd name="connsiteY0" fmla="*/ 1251857 h 1251857"/>
              <a:gd name="connsiteX1" fmla="*/ 8094 w 1065074"/>
              <a:gd name="connsiteY1" fmla="*/ 957942 h 1251857"/>
              <a:gd name="connsiteX2" fmla="*/ 1042237 w 1065074"/>
              <a:gd name="connsiteY2" fmla="*/ 440871 h 1251857"/>
              <a:gd name="connsiteX3" fmla="*/ 623137 w 1065074"/>
              <a:gd name="connsiteY3" fmla="*/ 0 h 1251857"/>
            </a:gdLst>
            <a:ahLst/>
            <a:cxnLst>
              <a:cxn ang="0">
                <a:pos x="connsiteX0" y="connsiteY0"/>
              </a:cxn>
              <a:cxn ang="0">
                <a:pos x="connsiteX1" y="connsiteY1"/>
              </a:cxn>
              <a:cxn ang="0">
                <a:pos x="connsiteX2" y="connsiteY2"/>
              </a:cxn>
              <a:cxn ang="0">
                <a:pos x="connsiteX3" y="connsiteY3"/>
              </a:cxn>
            </a:cxnLst>
            <a:rect l="l" t="t" r="r" b="b"/>
            <a:pathLst>
              <a:path w="1065074" h="1251857">
                <a:moveTo>
                  <a:pt x="644909" y="1251857"/>
                </a:moveTo>
                <a:cubicBezTo>
                  <a:pt x="293391" y="1172481"/>
                  <a:pt x="-58127" y="1093106"/>
                  <a:pt x="8094" y="957942"/>
                </a:cubicBezTo>
                <a:cubicBezTo>
                  <a:pt x="74315" y="822778"/>
                  <a:pt x="939730" y="600528"/>
                  <a:pt x="1042237" y="440871"/>
                </a:cubicBezTo>
                <a:cubicBezTo>
                  <a:pt x="1144744" y="281214"/>
                  <a:pt x="883940" y="140607"/>
                  <a:pt x="623137" y="0"/>
                </a:cubicBezTo>
              </a:path>
            </a:pathLst>
          </a:custGeom>
          <a:noFill/>
          <a:ln>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2699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Towards formalizing C and I</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2" name="Content Placeholder 2">
            <a:extLst>
              <a:ext uri="{FF2B5EF4-FFF2-40B4-BE49-F238E27FC236}">
                <a16:creationId xmlns:a16="http://schemas.microsoft.com/office/drawing/2014/main" id="{93DC38C5-1134-20AA-6AB2-331117CD4E53}"/>
              </a:ext>
            </a:extLst>
          </p:cNvPr>
          <p:cNvSpPr txBox="1">
            <a:spLocks/>
          </p:cNvSpPr>
          <p:nvPr/>
        </p:nvSpPr>
        <p:spPr>
          <a:xfrm>
            <a:off x="864981" y="1638782"/>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Simple information “classes”</a:t>
            </a:r>
          </a:p>
        </p:txBody>
      </p:sp>
      <p:sp>
        <p:nvSpPr>
          <p:cNvPr id="3" name="TextBox 2">
            <a:extLst>
              <a:ext uri="{FF2B5EF4-FFF2-40B4-BE49-F238E27FC236}">
                <a16:creationId xmlns:a16="http://schemas.microsoft.com/office/drawing/2014/main" id="{EEE069D6-F6A4-74CE-6156-F2600A1D120F}"/>
              </a:ext>
            </a:extLst>
          </p:cNvPr>
          <p:cNvSpPr txBox="1"/>
          <p:nvPr/>
        </p:nvSpPr>
        <p:spPr>
          <a:xfrm>
            <a:off x="868122" y="1997524"/>
            <a:ext cx="8107797" cy="369332"/>
          </a:xfrm>
          <a:prstGeom prst="rect">
            <a:avLst/>
          </a:prstGeom>
          <a:noFill/>
        </p:spPr>
        <p:txBody>
          <a:bodyPr wrap="none" rtlCol="0">
            <a:spAutoFit/>
          </a:bodyPr>
          <a:lstStyle/>
          <a:p>
            <a:r>
              <a:rPr lang="en-US" i="1" dirty="0"/>
              <a:t>Divide program data and functionality into “high security” and “low security”</a:t>
            </a:r>
          </a:p>
        </p:txBody>
      </p:sp>
      <p:sp>
        <p:nvSpPr>
          <p:cNvPr id="14" name="TextBox 13">
            <a:extLst>
              <a:ext uri="{FF2B5EF4-FFF2-40B4-BE49-F238E27FC236}">
                <a16:creationId xmlns:a16="http://schemas.microsoft.com/office/drawing/2014/main" id="{FBF66E07-32DE-E5A6-2B00-6C3E7EAAEF29}"/>
              </a:ext>
            </a:extLst>
          </p:cNvPr>
          <p:cNvSpPr txBox="1"/>
          <p:nvPr/>
        </p:nvSpPr>
        <p:spPr>
          <a:xfrm>
            <a:off x="826881" y="2923575"/>
            <a:ext cx="7778604" cy="369332"/>
          </a:xfrm>
          <a:prstGeom prst="rect">
            <a:avLst/>
          </a:prstGeom>
          <a:noFill/>
        </p:spPr>
        <p:txBody>
          <a:bodyPr wrap="none" rtlCol="0">
            <a:spAutoFit/>
          </a:bodyPr>
          <a:lstStyle/>
          <a:p>
            <a:r>
              <a:rPr lang="en-US" b="1" dirty="0"/>
              <a:t>Integrity: </a:t>
            </a:r>
            <a:r>
              <a:rPr lang="en-US" u="sng" dirty="0"/>
              <a:t>low security</a:t>
            </a:r>
            <a:r>
              <a:rPr lang="en-US" dirty="0"/>
              <a:t> data should not influence </a:t>
            </a:r>
            <a:r>
              <a:rPr lang="en-US" u="sng" dirty="0"/>
              <a:t>high security</a:t>
            </a:r>
            <a:r>
              <a:rPr lang="en-US" dirty="0"/>
              <a:t> functionality</a:t>
            </a:r>
          </a:p>
        </p:txBody>
      </p:sp>
      <p:sp>
        <p:nvSpPr>
          <p:cNvPr id="6" name="TextBox 5">
            <a:extLst>
              <a:ext uri="{FF2B5EF4-FFF2-40B4-BE49-F238E27FC236}">
                <a16:creationId xmlns:a16="http://schemas.microsoft.com/office/drawing/2014/main" id="{B6D67C07-60CE-2D7B-F0F5-0BAC63DCF57F}"/>
              </a:ext>
            </a:extLst>
          </p:cNvPr>
          <p:cNvSpPr txBox="1"/>
          <p:nvPr/>
        </p:nvSpPr>
        <p:spPr>
          <a:xfrm>
            <a:off x="830022" y="2570005"/>
            <a:ext cx="8606585" cy="369332"/>
          </a:xfrm>
          <a:prstGeom prst="rect">
            <a:avLst/>
          </a:prstGeom>
          <a:noFill/>
        </p:spPr>
        <p:txBody>
          <a:bodyPr wrap="square">
            <a:spAutoFit/>
          </a:bodyPr>
          <a:lstStyle/>
          <a:p>
            <a:r>
              <a:rPr lang="en-US" b="1" dirty="0"/>
              <a:t>Confidentiality: </a:t>
            </a:r>
            <a:r>
              <a:rPr lang="en-US" u="sng" dirty="0"/>
              <a:t>high security</a:t>
            </a:r>
            <a:r>
              <a:rPr lang="en-US" dirty="0"/>
              <a:t> data should not influence </a:t>
            </a:r>
            <a:r>
              <a:rPr lang="en-US" u="sng" dirty="0"/>
              <a:t>low security</a:t>
            </a:r>
            <a:r>
              <a:rPr lang="en-US" dirty="0"/>
              <a:t> functionality</a:t>
            </a:r>
          </a:p>
        </p:txBody>
      </p:sp>
    </p:spTree>
    <p:extLst>
      <p:ext uri="{BB962C8B-B14F-4D97-AF65-F5344CB8AC3E}">
        <p14:creationId xmlns:p14="http://schemas.microsoft.com/office/powerpoint/2010/main" val="209524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Towards formalizing C and I</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2" name="Content Placeholder 2">
            <a:extLst>
              <a:ext uri="{FF2B5EF4-FFF2-40B4-BE49-F238E27FC236}">
                <a16:creationId xmlns:a16="http://schemas.microsoft.com/office/drawing/2014/main" id="{93DC38C5-1134-20AA-6AB2-331117CD4E53}"/>
              </a:ext>
            </a:extLst>
          </p:cNvPr>
          <p:cNvSpPr txBox="1">
            <a:spLocks/>
          </p:cNvSpPr>
          <p:nvPr/>
        </p:nvSpPr>
        <p:spPr>
          <a:xfrm>
            <a:off x="864981" y="1638782"/>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Simple information “classes”</a:t>
            </a:r>
          </a:p>
        </p:txBody>
      </p:sp>
      <p:sp>
        <p:nvSpPr>
          <p:cNvPr id="3" name="TextBox 2">
            <a:extLst>
              <a:ext uri="{FF2B5EF4-FFF2-40B4-BE49-F238E27FC236}">
                <a16:creationId xmlns:a16="http://schemas.microsoft.com/office/drawing/2014/main" id="{EEE069D6-F6A4-74CE-6156-F2600A1D120F}"/>
              </a:ext>
            </a:extLst>
          </p:cNvPr>
          <p:cNvSpPr txBox="1"/>
          <p:nvPr/>
        </p:nvSpPr>
        <p:spPr>
          <a:xfrm>
            <a:off x="868122" y="1997524"/>
            <a:ext cx="8107797" cy="369332"/>
          </a:xfrm>
          <a:prstGeom prst="rect">
            <a:avLst/>
          </a:prstGeom>
          <a:noFill/>
        </p:spPr>
        <p:txBody>
          <a:bodyPr wrap="none" rtlCol="0">
            <a:spAutoFit/>
          </a:bodyPr>
          <a:lstStyle/>
          <a:p>
            <a:r>
              <a:rPr lang="en-US" i="1" dirty="0"/>
              <a:t>Divide program data and functionality into “high security” and “low security”</a:t>
            </a:r>
          </a:p>
        </p:txBody>
      </p:sp>
      <p:sp>
        <p:nvSpPr>
          <p:cNvPr id="14" name="TextBox 13">
            <a:extLst>
              <a:ext uri="{FF2B5EF4-FFF2-40B4-BE49-F238E27FC236}">
                <a16:creationId xmlns:a16="http://schemas.microsoft.com/office/drawing/2014/main" id="{FBF66E07-32DE-E5A6-2B00-6C3E7EAAEF29}"/>
              </a:ext>
            </a:extLst>
          </p:cNvPr>
          <p:cNvSpPr txBox="1"/>
          <p:nvPr/>
        </p:nvSpPr>
        <p:spPr>
          <a:xfrm>
            <a:off x="826881" y="5046944"/>
            <a:ext cx="7778604" cy="369332"/>
          </a:xfrm>
          <a:prstGeom prst="rect">
            <a:avLst/>
          </a:prstGeom>
          <a:noFill/>
        </p:spPr>
        <p:txBody>
          <a:bodyPr wrap="none" rtlCol="0">
            <a:spAutoFit/>
          </a:bodyPr>
          <a:lstStyle/>
          <a:p>
            <a:r>
              <a:rPr lang="en-US" b="1" dirty="0"/>
              <a:t>Integrity: </a:t>
            </a:r>
            <a:r>
              <a:rPr lang="en-US" u="sng" dirty="0"/>
              <a:t>low security</a:t>
            </a:r>
            <a:r>
              <a:rPr lang="en-US" dirty="0"/>
              <a:t> data should not influence </a:t>
            </a:r>
            <a:r>
              <a:rPr lang="en-US" u="sng" dirty="0"/>
              <a:t>high security</a:t>
            </a:r>
            <a:r>
              <a:rPr lang="en-US" dirty="0"/>
              <a:t> functionality</a:t>
            </a:r>
          </a:p>
        </p:txBody>
      </p:sp>
      <p:sp>
        <p:nvSpPr>
          <p:cNvPr id="6" name="TextBox 5">
            <a:extLst>
              <a:ext uri="{FF2B5EF4-FFF2-40B4-BE49-F238E27FC236}">
                <a16:creationId xmlns:a16="http://schemas.microsoft.com/office/drawing/2014/main" id="{B6D67C07-60CE-2D7B-F0F5-0BAC63DCF57F}"/>
              </a:ext>
            </a:extLst>
          </p:cNvPr>
          <p:cNvSpPr txBox="1"/>
          <p:nvPr/>
        </p:nvSpPr>
        <p:spPr>
          <a:xfrm>
            <a:off x="830022" y="2570005"/>
            <a:ext cx="8606585" cy="369332"/>
          </a:xfrm>
          <a:prstGeom prst="rect">
            <a:avLst/>
          </a:prstGeom>
          <a:noFill/>
        </p:spPr>
        <p:txBody>
          <a:bodyPr wrap="square">
            <a:spAutoFit/>
          </a:bodyPr>
          <a:lstStyle/>
          <a:p>
            <a:r>
              <a:rPr lang="en-US" b="1" dirty="0"/>
              <a:t>Confidentiality: </a:t>
            </a:r>
            <a:r>
              <a:rPr lang="en-US" u="sng" dirty="0"/>
              <a:t>high security</a:t>
            </a:r>
            <a:r>
              <a:rPr lang="en-US" dirty="0"/>
              <a:t> data should not influence </a:t>
            </a:r>
            <a:r>
              <a:rPr lang="en-US" u="sng" dirty="0"/>
              <a:t>low security</a:t>
            </a:r>
            <a:r>
              <a:rPr lang="en-US" dirty="0"/>
              <a:t> functionality</a:t>
            </a:r>
          </a:p>
        </p:txBody>
      </p:sp>
      <p:sp>
        <p:nvSpPr>
          <p:cNvPr id="9" name="TextBox 8">
            <a:extLst>
              <a:ext uri="{FF2B5EF4-FFF2-40B4-BE49-F238E27FC236}">
                <a16:creationId xmlns:a16="http://schemas.microsoft.com/office/drawing/2014/main" id="{F0B9FD19-3A71-DDCD-6A54-EBDFAF73AF5E}"/>
              </a:ext>
            </a:extLst>
          </p:cNvPr>
          <p:cNvSpPr txBox="1"/>
          <p:nvPr/>
        </p:nvSpPr>
        <p:spPr>
          <a:xfrm>
            <a:off x="2111829" y="3178628"/>
            <a:ext cx="4871847" cy="1477328"/>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loc = </a:t>
            </a:r>
            <a:r>
              <a:rPr lang="en-US" dirty="0" err="1">
                <a:latin typeface="Courier New" panose="02070309020205020404" pitchFamily="49" charset="0"/>
                <a:cs typeface="Courier New" panose="02070309020205020404" pitchFamily="49" charset="0"/>
              </a:rPr>
              <a:t>getUserLocation</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if (</a:t>
            </a:r>
            <a:r>
              <a:rPr lang="en-US" dirty="0" err="1">
                <a:latin typeface="Courier New" panose="02070309020205020404" pitchFamily="49" charset="0"/>
                <a:cs typeface="Courier New" panose="02070309020205020404" pitchFamily="49" charset="0"/>
              </a:rPr>
              <a:t>inKansas</a:t>
            </a:r>
            <a:r>
              <a:rPr lang="en-US" dirty="0">
                <a:latin typeface="Courier New" panose="02070309020205020404" pitchFamily="49" charset="0"/>
                <a:cs typeface="Courier New" panose="02070309020205020404" pitchFamily="49" charset="0"/>
              </a:rPr>
              <a:t>(loc)){</a:t>
            </a:r>
          </a:p>
          <a:p>
            <a:r>
              <a:rPr lang="en-US" dirty="0">
                <a:latin typeface="Courier New" panose="02070309020205020404" pitchFamily="49" charset="0"/>
                <a:cs typeface="Courier New" panose="02070309020205020404" pitchFamily="49" charset="0"/>
              </a:rPr>
              <a:t>  print “Watch out for tornados!”;</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writeToNetwork</a:t>
            </a:r>
            <a:r>
              <a:rPr lang="en-US" dirty="0">
                <a:latin typeface="Courier New" panose="02070309020205020404" pitchFamily="49" charset="0"/>
                <a:cs typeface="Courier New" panose="02070309020205020404" pitchFamily="49" charset="0"/>
              </a:rPr>
              <a:t>(loc);</a:t>
            </a:r>
          </a:p>
        </p:txBody>
      </p:sp>
      <p:sp>
        <p:nvSpPr>
          <p:cNvPr id="10" name="TextBox 9">
            <a:extLst>
              <a:ext uri="{FF2B5EF4-FFF2-40B4-BE49-F238E27FC236}">
                <a16:creationId xmlns:a16="http://schemas.microsoft.com/office/drawing/2014/main" id="{C470409B-6574-2108-818A-46AB7EDDA2DA}"/>
              </a:ext>
            </a:extLst>
          </p:cNvPr>
          <p:cNvSpPr txBox="1"/>
          <p:nvPr/>
        </p:nvSpPr>
        <p:spPr>
          <a:xfrm>
            <a:off x="2019299" y="5513622"/>
            <a:ext cx="4871847" cy="646331"/>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a:t>
            </a:r>
            <a:r>
              <a:rPr lang="en-US" dirty="0" err="1">
                <a:latin typeface="Courier New" panose="02070309020205020404" pitchFamily="49" charset="0"/>
                <a:cs typeface="Courier New" panose="02070309020205020404" pitchFamily="49" charset="0"/>
              </a:rPr>
              <a:t>netVal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readFromNetwork</a:t>
            </a:r>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setPassword</a:t>
            </a:r>
            <a:r>
              <a:rPr lang="en-US" dirty="0">
                <a:latin typeface="Courier New" panose="02070309020205020404" pitchFamily="49" charset="0"/>
                <a:cs typeface="Courier New" panose="02070309020205020404" pitchFamily="49" charset="0"/>
              </a:rPr>
              <a:t>(“root”, </a:t>
            </a:r>
            <a:r>
              <a:rPr lang="en-US" dirty="0" err="1">
                <a:latin typeface="Courier New" panose="02070309020205020404" pitchFamily="49" charset="0"/>
                <a:cs typeface="Courier New" panose="02070309020205020404" pitchFamily="49" charset="0"/>
              </a:rPr>
              <a:t>netVal</a:t>
            </a: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8498742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Formalizing Dataflow</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Abstract Interpretation</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889053"/>
            <a:ext cx="8475720"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Guarantees we’d like to extract from our analysis Engine </a:t>
            </a:r>
          </a:p>
        </p:txBody>
      </p:sp>
      <p:sp>
        <p:nvSpPr>
          <p:cNvPr id="6" name="TextBox 5">
            <a:extLst>
              <a:ext uri="{FF2B5EF4-FFF2-40B4-BE49-F238E27FC236}">
                <a16:creationId xmlns:a16="http://schemas.microsoft.com/office/drawing/2014/main" id="{150F55F4-C68E-EB77-1041-EB3BF6C52ABC}"/>
              </a:ext>
            </a:extLst>
          </p:cNvPr>
          <p:cNvSpPr txBox="1"/>
          <p:nvPr/>
        </p:nvSpPr>
        <p:spPr>
          <a:xfrm>
            <a:off x="847894" y="2345891"/>
            <a:ext cx="6104238" cy="369332"/>
          </a:xfrm>
          <a:prstGeom prst="rect">
            <a:avLst/>
          </a:prstGeom>
          <a:noFill/>
        </p:spPr>
        <p:txBody>
          <a:bodyPr wrap="square">
            <a:spAutoFit/>
          </a:bodyPr>
          <a:lstStyle/>
          <a:p>
            <a:r>
              <a:rPr lang="en-US" i="0" dirty="0">
                <a:solidFill>
                  <a:srgbClr val="666666"/>
                </a:solidFill>
                <a:effectLst/>
              </a:rPr>
              <a:t>Termination</a:t>
            </a:r>
            <a:endParaRPr lang="en-US" dirty="0"/>
          </a:p>
        </p:txBody>
      </p:sp>
      <p:sp>
        <p:nvSpPr>
          <p:cNvPr id="3" name="TextBox 2">
            <a:extLst>
              <a:ext uri="{FF2B5EF4-FFF2-40B4-BE49-F238E27FC236}">
                <a16:creationId xmlns:a16="http://schemas.microsoft.com/office/drawing/2014/main" id="{35BDD1D0-EC6E-5B11-9094-7CEAC5DE1192}"/>
              </a:ext>
            </a:extLst>
          </p:cNvPr>
          <p:cNvSpPr txBox="1"/>
          <p:nvPr/>
        </p:nvSpPr>
        <p:spPr>
          <a:xfrm>
            <a:off x="837007" y="2732338"/>
            <a:ext cx="6104238" cy="369332"/>
          </a:xfrm>
          <a:prstGeom prst="rect">
            <a:avLst/>
          </a:prstGeom>
          <a:noFill/>
        </p:spPr>
        <p:txBody>
          <a:bodyPr wrap="square">
            <a:spAutoFit/>
          </a:bodyPr>
          <a:lstStyle/>
          <a:p>
            <a:r>
              <a:rPr lang="en-US" i="0" dirty="0">
                <a:solidFill>
                  <a:srgbClr val="666666"/>
                </a:solidFill>
                <a:effectLst/>
              </a:rPr>
              <a:t>Completeness (in the analysis sense)</a:t>
            </a:r>
            <a:endParaRPr lang="en-US" dirty="0"/>
          </a:p>
        </p:txBody>
      </p:sp>
      <p:sp>
        <p:nvSpPr>
          <p:cNvPr id="4" name="TextBox 3">
            <a:extLst>
              <a:ext uri="{FF2B5EF4-FFF2-40B4-BE49-F238E27FC236}">
                <a16:creationId xmlns:a16="http://schemas.microsoft.com/office/drawing/2014/main" id="{97956709-C938-0985-B0BC-381118536A8B}"/>
              </a:ext>
            </a:extLst>
          </p:cNvPr>
          <p:cNvSpPr txBox="1"/>
          <p:nvPr/>
        </p:nvSpPr>
        <p:spPr>
          <a:xfrm>
            <a:off x="837007" y="3149530"/>
            <a:ext cx="6104238" cy="369332"/>
          </a:xfrm>
          <a:prstGeom prst="rect">
            <a:avLst/>
          </a:prstGeom>
          <a:noFill/>
        </p:spPr>
        <p:txBody>
          <a:bodyPr wrap="square">
            <a:spAutoFit/>
          </a:bodyPr>
          <a:lstStyle/>
          <a:p>
            <a:r>
              <a:rPr lang="en-US" i="0" dirty="0">
                <a:solidFill>
                  <a:srgbClr val="666666"/>
                </a:solidFill>
                <a:effectLst/>
              </a:rPr>
              <a:t>Precision</a:t>
            </a:r>
            <a:endParaRPr lang="en-US" dirty="0"/>
          </a:p>
        </p:txBody>
      </p:sp>
      <p:sp>
        <p:nvSpPr>
          <p:cNvPr id="14" name="Content Placeholder 2">
            <a:extLst>
              <a:ext uri="{FF2B5EF4-FFF2-40B4-BE49-F238E27FC236}">
                <a16:creationId xmlns:a16="http://schemas.microsoft.com/office/drawing/2014/main" id="{6D8F369E-CEDD-F379-A2E5-686C3C1DAFD1}"/>
              </a:ext>
            </a:extLst>
          </p:cNvPr>
          <p:cNvSpPr txBox="1">
            <a:spLocks/>
          </p:cNvSpPr>
          <p:nvPr/>
        </p:nvSpPr>
        <p:spPr>
          <a:xfrm>
            <a:off x="864220" y="3647105"/>
            <a:ext cx="3321337" cy="4478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Sufficient Conditions</a:t>
            </a:r>
          </a:p>
        </p:txBody>
      </p:sp>
      <p:sp>
        <p:nvSpPr>
          <p:cNvPr id="16" name="TextBox 15">
            <a:extLst>
              <a:ext uri="{FF2B5EF4-FFF2-40B4-BE49-F238E27FC236}">
                <a16:creationId xmlns:a16="http://schemas.microsoft.com/office/drawing/2014/main" id="{E565B85F-AE13-D91A-39ED-EAD042A700CA}"/>
              </a:ext>
            </a:extLst>
          </p:cNvPr>
          <p:cNvSpPr txBox="1"/>
          <p:nvPr/>
        </p:nvSpPr>
        <p:spPr>
          <a:xfrm>
            <a:off x="864220" y="4148238"/>
            <a:ext cx="6104238" cy="369332"/>
          </a:xfrm>
          <a:prstGeom prst="rect">
            <a:avLst/>
          </a:prstGeom>
          <a:noFill/>
        </p:spPr>
        <p:txBody>
          <a:bodyPr wrap="square">
            <a:spAutoFit/>
          </a:bodyPr>
          <a:lstStyle/>
          <a:p>
            <a:r>
              <a:rPr lang="en-US" i="0" dirty="0">
                <a:solidFill>
                  <a:srgbClr val="666666"/>
                </a:solidFill>
                <a:effectLst/>
              </a:rPr>
              <a:t>Overapproximate, monotonic update functions</a:t>
            </a:r>
            <a:endParaRPr lang="en-US" dirty="0"/>
          </a:p>
        </p:txBody>
      </p:sp>
      <p:sp>
        <p:nvSpPr>
          <p:cNvPr id="17" name="TextBox 16">
            <a:extLst>
              <a:ext uri="{FF2B5EF4-FFF2-40B4-BE49-F238E27FC236}">
                <a16:creationId xmlns:a16="http://schemas.microsoft.com/office/drawing/2014/main" id="{115DBCD9-EEA3-F496-2A1E-E328AD856F0B}"/>
              </a:ext>
            </a:extLst>
          </p:cNvPr>
          <p:cNvSpPr txBox="1"/>
          <p:nvPr/>
        </p:nvSpPr>
        <p:spPr>
          <a:xfrm>
            <a:off x="891433" y="4573535"/>
            <a:ext cx="6104238" cy="369332"/>
          </a:xfrm>
          <a:prstGeom prst="rect">
            <a:avLst/>
          </a:prstGeom>
          <a:noFill/>
        </p:spPr>
        <p:txBody>
          <a:bodyPr wrap="square">
            <a:spAutoFit/>
          </a:bodyPr>
          <a:lstStyle/>
          <a:p>
            <a:r>
              <a:rPr lang="en-US" i="0" dirty="0">
                <a:solidFill>
                  <a:srgbClr val="666666"/>
                </a:solidFill>
                <a:effectLst/>
              </a:rPr>
              <a:t>A finite-height, complete lattice </a:t>
            </a:r>
            <a:endParaRPr lang="en-US" dirty="0"/>
          </a:p>
        </p:txBody>
      </p:sp>
    </p:spTree>
    <p:extLst>
      <p:ext uri="{BB962C8B-B14F-4D97-AF65-F5344CB8AC3E}">
        <p14:creationId xmlns:p14="http://schemas.microsoft.com/office/powerpoint/2010/main" val="333025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Sources and Sinks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2" name="Content Placeholder 2">
            <a:extLst>
              <a:ext uri="{FF2B5EF4-FFF2-40B4-BE49-F238E27FC236}">
                <a16:creationId xmlns:a16="http://schemas.microsoft.com/office/drawing/2014/main" id="{93DC38C5-1134-20AA-6AB2-331117CD4E53}"/>
              </a:ext>
            </a:extLst>
          </p:cNvPr>
          <p:cNvSpPr txBox="1">
            <a:spLocks/>
          </p:cNvSpPr>
          <p:nvPr/>
        </p:nvSpPr>
        <p:spPr>
          <a:xfrm>
            <a:off x="864981" y="1638782"/>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Simple information “classes”</a:t>
            </a:r>
          </a:p>
        </p:txBody>
      </p:sp>
      <p:sp>
        <p:nvSpPr>
          <p:cNvPr id="3" name="TextBox 2">
            <a:extLst>
              <a:ext uri="{FF2B5EF4-FFF2-40B4-BE49-F238E27FC236}">
                <a16:creationId xmlns:a16="http://schemas.microsoft.com/office/drawing/2014/main" id="{EEE069D6-F6A4-74CE-6156-F2600A1D120F}"/>
              </a:ext>
            </a:extLst>
          </p:cNvPr>
          <p:cNvSpPr txBox="1"/>
          <p:nvPr/>
        </p:nvSpPr>
        <p:spPr>
          <a:xfrm>
            <a:off x="868122" y="1997524"/>
            <a:ext cx="8107797" cy="369332"/>
          </a:xfrm>
          <a:prstGeom prst="rect">
            <a:avLst/>
          </a:prstGeom>
          <a:noFill/>
        </p:spPr>
        <p:txBody>
          <a:bodyPr wrap="none" rtlCol="0">
            <a:spAutoFit/>
          </a:bodyPr>
          <a:lstStyle/>
          <a:p>
            <a:r>
              <a:rPr lang="en-US" i="1" dirty="0"/>
              <a:t>Divide program data and functionality into “high security” and “low security”</a:t>
            </a:r>
          </a:p>
        </p:txBody>
      </p:sp>
      <p:sp>
        <p:nvSpPr>
          <p:cNvPr id="14" name="TextBox 13">
            <a:extLst>
              <a:ext uri="{FF2B5EF4-FFF2-40B4-BE49-F238E27FC236}">
                <a16:creationId xmlns:a16="http://schemas.microsoft.com/office/drawing/2014/main" id="{FBF66E07-32DE-E5A6-2B00-6C3E7EAAEF29}"/>
              </a:ext>
            </a:extLst>
          </p:cNvPr>
          <p:cNvSpPr txBox="1"/>
          <p:nvPr/>
        </p:nvSpPr>
        <p:spPr>
          <a:xfrm>
            <a:off x="826881" y="5046944"/>
            <a:ext cx="7778604" cy="369332"/>
          </a:xfrm>
          <a:prstGeom prst="rect">
            <a:avLst/>
          </a:prstGeom>
          <a:noFill/>
        </p:spPr>
        <p:txBody>
          <a:bodyPr wrap="none" rtlCol="0">
            <a:spAutoFit/>
          </a:bodyPr>
          <a:lstStyle/>
          <a:p>
            <a:r>
              <a:rPr lang="en-US" b="1" dirty="0"/>
              <a:t>Integrity: </a:t>
            </a:r>
            <a:r>
              <a:rPr lang="en-US" u="sng" dirty="0"/>
              <a:t>low security</a:t>
            </a:r>
            <a:r>
              <a:rPr lang="en-US" dirty="0"/>
              <a:t> data should not influence </a:t>
            </a:r>
            <a:r>
              <a:rPr lang="en-US" u="sng" dirty="0"/>
              <a:t>high security</a:t>
            </a:r>
            <a:r>
              <a:rPr lang="en-US" dirty="0"/>
              <a:t> functionality</a:t>
            </a:r>
          </a:p>
        </p:txBody>
      </p:sp>
      <p:sp>
        <p:nvSpPr>
          <p:cNvPr id="6" name="TextBox 5">
            <a:extLst>
              <a:ext uri="{FF2B5EF4-FFF2-40B4-BE49-F238E27FC236}">
                <a16:creationId xmlns:a16="http://schemas.microsoft.com/office/drawing/2014/main" id="{B6D67C07-60CE-2D7B-F0F5-0BAC63DCF57F}"/>
              </a:ext>
            </a:extLst>
          </p:cNvPr>
          <p:cNvSpPr txBox="1"/>
          <p:nvPr/>
        </p:nvSpPr>
        <p:spPr>
          <a:xfrm>
            <a:off x="830022" y="2570005"/>
            <a:ext cx="8606585" cy="369332"/>
          </a:xfrm>
          <a:prstGeom prst="rect">
            <a:avLst/>
          </a:prstGeom>
          <a:noFill/>
        </p:spPr>
        <p:txBody>
          <a:bodyPr wrap="square">
            <a:spAutoFit/>
          </a:bodyPr>
          <a:lstStyle/>
          <a:p>
            <a:r>
              <a:rPr lang="en-US" b="1" dirty="0"/>
              <a:t>Confidentiality: </a:t>
            </a:r>
            <a:r>
              <a:rPr lang="en-US" u="sng" dirty="0"/>
              <a:t>high security</a:t>
            </a:r>
            <a:r>
              <a:rPr lang="en-US" dirty="0"/>
              <a:t> data should not influence </a:t>
            </a:r>
            <a:r>
              <a:rPr lang="en-US" u="sng" dirty="0"/>
              <a:t>low security</a:t>
            </a:r>
            <a:r>
              <a:rPr lang="en-US" dirty="0"/>
              <a:t> functionality</a:t>
            </a:r>
          </a:p>
        </p:txBody>
      </p:sp>
      <p:sp>
        <p:nvSpPr>
          <p:cNvPr id="9" name="TextBox 8">
            <a:extLst>
              <a:ext uri="{FF2B5EF4-FFF2-40B4-BE49-F238E27FC236}">
                <a16:creationId xmlns:a16="http://schemas.microsoft.com/office/drawing/2014/main" id="{F0B9FD19-3A71-DDCD-6A54-EBDFAF73AF5E}"/>
              </a:ext>
            </a:extLst>
          </p:cNvPr>
          <p:cNvSpPr txBox="1"/>
          <p:nvPr/>
        </p:nvSpPr>
        <p:spPr>
          <a:xfrm>
            <a:off x="2111829" y="3178628"/>
            <a:ext cx="4871847" cy="1477328"/>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loc = </a:t>
            </a:r>
            <a:r>
              <a:rPr lang="en-US" dirty="0" err="1">
                <a:latin typeface="Courier New" panose="02070309020205020404" pitchFamily="49" charset="0"/>
                <a:cs typeface="Courier New" panose="02070309020205020404" pitchFamily="49" charset="0"/>
              </a:rPr>
              <a:t>getUserLocation</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if (</a:t>
            </a:r>
            <a:r>
              <a:rPr lang="en-US" dirty="0" err="1">
                <a:latin typeface="Courier New" panose="02070309020205020404" pitchFamily="49" charset="0"/>
                <a:cs typeface="Courier New" panose="02070309020205020404" pitchFamily="49" charset="0"/>
              </a:rPr>
              <a:t>inKansas</a:t>
            </a:r>
            <a:r>
              <a:rPr lang="en-US" dirty="0">
                <a:latin typeface="Courier New" panose="02070309020205020404" pitchFamily="49" charset="0"/>
                <a:cs typeface="Courier New" panose="02070309020205020404" pitchFamily="49" charset="0"/>
              </a:rPr>
              <a:t>(loc)){</a:t>
            </a:r>
          </a:p>
          <a:p>
            <a:r>
              <a:rPr lang="en-US" dirty="0">
                <a:latin typeface="Courier New" panose="02070309020205020404" pitchFamily="49" charset="0"/>
                <a:cs typeface="Courier New" panose="02070309020205020404" pitchFamily="49" charset="0"/>
              </a:rPr>
              <a:t>  print “Watch out for tornados!”;</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writeToNetwork</a:t>
            </a:r>
            <a:r>
              <a:rPr lang="en-US" dirty="0">
                <a:latin typeface="Courier New" panose="02070309020205020404" pitchFamily="49" charset="0"/>
                <a:cs typeface="Courier New" panose="02070309020205020404" pitchFamily="49" charset="0"/>
              </a:rPr>
              <a:t>(loc);</a:t>
            </a:r>
          </a:p>
        </p:txBody>
      </p:sp>
      <p:sp>
        <p:nvSpPr>
          <p:cNvPr id="10" name="TextBox 9">
            <a:extLst>
              <a:ext uri="{FF2B5EF4-FFF2-40B4-BE49-F238E27FC236}">
                <a16:creationId xmlns:a16="http://schemas.microsoft.com/office/drawing/2014/main" id="{C470409B-6574-2108-818A-46AB7EDDA2DA}"/>
              </a:ext>
            </a:extLst>
          </p:cNvPr>
          <p:cNvSpPr txBox="1"/>
          <p:nvPr/>
        </p:nvSpPr>
        <p:spPr>
          <a:xfrm>
            <a:off x="2019299" y="5513622"/>
            <a:ext cx="4871847" cy="646331"/>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a:t>
            </a:r>
            <a:r>
              <a:rPr lang="en-US" dirty="0" err="1">
                <a:latin typeface="Courier New" panose="02070309020205020404" pitchFamily="49" charset="0"/>
                <a:cs typeface="Courier New" panose="02070309020205020404" pitchFamily="49" charset="0"/>
              </a:rPr>
              <a:t>netVal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readFromNetwork</a:t>
            </a:r>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setPassword</a:t>
            </a:r>
            <a:r>
              <a:rPr lang="en-US" dirty="0">
                <a:latin typeface="Courier New" panose="02070309020205020404" pitchFamily="49" charset="0"/>
                <a:cs typeface="Courier New" panose="02070309020205020404" pitchFamily="49" charset="0"/>
              </a:rPr>
              <a:t>(“root”, </a:t>
            </a:r>
            <a:r>
              <a:rPr lang="en-US" dirty="0" err="1">
                <a:latin typeface="Courier New" panose="02070309020205020404" pitchFamily="49" charset="0"/>
                <a:cs typeface="Courier New" panose="02070309020205020404" pitchFamily="49" charset="0"/>
              </a:rPr>
              <a:t>netVal</a:t>
            </a: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4455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Sources and sinks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2" name="Content Placeholder 2">
            <a:extLst>
              <a:ext uri="{FF2B5EF4-FFF2-40B4-BE49-F238E27FC236}">
                <a16:creationId xmlns:a16="http://schemas.microsoft.com/office/drawing/2014/main" id="{93DC38C5-1134-20AA-6AB2-331117CD4E53}"/>
              </a:ext>
            </a:extLst>
          </p:cNvPr>
          <p:cNvSpPr txBox="1">
            <a:spLocks/>
          </p:cNvSpPr>
          <p:nvPr/>
        </p:nvSpPr>
        <p:spPr>
          <a:xfrm>
            <a:off x="864981" y="1638782"/>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400" cap="small" dirty="0"/>
          </a:p>
        </p:txBody>
      </p:sp>
      <p:sp>
        <p:nvSpPr>
          <p:cNvPr id="14" name="TextBox 13">
            <a:extLst>
              <a:ext uri="{FF2B5EF4-FFF2-40B4-BE49-F238E27FC236}">
                <a16:creationId xmlns:a16="http://schemas.microsoft.com/office/drawing/2014/main" id="{FBF66E07-32DE-E5A6-2B00-6C3E7EAAEF29}"/>
              </a:ext>
            </a:extLst>
          </p:cNvPr>
          <p:cNvSpPr txBox="1"/>
          <p:nvPr/>
        </p:nvSpPr>
        <p:spPr>
          <a:xfrm>
            <a:off x="826881" y="5046944"/>
            <a:ext cx="7778604" cy="369332"/>
          </a:xfrm>
          <a:prstGeom prst="rect">
            <a:avLst/>
          </a:prstGeom>
          <a:noFill/>
        </p:spPr>
        <p:txBody>
          <a:bodyPr wrap="none" rtlCol="0">
            <a:spAutoFit/>
          </a:bodyPr>
          <a:lstStyle/>
          <a:p>
            <a:r>
              <a:rPr lang="en-US" b="1" dirty="0"/>
              <a:t>Integrity: </a:t>
            </a:r>
            <a:r>
              <a:rPr lang="en-US" u="sng" dirty="0"/>
              <a:t>low security</a:t>
            </a:r>
            <a:r>
              <a:rPr lang="en-US" dirty="0"/>
              <a:t> data should not influence </a:t>
            </a:r>
            <a:r>
              <a:rPr lang="en-US" u="sng" dirty="0"/>
              <a:t>high security</a:t>
            </a:r>
            <a:r>
              <a:rPr lang="en-US" dirty="0"/>
              <a:t> functionality</a:t>
            </a:r>
          </a:p>
        </p:txBody>
      </p:sp>
      <p:sp>
        <p:nvSpPr>
          <p:cNvPr id="6" name="TextBox 5">
            <a:extLst>
              <a:ext uri="{FF2B5EF4-FFF2-40B4-BE49-F238E27FC236}">
                <a16:creationId xmlns:a16="http://schemas.microsoft.com/office/drawing/2014/main" id="{B6D67C07-60CE-2D7B-F0F5-0BAC63DCF57F}"/>
              </a:ext>
            </a:extLst>
          </p:cNvPr>
          <p:cNvSpPr txBox="1"/>
          <p:nvPr/>
        </p:nvSpPr>
        <p:spPr>
          <a:xfrm>
            <a:off x="830022" y="2570005"/>
            <a:ext cx="8606585" cy="369332"/>
          </a:xfrm>
          <a:prstGeom prst="rect">
            <a:avLst/>
          </a:prstGeom>
          <a:noFill/>
        </p:spPr>
        <p:txBody>
          <a:bodyPr wrap="square">
            <a:spAutoFit/>
          </a:bodyPr>
          <a:lstStyle/>
          <a:p>
            <a:r>
              <a:rPr lang="en-US" b="1" dirty="0"/>
              <a:t>Confidentiality: </a:t>
            </a:r>
            <a:r>
              <a:rPr lang="en-US" u="sng" dirty="0"/>
              <a:t>high security</a:t>
            </a:r>
            <a:r>
              <a:rPr lang="en-US" dirty="0"/>
              <a:t> data should not influence </a:t>
            </a:r>
            <a:r>
              <a:rPr lang="en-US" u="sng" dirty="0"/>
              <a:t>low security</a:t>
            </a:r>
            <a:r>
              <a:rPr lang="en-US" dirty="0"/>
              <a:t> functionality</a:t>
            </a:r>
          </a:p>
        </p:txBody>
      </p:sp>
      <p:sp>
        <p:nvSpPr>
          <p:cNvPr id="9" name="TextBox 8">
            <a:extLst>
              <a:ext uri="{FF2B5EF4-FFF2-40B4-BE49-F238E27FC236}">
                <a16:creationId xmlns:a16="http://schemas.microsoft.com/office/drawing/2014/main" id="{F0B9FD19-3A71-DDCD-6A54-EBDFAF73AF5E}"/>
              </a:ext>
            </a:extLst>
          </p:cNvPr>
          <p:cNvSpPr txBox="1"/>
          <p:nvPr/>
        </p:nvSpPr>
        <p:spPr>
          <a:xfrm>
            <a:off x="2111829" y="3178628"/>
            <a:ext cx="4871847" cy="1477328"/>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loc = </a:t>
            </a:r>
            <a:r>
              <a:rPr lang="en-US" dirty="0" err="1">
                <a:latin typeface="Courier New" panose="02070309020205020404" pitchFamily="49" charset="0"/>
                <a:cs typeface="Courier New" panose="02070309020205020404" pitchFamily="49" charset="0"/>
              </a:rPr>
              <a:t>getUserLocation</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if (</a:t>
            </a:r>
            <a:r>
              <a:rPr lang="en-US" dirty="0" err="1">
                <a:latin typeface="Courier New" panose="02070309020205020404" pitchFamily="49" charset="0"/>
                <a:cs typeface="Courier New" panose="02070309020205020404" pitchFamily="49" charset="0"/>
              </a:rPr>
              <a:t>inKansas</a:t>
            </a:r>
            <a:r>
              <a:rPr lang="en-US" dirty="0">
                <a:latin typeface="Courier New" panose="02070309020205020404" pitchFamily="49" charset="0"/>
                <a:cs typeface="Courier New" panose="02070309020205020404" pitchFamily="49" charset="0"/>
              </a:rPr>
              <a:t>(loc)){</a:t>
            </a:r>
          </a:p>
          <a:p>
            <a:r>
              <a:rPr lang="en-US" dirty="0">
                <a:latin typeface="Courier New" panose="02070309020205020404" pitchFamily="49" charset="0"/>
                <a:cs typeface="Courier New" panose="02070309020205020404" pitchFamily="49" charset="0"/>
              </a:rPr>
              <a:t>  print “Watch out for tornados!”;</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writeToNetwork</a:t>
            </a:r>
            <a:r>
              <a:rPr lang="en-US" dirty="0">
                <a:latin typeface="Courier New" panose="02070309020205020404" pitchFamily="49" charset="0"/>
                <a:cs typeface="Courier New" panose="02070309020205020404" pitchFamily="49" charset="0"/>
              </a:rPr>
              <a:t>(loc);</a:t>
            </a:r>
          </a:p>
        </p:txBody>
      </p:sp>
      <p:sp>
        <p:nvSpPr>
          <p:cNvPr id="10" name="TextBox 9">
            <a:extLst>
              <a:ext uri="{FF2B5EF4-FFF2-40B4-BE49-F238E27FC236}">
                <a16:creationId xmlns:a16="http://schemas.microsoft.com/office/drawing/2014/main" id="{C470409B-6574-2108-818A-46AB7EDDA2DA}"/>
              </a:ext>
            </a:extLst>
          </p:cNvPr>
          <p:cNvSpPr txBox="1"/>
          <p:nvPr/>
        </p:nvSpPr>
        <p:spPr>
          <a:xfrm>
            <a:off x="2019299" y="5513622"/>
            <a:ext cx="4871847" cy="646331"/>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a:t>
            </a:r>
            <a:r>
              <a:rPr lang="en-US" dirty="0" err="1">
                <a:latin typeface="Courier New" panose="02070309020205020404" pitchFamily="49" charset="0"/>
                <a:cs typeface="Courier New" panose="02070309020205020404" pitchFamily="49" charset="0"/>
              </a:rPr>
              <a:t>netVal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readFromNetwork</a:t>
            </a:r>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setPassword</a:t>
            </a:r>
            <a:r>
              <a:rPr lang="en-US" dirty="0">
                <a:latin typeface="Courier New" panose="02070309020205020404" pitchFamily="49" charset="0"/>
                <a:cs typeface="Courier New" panose="02070309020205020404" pitchFamily="49" charset="0"/>
              </a:rPr>
              <a:t>(“root”, </a:t>
            </a:r>
            <a:r>
              <a:rPr lang="en-US" dirty="0" err="1">
                <a:latin typeface="Courier New" panose="02070309020205020404" pitchFamily="49" charset="0"/>
                <a:cs typeface="Courier New" panose="02070309020205020404" pitchFamily="49" charset="0"/>
              </a:rPr>
              <a:t>netVal</a:t>
            </a:r>
            <a:r>
              <a:rPr lang="en-US"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C4E3AA40-91E4-7711-306D-9BE0C90627A4}"/>
              </a:ext>
            </a:extLst>
          </p:cNvPr>
          <p:cNvSpPr txBox="1"/>
          <p:nvPr/>
        </p:nvSpPr>
        <p:spPr>
          <a:xfrm>
            <a:off x="911663" y="1410672"/>
            <a:ext cx="8606585" cy="369332"/>
          </a:xfrm>
          <a:prstGeom prst="rect">
            <a:avLst/>
          </a:prstGeom>
          <a:noFill/>
        </p:spPr>
        <p:txBody>
          <a:bodyPr wrap="square">
            <a:spAutoFit/>
          </a:bodyPr>
          <a:lstStyle/>
          <a:p>
            <a:r>
              <a:rPr lang="en-US" dirty="0"/>
              <a:t>A</a:t>
            </a:r>
            <a:r>
              <a:rPr lang="en-US" b="1" dirty="0"/>
              <a:t> source </a:t>
            </a:r>
            <a:r>
              <a:rPr lang="en-US" dirty="0"/>
              <a:t>operation – an operation that generates data</a:t>
            </a:r>
          </a:p>
        </p:txBody>
      </p:sp>
      <p:sp>
        <p:nvSpPr>
          <p:cNvPr id="11" name="TextBox 10">
            <a:extLst>
              <a:ext uri="{FF2B5EF4-FFF2-40B4-BE49-F238E27FC236}">
                <a16:creationId xmlns:a16="http://schemas.microsoft.com/office/drawing/2014/main" id="{6581FF54-8051-DE0E-AEC7-A13FAD927630}"/>
              </a:ext>
            </a:extLst>
          </p:cNvPr>
          <p:cNvSpPr txBox="1"/>
          <p:nvPr/>
        </p:nvSpPr>
        <p:spPr>
          <a:xfrm>
            <a:off x="922546" y="1710031"/>
            <a:ext cx="8606585" cy="369332"/>
          </a:xfrm>
          <a:prstGeom prst="rect">
            <a:avLst/>
          </a:prstGeom>
          <a:noFill/>
        </p:spPr>
        <p:txBody>
          <a:bodyPr wrap="square">
            <a:spAutoFit/>
          </a:bodyPr>
          <a:lstStyle/>
          <a:p>
            <a:r>
              <a:rPr lang="en-US" dirty="0"/>
              <a:t>A</a:t>
            </a:r>
            <a:r>
              <a:rPr lang="en-US" b="1" dirty="0"/>
              <a:t> sink </a:t>
            </a:r>
            <a:r>
              <a:rPr lang="en-US" dirty="0"/>
              <a:t>operation – an operation that consumes data</a:t>
            </a:r>
          </a:p>
        </p:txBody>
      </p:sp>
      <p:sp>
        <p:nvSpPr>
          <p:cNvPr id="12" name="TextBox 11">
            <a:extLst>
              <a:ext uri="{FF2B5EF4-FFF2-40B4-BE49-F238E27FC236}">
                <a16:creationId xmlns:a16="http://schemas.microsoft.com/office/drawing/2014/main" id="{617082C2-FF0C-755E-B482-0CC769BA6E66}"/>
              </a:ext>
            </a:extLst>
          </p:cNvPr>
          <p:cNvSpPr txBox="1"/>
          <p:nvPr/>
        </p:nvSpPr>
        <p:spPr>
          <a:xfrm>
            <a:off x="933429" y="2014833"/>
            <a:ext cx="8606585" cy="369332"/>
          </a:xfrm>
          <a:prstGeom prst="rect">
            <a:avLst/>
          </a:prstGeom>
          <a:noFill/>
        </p:spPr>
        <p:txBody>
          <a:bodyPr wrap="square">
            <a:spAutoFit/>
          </a:bodyPr>
          <a:lstStyle/>
          <a:p>
            <a:r>
              <a:rPr lang="en-US" dirty="0"/>
              <a:t>A</a:t>
            </a:r>
            <a:r>
              <a:rPr lang="en-US" b="1" dirty="0"/>
              <a:t> flow </a:t>
            </a:r>
            <a:r>
              <a:rPr lang="en-US" dirty="0"/>
              <a:t>– a program path segment that begins at a source and ends at a sink</a:t>
            </a:r>
          </a:p>
        </p:txBody>
      </p:sp>
      <p:grpSp>
        <p:nvGrpSpPr>
          <p:cNvPr id="18" name="Group 17">
            <a:extLst>
              <a:ext uri="{FF2B5EF4-FFF2-40B4-BE49-F238E27FC236}">
                <a16:creationId xmlns:a16="http://schemas.microsoft.com/office/drawing/2014/main" id="{8859A70A-DCCE-BBD4-64DF-548FC1C5064B}"/>
              </a:ext>
            </a:extLst>
          </p:cNvPr>
          <p:cNvGrpSpPr/>
          <p:nvPr/>
        </p:nvGrpSpPr>
        <p:grpSpPr>
          <a:xfrm>
            <a:off x="3875314" y="2938851"/>
            <a:ext cx="4713842" cy="555464"/>
            <a:chOff x="3875314" y="2938851"/>
            <a:chExt cx="4713842" cy="555464"/>
          </a:xfrm>
        </p:grpSpPr>
        <p:sp>
          <p:nvSpPr>
            <p:cNvPr id="13" name="Rectangle: Rounded Corners 12">
              <a:extLst>
                <a:ext uri="{FF2B5EF4-FFF2-40B4-BE49-F238E27FC236}">
                  <a16:creationId xmlns:a16="http://schemas.microsoft.com/office/drawing/2014/main" id="{003285F3-81EC-B483-6EEC-6B2815CB229B}"/>
                </a:ext>
              </a:extLst>
            </p:cNvPr>
            <p:cNvSpPr/>
            <p:nvPr/>
          </p:nvSpPr>
          <p:spPr>
            <a:xfrm>
              <a:off x="3875314" y="3194957"/>
              <a:ext cx="2422072" cy="29935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2E8B54-DE0A-2F62-86D7-CCB99AF7B6DB}"/>
                </a:ext>
              </a:extLst>
            </p:cNvPr>
            <p:cNvSpPr txBox="1"/>
            <p:nvPr/>
          </p:nvSpPr>
          <p:spPr>
            <a:xfrm>
              <a:off x="6355339" y="2938851"/>
              <a:ext cx="2233817" cy="369332"/>
            </a:xfrm>
            <a:prstGeom prst="rect">
              <a:avLst/>
            </a:prstGeom>
            <a:noFill/>
          </p:spPr>
          <p:txBody>
            <a:bodyPr wrap="none" rtlCol="0">
              <a:spAutoFit/>
            </a:bodyPr>
            <a:lstStyle/>
            <a:p>
              <a:r>
                <a:rPr lang="en-US" dirty="0">
                  <a:solidFill>
                    <a:schemeClr val="accent2"/>
                  </a:solidFill>
                </a:rPr>
                <a:t>High-security source</a:t>
              </a:r>
            </a:p>
          </p:txBody>
        </p:sp>
      </p:grpSp>
      <p:grpSp>
        <p:nvGrpSpPr>
          <p:cNvPr id="19" name="Group 18">
            <a:extLst>
              <a:ext uri="{FF2B5EF4-FFF2-40B4-BE49-F238E27FC236}">
                <a16:creationId xmlns:a16="http://schemas.microsoft.com/office/drawing/2014/main" id="{AE6CE75D-8C8B-8ECC-3F5D-11D403CB0DDC}"/>
              </a:ext>
            </a:extLst>
          </p:cNvPr>
          <p:cNvGrpSpPr/>
          <p:nvPr/>
        </p:nvGrpSpPr>
        <p:grpSpPr>
          <a:xfrm>
            <a:off x="2111829" y="4309724"/>
            <a:ext cx="4899279" cy="449691"/>
            <a:chOff x="2111829" y="4309724"/>
            <a:chExt cx="4899279" cy="449691"/>
          </a:xfrm>
        </p:grpSpPr>
        <p:sp>
          <p:nvSpPr>
            <p:cNvPr id="16" name="Rectangle: Rounded Corners 15">
              <a:extLst>
                <a:ext uri="{FF2B5EF4-FFF2-40B4-BE49-F238E27FC236}">
                  <a16:creationId xmlns:a16="http://schemas.microsoft.com/office/drawing/2014/main" id="{536287FD-797B-D6F0-0AC5-2532BC1216E8}"/>
                </a:ext>
              </a:extLst>
            </p:cNvPr>
            <p:cNvSpPr/>
            <p:nvPr/>
          </p:nvSpPr>
          <p:spPr>
            <a:xfrm>
              <a:off x="2111829" y="4309724"/>
              <a:ext cx="2922814" cy="29935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A3EED6D-5BF6-B6C3-1FA0-622279A6E2F6}"/>
                </a:ext>
              </a:extLst>
            </p:cNvPr>
            <p:cNvSpPr txBox="1"/>
            <p:nvPr/>
          </p:nvSpPr>
          <p:spPr>
            <a:xfrm>
              <a:off x="5086350" y="4390083"/>
              <a:ext cx="1924758" cy="369332"/>
            </a:xfrm>
            <a:prstGeom prst="rect">
              <a:avLst/>
            </a:prstGeom>
            <a:noFill/>
          </p:spPr>
          <p:txBody>
            <a:bodyPr wrap="none" rtlCol="0">
              <a:spAutoFit/>
            </a:bodyPr>
            <a:lstStyle/>
            <a:p>
              <a:r>
                <a:rPr lang="en-US" dirty="0">
                  <a:solidFill>
                    <a:schemeClr val="accent2"/>
                  </a:solidFill>
                </a:rPr>
                <a:t>Low-security sink</a:t>
              </a:r>
            </a:p>
          </p:txBody>
        </p:sp>
      </p:grpSp>
      <p:grpSp>
        <p:nvGrpSpPr>
          <p:cNvPr id="20" name="Group 19">
            <a:extLst>
              <a:ext uri="{FF2B5EF4-FFF2-40B4-BE49-F238E27FC236}">
                <a16:creationId xmlns:a16="http://schemas.microsoft.com/office/drawing/2014/main" id="{91315B2B-F169-B18F-8016-FBBC1D32B2EF}"/>
              </a:ext>
            </a:extLst>
          </p:cNvPr>
          <p:cNvGrpSpPr/>
          <p:nvPr/>
        </p:nvGrpSpPr>
        <p:grpSpPr>
          <a:xfrm>
            <a:off x="4223656" y="5370033"/>
            <a:ext cx="4614578" cy="441160"/>
            <a:chOff x="3875314" y="3025939"/>
            <a:chExt cx="4614578" cy="441160"/>
          </a:xfrm>
        </p:grpSpPr>
        <p:sp>
          <p:nvSpPr>
            <p:cNvPr id="21" name="Rectangle: Rounded Corners 20">
              <a:extLst>
                <a:ext uri="{FF2B5EF4-FFF2-40B4-BE49-F238E27FC236}">
                  <a16:creationId xmlns:a16="http://schemas.microsoft.com/office/drawing/2014/main" id="{D3014C23-B696-70A0-CA4B-4426C2FD3349}"/>
                </a:ext>
              </a:extLst>
            </p:cNvPr>
            <p:cNvSpPr/>
            <p:nvPr/>
          </p:nvSpPr>
          <p:spPr>
            <a:xfrm>
              <a:off x="3875314" y="3234834"/>
              <a:ext cx="2422072" cy="23226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209F326-B41F-0AD2-6208-E01893684FA0}"/>
                </a:ext>
              </a:extLst>
            </p:cNvPr>
            <p:cNvSpPr txBox="1"/>
            <p:nvPr/>
          </p:nvSpPr>
          <p:spPr>
            <a:xfrm>
              <a:off x="6311795" y="3025939"/>
              <a:ext cx="2178097" cy="369332"/>
            </a:xfrm>
            <a:prstGeom prst="rect">
              <a:avLst/>
            </a:prstGeom>
            <a:noFill/>
          </p:spPr>
          <p:txBody>
            <a:bodyPr wrap="none" rtlCol="0">
              <a:spAutoFit/>
            </a:bodyPr>
            <a:lstStyle/>
            <a:p>
              <a:r>
                <a:rPr lang="en-US" dirty="0">
                  <a:solidFill>
                    <a:schemeClr val="accent2"/>
                  </a:solidFill>
                </a:rPr>
                <a:t>Low-security source</a:t>
              </a:r>
            </a:p>
          </p:txBody>
        </p:sp>
      </p:grpSp>
      <p:grpSp>
        <p:nvGrpSpPr>
          <p:cNvPr id="23" name="Group 22">
            <a:extLst>
              <a:ext uri="{FF2B5EF4-FFF2-40B4-BE49-F238E27FC236}">
                <a16:creationId xmlns:a16="http://schemas.microsoft.com/office/drawing/2014/main" id="{AF5EBD7E-9A5A-AA89-E289-1D3339B9704F}"/>
              </a:ext>
            </a:extLst>
          </p:cNvPr>
          <p:cNvGrpSpPr/>
          <p:nvPr/>
        </p:nvGrpSpPr>
        <p:grpSpPr>
          <a:xfrm>
            <a:off x="4788077" y="5879520"/>
            <a:ext cx="2609923" cy="543214"/>
            <a:chOff x="3858985" y="3216729"/>
            <a:chExt cx="2609923" cy="543214"/>
          </a:xfrm>
        </p:grpSpPr>
        <p:sp>
          <p:nvSpPr>
            <p:cNvPr id="24" name="Rectangle: Rounded Corners 23">
              <a:extLst>
                <a:ext uri="{FF2B5EF4-FFF2-40B4-BE49-F238E27FC236}">
                  <a16:creationId xmlns:a16="http://schemas.microsoft.com/office/drawing/2014/main" id="{846405BD-D12A-FB6A-502E-83365E0281EB}"/>
                </a:ext>
              </a:extLst>
            </p:cNvPr>
            <p:cNvSpPr/>
            <p:nvPr/>
          </p:nvSpPr>
          <p:spPr>
            <a:xfrm>
              <a:off x="3858985" y="3216729"/>
              <a:ext cx="867051" cy="20031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081B1D-A8DC-1D0E-A93E-02BFF88E21EA}"/>
                </a:ext>
              </a:extLst>
            </p:cNvPr>
            <p:cNvSpPr txBox="1"/>
            <p:nvPr/>
          </p:nvSpPr>
          <p:spPr>
            <a:xfrm>
              <a:off x="4488429" y="3390611"/>
              <a:ext cx="1980479" cy="369332"/>
            </a:xfrm>
            <a:prstGeom prst="rect">
              <a:avLst/>
            </a:prstGeom>
            <a:noFill/>
          </p:spPr>
          <p:txBody>
            <a:bodyPr wrap="none" rtlCol="0">
              <a:spAutoFit/>
            </a:bodyPr>
            <a:lstStyle/>
            <a:p>
              <a:r>
                <a:rPr lang="en-US" dirty="0">
                  <a:solidFill>
                    <a:schemeClr val="accent2"/>
                  </a:solidFill>
                </a:rPr>
                <a:t>High-security sink</a:t>
              </a:r>
            </a:p>
          </p:txBody>
        </p:sp>
      </p:grpSp>
    </p:spTree>
    <p:extLst>
      <p:ext uri="{BB962C8B-B14F-4D97-AF65-F5344CB8AC3E}">
        <p14:creationId xmlns:p14="http://schemas.microsoft.com/office/powerpoint/2010/main" val="37614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Find the Dataflow!</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2" name="Content Placeholder 2">
            <a:extLst>
              <a:ext uri="{FF2B5EF4-FFF2-40B4-BE49-F238E27FC236}">
                <a16:creationId xmlns:a16="http://schemas.microsoft.com/office/drawing/2014/main" id="{93DC38C5-1134-20AA-6AB2-331117CD4E53}"/>
              </a:ext>
            </a:extLst>
          </p:cNvPr>
          <p:cNvSpPr txBox="1">
            <a:spLocks/>
          </p:cNvSpPr>
          <p:nvPr/>
        </p:nvSpPr>
        <p:spPr>
          <a:xfrm>
            <a:off x="864981" y="1638782"/>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400" cap="small" dirty="0"/>
          </a:p>
        </p:txBody>
      </p:sp>
      <p:sp>
        <p:nvSpPr>
          <p:cNvPr id="14" name="TextBox 13">
            <a:extLst>
              <a:ext uri="{FF2B5EF4-FFF2-40B4-BE49-F238E27FC236}">
                <a16:creationId xmlns:a16="http://schemas.microsoft.com/office/drawing/2014/main" id="{FBF66E07-32DE-E5A6-2B00-6C3E7EAAEF29}"/>
              </a:ext>
            </a:extLst>
          </p:cNvPr>
          <p:cNvSpPr txBox="1"/>
          <p:nvPr/>
        </p:nvSpPr>
        <p:spPr>
          <a:xfrm>
            <a:off x="826881" y="5046944"/>
            <a:ext cx="7778604" cy="369332"/>
          </a:xfrm>
          <a:prstGeom prst="rect">
            <a:avLst/>
          </a:prstGeom>
          <a:noFill/>
        </p:spPr>
        <p:txBody>
          <a:bodyPr wrap="none" rtlCol="0">
            <a:spAutoFit/>
          </a:bodyPr>
          <a:lstStyle/>
          <a:p>
            <a:r>
              <a:rPr lang="en-US" b="1" dirty="0"/>
              <a:t>Integrity: </a:t>
            </a:r>
            <a:r>
              <a:rPr lang="en-US" u="sng" dirty="0"/>
              <a:t>low security</a:t>
            </a:r>
            <a:r>
              <a:rPr lang="en-US" dirty="0"/>
              <a:t> data should not influence </a:t>
            </a:r>
            <a:r>
              <a:rPr lang="en-US" u="sng" dirty="0"/>
              <a:t>high security</a:t>
            </a:r>
            <a:r>
              <a:rPr lang="en-US" dirty="0"/>
              <a:t> functionality</a:t>
            </a:r>
          </a:p>
        </p:txBody>
      </p:sp>
      <p:sp>
        <p:nvSpPr>
          <p:cNvPr id="6" name="TextBox 5">
            <a:extLst>
              <a:ext uri="{FF2B5EF4-FFF2-40B4-BE49-F238E27FC236}">
                <a16:creationId xmlns:a16="http://schemas.microsoft.com/office/drawing/2014/main" id="{B6D67C07-60CE-2D7B-F0F5-0BAC63DCF57F}"/>
              </a:ext>
            </a:extLst>
          </p:cNvPr>
          <p:cNvSpPr txBox="1"/>
          <p:nvPr/>
        </p:nvSpPr>
        <p:spPr>
          <a:xfrm>
            <a:off x="830022" y="2570005"/>
            <a:ext cx="8606585" cy="369332"/>
          </a:xfrm>
          <a:prstGeom prst="rect">
            <a:avLst/>
          </a:prstGeom>
          <a:noFill/>
        </p:spPr>
        <p:txBody>
          <a:bodyPr wrap="square">
            <a:spAutoFit/>
          </a:bodyPr>
          <a:lstStyle/>
          <a:p>
            <a:r>
              <a:rPr lang="en-US" b="1" dirty="0"/>
              <a:t>Confidentiality: </a:t>
            </a:r>
            <a:r>
              <a:rPr lang="en-US" u="sng" dirty="0"/>
              <a:t>high security</a:t>
            </a:r>
            <a:r>
              <a:rPr lang="en-US" dirty="0"/>
              <a:t> data should not influence </a:t>
            </a:r>
            <a:r>
              <a:rPr lang="en-US" u="sng" dirty="0"/>
              <a:t>low security</a:t>
            </a:r>
            <a:r>
              <a:rPr lang="en-US" dirty="0"/>
              <a:t> functionality</a:t>
            </a:r>
          </a:p>
        </p:txBody>
      </p:sp>
      <p:sp>
        <p:nvSpPr>
          <p:cNvPr id="9" name="TextBox 8">
            <a:extLst>
              <a:ext uri="{FF2B5EF4-FFF2-40B4-BE49-F238E27FC236}">
                <a16:creationId xmlns:a16="http://schemas.microsoft.com/office/drawing/2014/main" id="{F0B9FD19-3A71-DDCD-6A54-EBDFAF73AF5E}"/>
              </a:ext>
            </a:extLst>
          </p:cNvPr>
          <p:cNvSpPr txBox="1"/>
          <p:nvPr/>
        </p:nvSpPr>
        <p:spPr>
          <a:xfrm>
            <a:off x="2111829" y="3178628"/>
            <a:ext cx="4871847" cy="1477328"/>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loc = </a:t>
            </a:r>
            <a:r>
              <a:rPr lang="en-US" dirty="0" err="1">
                <a:latin typeface="Courier New" panose="02070309020205020404" pitchFamily="49" charset="0"/>
                <a:cs typeface="Courier New" panose="02070309020205020404" pitchFamily="49" charset="0"/>
              </a:rPr>
              <a:t>getUserLocation</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if (</a:t>
            </a:r>
            <a:r>
              <a:rPr lang="en-US" dirty="0" err="1">
                <a:latin typeface="Courier New" panose="02070309020205020404" pitchFamily="49" charset="0"/>
                <a:cs typeface="Courier New" panose="02070309020205020404" pitchFamily="49" charset="0"/>
              </a:rPr>
              <a:t>inKansas</a:t>
            </a:r>
            <a:r>
              <a:rPr lang="en-US" dirty="0">
                <a:latin typeface="Courier New" panose="02070309020205020404" pitchFamily="49" charset="0"/>
                <a:cs typeface="Courier New" panose="02070309020205020404" pitchFamily="49" charset="0"/>
              </a:rPr>
              <a:t>(loc)){</a:t>
            </a:r>
          </a:p>
          <a:p>
            <a:r>
              <a:rPr lang="en-US" dirty="0">
                <a:latin typeface="Courier New" panose="02070309020205020404" pitchFamily="49" charset="0"/>
                <a:cs typeface="Courier New" panose="02070309020205020404" pitchFamily="49" charset="0"/>
              </a:rPr>
              <a:t>  print “Watch out for tornados!”;</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writeToNetwork</a:t>
            </a:r>
            <a:r>
              <a:rPr lang="en-US" dirty="0">
                <a:latin typeface="Courier New" panose="02070309020205020404" pitchFamily="49" charset="0"/>
                <a:cs typeface="Courier New" panose="02070309020205020404" pitchFamily="49" charset="0"/>
              </a:rPr>
              <a:t>(loc);</a:t>
            </a:r>
          </a:p>
        </p:txBody>
      </p:sp>
      <p:sp>
        <p:nvSpPr>
          <p:cNvPr id="10" name="TextBox 9">
            <a:extLst>
              <a:ext uri="{FF2B5EF4-FFF2-40B4-BE49-F238E27FC236}">
                <a16:creationId xmlns:a16="http://schemas.microsoft.com/office/drawing/2014/main" id="{C470409B-6574-2108-818A-46AB7EDDA2DA}"/>
              </a:ext>
            </a:extLst>
          </p:cNvPr>
          <p:cNvSpPr txBox="1"/>
          <p:nvPr/>
        </p:nvSpPr>
        <p:spPr>
          <a:xfrm>
            <a:off x="2019299" y="5513622"/>
            <a:ext cx="4871847" cy="646331"/>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a:t>
            </a:r>
            <a:r>
              <a:rPr lang="en-US" dirty="0" err="1">
                <a:latin typeface="Courier New" panose="02070309020205020404" pitchFamily="49" charset="0"/>
                <a:cs typeface="Courier New" panose="02070309020205020404" pitchFamily="49" charset="0"/>
              </a:rPr>
              <a:t>netVal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readFromNetwork</a:t>
            </a:r>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setPassword</a:t>
            </a:r>
            <a:r>
              <a:rPr lang="en-US" dirty="0">
                <a:latin typeface="Courier New" panose="02070309020205020404" pitchFamily="49" charset="0"/>
                <a:cs typeface="Courier New" panose="02070309020205020404" pitchFamily="49" charset="0"/>
              </a:rPr>
              <a:t>(“root”, </a:t>
            </a:r>
            <a:r>
              <a:rPr lang="en-US" dirty="0" err="1">
                <a:latin typeface="Courier New" panose="02070309020205020404" pitchFamily="49" charset="0"/>
                <a:cs typeface="Courier New" panose="02070309020205020404" pitchFamily="49" charset="0"/>
              </a:rPr>
              <a:t>netVal</a:t>
            </a:r>
            <a:r>
              <a:rPr lang="en-US"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C4E3AA40-91E4-7711-306D-9BE0C90627A4}"/>
              </a:ext>
            </a:extLst>
          </p:cNvPr>
          <p:cNvSpPr txBox="1"/>
          <p:nvPr/>
        </p:nvSpPr>
        <p:spPr>
          <a:xfrm>
            <a:off x="911663" y="1410672"/>
            <a:ext cx="8606585" cy="369332"/>
          </a:xfrm>
          <a:prstGeom prst="rect">
            <a:avLst/>
          </a:prstGeom>
          <a:noFill/>
        </p:spPr>
        <p:txBody>
          <a:bodyPr wrap="square">
            <a:spAutoFit/>
          </a:bodyPr>
          <a:lstStyle/>
          <a:p>
            <a:r>
              <a:rPr lang="en-US" dirty="0"/>
              <a:t>A</a:t>
            </a:r>
            <a:r>
              <a:rPr lang="en-US" b="1" dirty="0"/>
              <a:t> source </a:t>
            </a:r>
            <a:r>
              <a:rPr lang="en-US" dirty="0"/>
              <a:t>operation – an operation that generates data</a:t>
            </a:r>
          </a:p>
        </p:txBody>
      </p:sp>
      <p:sp>
        <p:nvSpPr>
          <p:cNvPr id="11" name="TextBox 10">
            <a:extLst>
              <a:ext uri="{FF2B5EF4-FFF2-40B4-BE49-F238E27FC236}">
                <a16:creationId xmlns:a16="http://schemas.microsoft.com/office/drawing/2014/main" id="{6581FF54-8051-DE0E-AEC7-A13FAD927630}"/>
              </a:ext>
            </a:extLst>
          </p:cNvPr>
          <p:cNvSpPr txBox="1"/>
          <p:nvPr/>
        </p:nvSpPr>
        <p:spPr>
          <a:xfrm>
            <a:off x="922546" y="1710031"/>
            <a:ext cx="8606585" cy="369332"/>
          </a:xfrm>
          <a:prstGeom prst="rect">
            <a:avLst/>
          </a:prstGeom>
          <a:noFill/>
        </p:spPr>
        <p:txBody>
          <a:bodyPr wrap="square">
            <a:spAutoFit/>
          </a:bodyPr>
          <a:lstStyle/>
          <a:p>
            <a:r>
              <a:rPr lang="en-US" dirty="0"/>
              <a:t>A</a:t>
            </a:r>
            <a:r>
              <a:rPr lang="en-US" b="1" dirty="0"/>
              <a:t> sink </a:t>
            </a:r>
            <a:r>
              <a:rPr lang="en-US" dirty="0"/>
              <a:t>operation – an operation that consumes data</a:t>
            </a:r>
          </a:p>
        </p:txBody>
      </p:sp>
      <p:sp>
        <p:nvSpPr>
          <p:cNvPr id="12" name="TextBox 11">
            <a:extLst>
              <a:ext uri="{FF2B5EF4-FFF2-40B4-BE49-F238E27FC236}">
                <a16:creationId xmlns:a16="http://schemas.microsoft.com/office/drawing/2014/main" id="{617082C2-FF0C-755E-B482-0CC769BA6E66}"/>
              </a:ext>
            </a:extLst>
          </p:cNvPr>
          <p:cNvSpPr txBox="1"/>
          <p:nvPr/>
        </p:nvSpPr>
        <p:spPr>
          <a:xfrm>
            <a:off x="933429" y="2014833"/>
            <a:ext cx="8606585" cy="369332"/>
          </a:xfrm>
          <a:prstGeom prst="rect">
            <a:avLst/>
          </a:prstGeom>
          <a:noFill/>
        </p:spPr>
        <p:txBody>
          <a:bodyPr wrap="square">
            <a:spAutoFit/>
          </a:bodyPr>
          <a:lstStyle/>
          <a:p>
            <a:r>
              <a:rPr lang="en-US" dirty="0"/>
              <a:t>A</a:t>
            </a:r>
            <a:r>
              <a:rPr lang="en-US" b="1" dirty="0"/>
              <a:t> flow </a:t>
            </a:r>
            <a:r>
              <a:rPr lang="en-US" dirty="0"/>
              <a:t>– a program path segment that begins at a source and ends at a sink</a:t>
            </a:r>
          </a:p>
        </p:txBody>
      </p:sp>
      <p:grpSp>
        <p:nvGrpSpPr>
          <p:cNvPr id="18" name="Group 17">
            <a:extLst>
              <a:ext uri="{FF2B5EF4-FFF2-40B4-BE49-F238E27FC236}">
                <a16:creationId xmlns:a16="http://schemas.microsoft.com/office/drawing/2014/main" id="{8859A70A-DCCE-BBD4-64DF-548FC1C5064B}"/>
              </a:ext>
            </a:extLst>
          </p:cNvPr>
          <p:cNvGrpSpPr/>
          <p:nvPr/>
        </p:nvGrpSpPr>
        <p:grpSpPr>
          <a:xfrm>
            <a:off x="3875314" y="2938851"/>
            <a:ext cx="4713842" cy="555464"/>
            <a:chOff x="3875314" y="2938851"/>
            <a:chExt cx="4713842" cy="555464"/>
          </a:xfrm>
        </p:grpSpPr>
        <p:sp>
          <p:nvSpPr>
            <p:cNvPr id="13" name="Rectangle: Rounded Corners 12">
              <a:extLst>
                <a:ext uri="{FF2B5EF4-FFF2-40B4-BE49-F238E27FC236}">
                  <a16:creationId xmlns:a16="http://schemas.microsoft.com/office/drawing/2014/main" id="{003285F3-81EC-B483-6EEC-6B2815CB229B}"/>
                </a:ext>
              </a:extLst>
            </p:cNvPr>
            <p:cNvSpPr/>
            <p:nvPr/>
          </p:nvSpPr>
          <p:spPr>
            <a:xfrm>
              <a:off x="3875314" y="3194957"/>
              <a:ext cx="2422072" cy="29935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2E8B54-DE0A-2F62-86D7-CCB99AF7B6DB}"/>
                </a:ext>
              </a:extLst>
            </p:cNvPr>
            <p:cNvSpPr txBox="1"/>
            <p:nvPr/>
          </p:nvSpPr>
          <p:spPr>
            <a:xfrm>
              <a:off x="6355339" y="2938851"/>
              <a:ext cx="2233817" cy="369332"/>
            </a:xfrm>
            <a:prstGeom prst="rect">
              <a:avLst/>
            </a:prstGeom>
            <a:noFill/>
          </p:spPr>
          <p:txBody>
            <a:bodyPr wrap="none" rtlCol="0">
              <a:spAutoFit/>
            </a:bodyPr>
            <a:lstStyle/>
            <a:p>
              <a:r>
                <a:rPr lang="en-US" dirty="0">
                  <a:solidFill>
                    <a:schemeClr val="accent2"/>
                  </a:solidFill>
                </a:rPr>
                <a:t>High-security source</a:t>
              </a:r>
            </a:p>
          </p:txBody>
        </p:sp>
      </p:grpSp>
      <p:grpSp>
        <p:nvGrpSpPr>
          <p:cNvPr id="19" name="Group 18">
            <a:extLst>
              <a:ext uri="{FF2B5EF4-FFF2-40B4-BE49-F238E27FC236}">
                <a16:creationId xmlns:a16="http://schemas.microsoft.com/office/drawing/2014/main" id="{AE6CE75D-8C8B-8ECC-3F5D-11D403CB0DDC}"/>
              </a:ext>
            </a:extLst>
          </p:cNvPr>
          <p:cNvGrpSpPr/>
          <p:nvPr/>
        </p:nvGrpSpPr>
        <p:grpSpPr>
          <a:xfrm>
            <a:off x="2111829" y="4309724"/>
            <a:ext cx="4899279" cy="449691"/>
            <a:chOff x="2111829" y="4309724"/>
            <a:chExt cx="4899279" cy="449691"/>
          </a:xfrm>
        </p:grpSpPr>
        <p:sp>
          <p:nvSpPr>
            <p:cNvPr id="16" name="Rectangle: Rounded Corners 15">
              <a:extLst>
                <a:ext uri="{FF2B5EF4-FFF2-40B4-BE49-F238E27FC236}">
                  <a16:creationId xmlns:a16="http://schemas.microsoft.com/office/drawing/2014/main" id="{536287FD-797B-D6F0-0AC5-2532BC1216E8}"/>
                </a:ext>
              </a:extLst>
            </p:cNvPr>
            <p:cNvSpPr/>
            <p:nvPr/>
          </p:nvSpPr>
          <p:spPr>
            <a:xfrm>
              <a:off x="2111829" y="4309724"/>
              <a:ext cx="2922814" cy="29935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A3EED6D-5BF6-B6C3-1FA0-622279A6E2F6}"/>
                </a:ext>
              </a:extLst>
            </p:cNvPr>
            <p:cNvSpPr txBox="1"/>
            <p:nvPr/>
          </p:nvSpPr>
          <p:spPr>
            <a:xfrm>
              <a:off x="5086350" y="4390083"/>
              <a:ext cx="1924758" cy="369332"/>
            </a:xfrm>
            <a:prstGeom prst="rect">
              <a:avLst/>
            </a:prstGeom>
            <a:noFill/>
          </p:spPr>
          <p:txBody>
            <a:bodyPr wrap="none" rtlCol="0">
              <a:spAutoFit/>
            </a:bodyPr>
            <a:lstStyle/>
            <a:p>
              <a:r>
                <a:rPr lang="en-US" dirty="0">
                  <a:solidFill>
                    <a:schemeClr val="accent2"/>
                  </a:solidFill>
                </a:rPr>
                <a:t>Low-security sink</a:t>
              </a:r>
            </a:p>
          </p:txBody>
        </p:sp>
      </p:grpSp>
      <p:grpSp>
        <p:nvGrpSpPr>
          <p:cNvPr id="20" name="Group 19">
            <a:extLst>
              <a:ext uri="{FF2B5EF4-FFF2-40B4-BE49-F238E27FC236}">
                <a16:creationId xmlns:a16="http://schemas.microsoft.com/office/drawing/2014/main" id="{91315B2B-F169-B18F-8016-FBBC1D32B2EF}"/>
              </a:ext>
            </a:extLst>
          </p:cNvPr>
          <p:cNvGrpSpPr/>
          <p:nvPr/>
        </p:nvGrpSpPr>
        <p:grpSpPr>
          <a:xfrm>
            <a:off x="4223656" y="5370033"/>
            <a:ext cx="4614578" cy="441160"/>
            <a:chOff x="3875314" y="3025939"/>
            <a:chExt cx="4614578" cy="441160"/>
          </a:xfrm>
        </p:grpSpPr>
        <p:sp>
          <p:nvSpPr>
            <p:cNvPr id="21" name="Rectangle: Rounded Corners 20">
              <a:extLst>
                <a:ext uri="{FF2B5EF4-FFF2-40B4-BE49-F238E27FC236}">
                  <a16:creationId xmlns:a16="http://schemas.microsoft.com/office/drawing/2014/main" id="{D3014C23-B696-70A0-CA4B-4426C2FD3349}"/>
                </a:ext>
              </a:extLst>
            </p:cNvPr>
            <p:cNvSpPr/>
            <p:nvPr/>
          </p:nvSpPr>
          <p:spPr>
            <a:xfrm>
              <a:off x="3875314" y="3234834"/>
              <a:ext cx="2422072" cy="23226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209F326-B41F-0AD2-6208-E01893684FA0}"/>
                </a:ext>
              </a:extLst>
            </p:cNvPr>
            <p:cNvSpPr txBox="1"/>
            <p:nvPr/>
          </p:nvSpPr>
          <p:spPr>
            <a:xfrm>
              <a:off x="6311795" y="3025939"/>
              <a:ext cx="2178097" cy="369332"/>
            </a:xfrm>
            <a:prstGeom prst="rect">
              <a:avLst/>
            </a:prstGeom>
            <a:noFill/>
          </p:spPr>
          <p:txBody>
            <a:bodyPr wrap="none" rtlCol="0">
              <a:spAutoFit/>
            </a:bodyPr>
            <a:lstStyle/>
            <a:p>
              <a:r>
                <a:rPr lang="en-US" dirty="0">
                  <a:solidFill>
                    <a:schemeClr val="accent2"/>
                  </a:solidFill>
                </a:rPr>
                <a:t>Low-security source</a:t>
              </a:r>
            </a:p>
          </p:txBody>
        </p:sp>
      </p:grpSp>
      <p:grpSp>
        <p:nvGrpSpPr>
          <p:cNvPr id="23" name="Group 22">
            <a:extLst>
              <a:ext uri="{FF2B5EF4-FFF2-40B4-BE49-F238E27FC236}">
                <a16:creationId xmlns:a16="http://schemas.microsoft.com/office/drawing/2014/main" id="{AF5EBD7E-9A5A-AA89-E289-1D3339B9704F}"/>
              </a:ext>
            </a:extLst>
          </p:cNvPr>
          <p:cNvGrpSpPr/>
          <p:nvPr/>
        </p:nvGrpSpPr>
        <p:grpSpPr>
          <a:xfrm>
            <a:off x="4788077" y="5879520"/>
            <a:ext cx="2609923" cy="543214"/>
            <a:chOff x="3858985" y="3216729"/>
            <a:chExt cx="2609923" cy="543214"/>
          </a:xfrm>
        </p:grpSpPr>
        <p:sp>
          <p:nvSpPr>
            <p:cNvPr id="24" name="Rectangle: Rounded Corners 23">
              <a:extLst>
                <a:ext uri="{FF2B5EF4-FFF2-40B4-BE49-F238E27FC236}">
                  <a16:creationId xmlns:a16="http://schemas.microsoft.com/office/drawing/2014/main" id="{846405BD-D12A-FB6A-502E-83365E0281EB}"/>
                </a:ext>
              </a:extLst>
            </p:cNvPr>
            <p:cNvSpPr/>
            <p:nvPr/>
          </p:nvSpPr>
          <p:spPr>
            <a:xfrm>
              <a:off x="3858985" y="3216729"/>
              <a:ext cx="867051" cy="20031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081B1D-A8DC-1D0E-A93E-02BFF88E21EA}"/>
                </a:ext>
              </a:extLst>
            </p:cNvPr>
            <p:cNvSpPr txBox="1"/>
            <p:nvPr/>
          </p:nvSpPr>
          <p:spPr>
            <a:xfrm>
              <a:off x="4488429" y="3390611"/>
              <a:ext cx="1980479" cy="369332"/>
            </a:xfrm>
            <a:prstGeom prst="rect">
              <a:avLst/>
            </a:prstGeom>
            <a:noFill/>
          </p:spPr>
          <p:txBody>
            <a:bodyPr wrap="none" rtlCol="0">
              <a:spAutoFit/>
            </a:bodyPr>
            <a:lstStyle/>
            <a:p>
              <a:r>
                <a:rPr lang="en-US" dirty="0">
                  <a:solidFill>
                    <a:schemeClr val="accent2"/>
                  </a:solidFill>
                </a:rPr>
                <a:t>High-security sink</a:t>
              </a:r>
            </a:p>
          </p:txBody>
        </p:sp>
      </p:grpSp>
    </p:spTree>
    <p:extLst>
      <p:ext uri="{BB962C8B-B14F-4D97-AF65-F5344CB8AC3E}">
        <p14:creationId xmlns:p14="http://schemas.microsoft.com/office/powerpoint/2010/main" val="118136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23</a:t>
            </a:fld>
            <a:endParaRPr lang="en-US"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9" name="TextBox 8">
            <a:extLst>
              <a:ext uri="{FF2B5EF4-FFF2-40B4-BE49-F238E27FC236}">
                <a16:creationId xmlns:a16="http://schemas.microsoft.com/office/drawing/2014/main" id="{F0B9FD19-3A71-DDCD-6A54-EBDFAF73AF5E}"/>
              </a:ext>
            </a:extLst>
          </p:cNvPr>
          <p:cNvSpPr txBox="1"/>
          <p:nvPr/>
        </p:nvSpPr>
        <p:spPr>
          <a:xfrm>
            <a:off x="228590" y="1583862"/>
            <a:ext cx="4871847" cy="1477328"/>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loc = </a:t>
            </a:r>
            <a:r>
              <a:rPr lang="en-US" dirty="0" err="1">
                <a:latin typeface="Courier New" panose="02070309020205020404" pitchFamily="49" charset="0"/>
                <a:cs typeface="Courier New" panose="02070309020205020404" pitchFamily="49" charset="0"/>
              </a:rPr>
              <a:t>getUserLocation</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if (</a:t>
            </a:r>
            <a:r>
              <a:rPr lang="en-US" dirty="0" err="1">
                <a:latin typeface="Courier New" panose="02070309020205020404" pitchFamily="49" charset="0"/>
                <a:cs typeface="Courier New" panose="02070309020205020404" pitchFamily="49" charset="0"/>
              </a:rPr>
              <a:t>inKansas</a:t>
            </a:r>
            <a:r>
              <a:rPr lang="en-US" dirty="0">
                <a:latin typeface="Courier New" panose="02070309020205020404" pitchFamily="49" charset="0"/>
                <a:cs typeface="Courier New" panose="02070309020205020404" pitchFamily="49" charset="0"/>
              </a:rPr>
              <a:t>(loc)){</a:t>
            </a:r>
          </a:p>
          <a:p>
            <a:r>
              <a:rPr lang="en-US" dirty="0">
                <a:latin typeface="Courier New" panose="02070309020205020404" pitchFamily="49" charset="0"/>
                <a:cs typeface="Courier New" panose="02070309020205020404" pitchFamily="49" charset="0"/>
              </a:rPr>
              <a:t>  print “Watch out for tornados!”;</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writeToNetwork</a:t>
            </a:r>
            <a:r>
              <a:rPr lang="en-US" dirty="0">
                <a:latin typeface="Courier New" panose="02070309020205020404" pitchFamily="49" charset="0"/>
                <a:cs typeface="Courier New" panose="02070309020205020404" pitchFamily="49" charset="0"/>
              </a:rPr>
              <a:t>(loc);</a:t>
            </a:r>
          </a:p>
        </p:txBody>
      </p:sp>
      <p:grpSp>
        <p:nvGrpSpPr>
          <p:cNvPr id="18" name="Group 17">
            <a:extLst>
              <a:ext uri="{FF2B5EF4-FFF2-40B4-BE49-F238E27FC236}">
                <a16:creationId xmlns:a16="http://schemas.microsoft.com/office/drawing/2014/main" id="{8859A70A-DCCE-BBD4-64DF-548FC1C5064B}"/>
              </a:ext>
            </a:extLst>
          </p:cNvPr>
          <p:cNvGrpSpPr/>
          <p:nvPr/>
        </p:nvGrpSpPr>
        <p:grpSpPr>
          <a:xfrm>
            <a:off x="1992075" y="1344085"/>
            <a:ext cx="4713842" cy="555464"/>
            <a:chOff x="3875314" y="2938851"/>
            <a:chExt cx="4713842" cy="555464"/>
          </a:xfrm>
        </p:grpSpPr>
        <p:sp>
          <p:nvSpPr>
            <p:cNvPr id="13" name="Rectangle: Rounded Corners 12">
              <a:extLst>
                <a:ext uri="{FF2B5EF4-FFF2-40B4-BE49-F238E27FC236}">
                  <a16:creationId xmlns:a16="http://schemas.microsoft.com/office/drawing/2014/main" id="{003285F3-81EC-B483-6EEC-6B2815CB229B}"/>
                </a:ext>
              </a:extLst>
            </p:cNvPr>
            <p:cNvSpPr/>
            <p:nvPr/>
          </p:nvSpPr>
          <p:spPr>
            <a:xfrm>
              <a:off x="3875314" y="3194957"/>
              <a:ext cx="2422072" cy="29935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2E8B54-DE0A-2F62-86D7-CCB99AF7B6DB}"/>
                </a:ext>
              </a:extLst>
            </p:cNvPr>
            <p:cNvSpPr txBox="1"/>
            <p:nvPr/>
          </p:nvSpPr>
          <p:spPr>
            <a:xfrm>
              <a:off x="6355339" y="2938851"/>
              <a:ext cx="2233817" cy="369332"/>
            </a:xfrm>
            <a:prstGeom prst="rect">
              <a:avLst/>
            </a:prstGeom>
            <a:noFill/>
          </p:spPr>
          <p:txBody>
            <a:bodyPr wrap="none" rtlCol="0">
              <a:spAutoFit/>
            </a:bodyPr>
            <a:lstStyle/>
            <a:p>
              <a:r>
                <a:rPr lang="en-US" dirty="0">
                  <a:solidFill>
                    <a:schemeClr val="accent2"/>
                  </a:solidFill>
                </a:rPr>
                <a:t>High-security source</a:t>
              </a:r>
            </a:p>
          </p:txBody>
        </p:sp>
      </p:grpSp>
      <p:grpSp>
        <p:nvGrpSpPr>
          <p:cNvPr id="19" name="Group 18">
            <a:extLst>
              <a:ext uri="{FF2B5EF4-FFF2-40B4-BE49-F238E27FC236}">
                <a16:creationId xmlns:a16="http://schemas.microsoft.com/office/drawing/2014/main" id="{AE6CE75D-8C8B-8ECC-3F5D-11D403CB0DDC}"/>
              </a:ext>
            </a:extLst>
          </p:cNvPr>
          <p:cNvGrpSpPr/>
          <p:nvPr/>
        </p:nvGrpSpPr>
        <p:grpSpPr>
          <a:xfrm>
            <a:off x="228590" y="2714958"/>
            <a:ext cx="4899279" cy="449691"/>
            <a:chOff x="2111829" y="4309724"/>
            <a:chExt cx="4899279" cy="449691"/>
          </a:xfrm>
        </p:grpSpPr>
        <p:sp>
          <p:nvSpPr>
            <p:cNvPr id="16" name="Rectangle: Rounded Corners 15">
              <a:extLst>
                <a:ext uri="{FF2B5EF4-FFF2-40B4-BE49-F238E27FC236}">
                  <a16:creationId xmlns:a16="http://schemas.microsoft.com/office/drawing/2014/main" id="{536287FD-797B-D6F0-0AC5-2532BC1216E8}"/>
                </a:ext>
              </a:extLst>
            </p:cNvPr>
            <p:cNvSpPr/>
            <p:nvPr/>
          </p:nvSpPr>
          <p:spPr>
            <a:xfrm>
              <a:off x="2111829" y="4309724"/>
              <a:ext cx="2922814" cy="29935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A3EED6D-5BF6-B6C3-1FA0-622279A6E2F6}"/>
                </a:ext>
              </a:extLst>
            </p:cNvPr>
            <p:cNvSpPr txBox="1"/>
            <p:nvPr/>
          </p:nvSpPr>
          <p:spPr>
            <a:xfrm>
              <a:off x="5086350" y="4390083"/>
              <a:ext cx="1924758" cy="369332"/>
            </a:xfrm>
            <a:prstGeom prst="rect">
              <a:avLst/>
            </a:prstGeom>
            <a:noFill/>
          </p:spPr>
          <p:txBody>
            <a:bodyPr wrap="none" rtlCol="0">
              <a:spAutoFit/>
            </a:bodyPr>
            <a:lstStyle/>
            <a:p>
              <a:r>
                <a:rPr lang="en-US" dirty="0">
                  <a:solidFill>
                    <a:schemeClr val="accent2"/>
                  </a:solidFill>
                </a:rPr>
                <a:t>Low-security sink</a:t>
              </a:r>
            </a:p>
          </p:txBody>
        </p:sp>
      </p:grpSp>
      <p:pic>
        <p:nvPicPr>
          <p:cNvPr id="27" name="Picture 26">
            <a:extLst>
              <a:ext uri="{FF2B5EF4-FFF2-40B4-BE49-F238E27FC236}">
                <a16:creationId xmlns:a16="http://schemas.microsoft.com/office/drawing/2014/main" id="{6551169E-74E0-D64E-8E41-54C80BBAB05D}"/>
              </a:ext>
            </a:extLst>
          </p:cNvPr>
          <p:cNvPicPr>
            <a:picLocks noChangeAspect="1"/>
          </p:cNvPicPr>
          <p:nvPr/>
        </p:nvPicPr>
        <p:blipFill>
          <a:blip r:embed="rId2"/>
          <a:srcRect b="64840"/>
          <a:stretch/>
        </p:blipFill>
        <p:spPr>
          <a:xfrm>
            <a:off x="742940" y="3981277"/>
            <a:ext cx="4238656" cy="582736"/>
          </a:xfrm>
          <a:prstGeom prst="rect">
            <a:avLst/>
          </a:prstGeom>
        </p:spPr>
      </p:pic>
      <p:pic>
        <p:nvPicPr>
          <p:cNvPr id="28" name="Picture 27">
            <a:extLst>
              <a:ext uri="{FF2B5EF4-FFF2-40B4-BE49-F238E27FC236}">
                <a16:creationId xmlns:a16="http://schemas.microsoft.com/office/drawing/2014/main" id="{852B6976-107C-0D59-3405-AF3BFF1FDA8A}"/>
              </a:ext>
            </a:extLst>
          </p:cNvPr>
          <p:cNvPicPr>
            <a:picLocks noChangeAspect="1"/>
          </p:cNvPicPr>
          <p:nvPr/>
        </p:nvPicPr>
        <p:blipFill>
          <a:blip r:embed="rId2"/>
          <a:srcRect t="33965" b="34180"/>
          <a:stretch/>
        </p:blipFill>
        <p:spPr>
          <a:xfrm>
            <a:off x="742940" y="4558570"/>
            <a:ext cx="4238656" cy="527957"/>
          </a:xfrm>
          <a:prstGeom prst="rect">
            <a:avLst/>
          </a:prstGeom>
        </p:spPr>
      </p:pic>
      <p:pic>
        <p:nvPicPr>
          <p:cNvPr id="29" name="Picture 28">
            <a:extLst>
              <a:ext uri="{FF2B5EF4-FFF2-40B4-BE49-F238E27FC236}">
                <a16:creationId xmlns:a16="http://schemas.microsoft.com/office/drawing/2014/main" id="{36714C65-EAB3-ED10-551E-19C18E48890E}"/>
              </a:ext>
            </a:extLst>
          </p:cNvPr>
          <p:cNvPicPr>
            <a:picLocks noChangeAspect="1"/>
          </p:cNvPicPr>
          <p:nvPr/>
        </p:nvPicPr>
        <p:blipFill>
          <a:blip r:embed="rId2"/>
          <a:srcRect t="64840"/>
          <a:stretch/>
        </p:blipFill>
        <p:spPr>
          <a:xfrm>
            <a:off x="742940" y="5078435"/>
            <a:ext cx="4238656" cy="582737"/>
          </a:xfrm>
          <a:prstGeom prst="rect">
            <a:avLst/>
          </a:prstGeom>
        </p:spPr>
      </p:pic>
      <p:sp>
        <p:nvSpPr>
          <p:cNvPr id="32" name="Title 1">
            <a:extLst>
              <a:ext uri="{FF2B5EF4-FFF2-40B4-BE49-F238E27FC236}">
                <a16:creationId xmlns:a16="http://schemas.microsoft.com/office/drawing/2014/main" id="{83B83AAF-CF9C-0EAB-F6AD-1D6F6F2C915A}"/>
              </a:ext>
            </a:extLst>
          </p:cNvPr>
          <p:cNvSpPr>
            <a:spLocks noGrp="1"/>
          </p:cNvSpPr>
          <p:nvPr>
            <p:ph type="title"/>
          </p:nvPr>
        </p:nvSpPr>
        <p:spPr>
          <a:xfrm>
            <a:off x="11071" y="-95375"/>
            <a:ext cx="12172220" cy="1325563"/>
          </a:xfrm>
        </p:spPr>
        <p:txBody>
          <a:bodyPr>
            <a:normAutofit/>
          </a:bodyPr>
          <a:lstStyle/>
          <a:p>
            <a:r>
              <a:rPr lang="en-US" sz="3400" b="1" dirty="0"/>
              <a:t>Find the Dataflow!</a:t>
            </a:r>
          </a:p>
        </p:txBody>
      </p:sp>
    </p:spTree>
    <p:extLst>
      <p:ext uri="{BB962C8B-B14F-4D97-AF65-F5344CB8AC3E}">
        <p14:creationId xmlns:p14="http://schemas.microsoft.com/office/powerpoint/2010/main" val="1269826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24</a:t>
            </a:fld>
            <a:endParaRPr lang="en-US"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information Flow</a:t>
            </a:r>
          </a:p>
        </p:txBody>
      </p:sp>
      <p:sp>
        <p:nvSpPr>
          <p:cNvPr id="9" name="TextBox 8">
            <a:extLst>
              <a:ext uri="{FF2B5EF4-FFF2-40B4-BE49-F238E27FC236}">
                <a16:creationId xmlns:a16="http://schemas.microsoft.com/office/drawing/2014/main" id="{F0B9FD19-3A71-DDCD-6A54-EBDFAF73AF5E}"/>
              </a:ext>
            </a:extLst>
          </p:cNvPr>
          <p:cNvSpPr txBox="1"/>
          <p:nvPr/>
        </p:nvSpPr>
        <p:spPr>
          <a:xfrm>
            <a:off x="228590" y="1583862"/>
            <a:ext cx="4871847" cy="1477328"/>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string loc = </a:t>
            </a:r>
            <a:r>
              <a:rPr lang="en-US" dirty="0" err="1">
                <a:latin typeface="Courier New" panose="02070309020205020404" pitchFamily="49" charset="0"/>
                <a:cs typeface="Courier New" panose="02070309020205020404" pitchFamily="49" charset="0"/>
              </a:rPr>
              <a:t>getUserLocation</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if (</a:t>
            </a:r>
            <a:r>
              <a:rPr lang="en-US" dirty="0" err="1">
                <a:latin typeface="Courier New" panose="02070309020205020404" pitchFamily="49" charset="0"/>
                <a:cs typeface="Courier New" panose="02070309020205020404" pitchFamily="49" charset="0"/>
              </a:rPr>
              <a:t>inKansas</a:t>
            </a:r>
            <a:r>
              <a:rPr lang="en-US" dirty="0">
                <a:latin typeface="Courier New" panose="02070309020205020404" pitchFamily="49" charset="0"/>
                <a:cs typeface="Courier New" panose="02070309020205020404" pitchFamily="49" charset="0"/>
              </a:rPr>
              <a:t>(loc)){</a:t>
            </a:r>
          </a:p>
          <a:p>
            <a:r>
              <a:rPr lang="en-US" dirty="0">
                <a:latin typeface="Courier New" panose="02070309020205020404" pitchFamily="49" charset="0"/>
                <a:cs typeface="Courier New" panose="02070309020205020404" pitchFamily="49" charset="0"/>
              </a:rPr>
              <a:t>  print “Watch out for tornados!”;</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writeToNetwork</a:t>
            </a:r>
            <a:r>
              <a:rPr lang="en-US" dirty="0">
                <a:latin typeface="Courier New" panose="02070309020205020404" pitchFamily="49" charset="0"/>
                <a:cs typeface="Courier New" panose="02070309020205020404" pitchFamily="49" charset="0"/>
              </a:rPr>
              <a:t>(loc);</a:t>
            </a:r>
          </a:p>
        </p:txBody>
      </p:sp>
      <p:grpSp>
        <p:nvGrpSpPr>
          <p:cNvPr id="18" name="Group 17">
            <a:extLst>
              <a:ext uri="{FF2B5EF4-FFF2-40B4-BE49-F238E27FC236}">
                <a16:creationId xmlns:a16="http://schemas.microsoft.com/office/drawing/2014/main" id="{8859A70A-DCCE-BBD4-64DF-548FC1C5064B}"/>
              </a:ext>
            </a:extLst>
          </p:cNvPr>
          <p:cNvGrpSpPr/>
          <p:nvPr/>
        </p:nvGrpSpPr>
        <p:grpSpPr>
          <a:xfrm>
            <a:off x="1992075" y="1344085"/>
            <a:ext cx="4713842" cy="555464"/>
            <a:chOff x="3875314" y="2938851"/>
            <a:chExt cx="4713842" cy="555464"/>
          </a:xfrm>
        </p:grpSpPr>
        <p:sp>
          <p:nvSpPr>
            <p:cNvPr id="13" name="Rectangle: Rounded Corners 12">
              <a:extLst>
                <a:ext uri="{FF2B5EF4-FFF2-40B4-BE49-F238E27FC236}">
                  <a16:creationId xmlns:a16="http://schemas.microsoft.com/office/drawing/2014/main" id="{003285F3-81EC-B483-6EEC-6B2815CB229B}"/>
                </a:ext>
              </a:extLst>
            </p:cNvPr>
            <p:cNvSpPr/>
            <p:nvPr/>
          </p:nvSpPr>
          <p:spPr>
            <a:xfrm>
              <a:off x="3875314" y="3194957"/>
              <a:ext cx="2422072" cy="29935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2E8B54-DE0A-2F62-86D7-CCB99AF7B6DB}"/>
                </a:ext>
              </a:extLst>
            </p:cNvPr>
            <p:cNvSpPr txBox="1"/>
            <p:nvPr/>
          </p:nvSpPr>
          <p:spPr>
            <a:xfrm>
              <a:off x="6355339" y="2938851"/>
              <a:ext cx="2233817" cy="369332"/>
            </a:xfrm>
            <a:prstGeom prst="rect">
              <a:avLst/>
            </a:prstGeom>
            <a:noFill/>
          </p:spPr>
          <p:txBody>
            <a:bodyPr wrap="none" rtlCol="0">
              <a:spAutoFit/>
            </a:bodyPr>
            <a:lstStyle/>
            <a:p>
              <a:r>
                <a:rPr lang="en-US" dirty="0">
                  <a:solidFill>
                    <a:schemeClr val="accent2"/>
                  </a:solidFill>
                </a:rPr>
                <a:t>High-security source</a:t>
              </a:r>
            </a:p>
          </p:txBody>
        </p:sp>
      </p:grpSp>
      <p:grpSp>
        <p:nvGrpSpPr>
          <p:cNvPr id="19" name="Group 18">
            <a:extLst>
              <a:ext uri="{FF2B5EF4-FFF2-40B4-BE49-F238E27FC236}">
                <a16:creationId xmlns:a16="http://schemas.microsoft.com/office/drawing/2014/main" id="{AE6CE75D-8C8B-8ECC-3F5D-11D403CB0DDC}"/>
              </a:ext>
            </a:extLst>
          </p:cNvPr>
          <p:cNvGrpSpPr/>
          <p:nvPr/>
        </p:nvGrpSpPr>
        <p:grpSpPr>
          <a:xfrm>
            <a:off x="228590" y="2714958"/>
            <a:ext cx="4899279" cy="449691"/>
            <a:chOff x="2111829" y="4309724"/>
            <a:chExt cx="4899279" cy="449691"/>
          </a:xfrm>
        </p:grpSpPr>
        <p:sp>
          <p:nvSpPr>
            <p:cNvPr id="16" name="Rectangle: Rounded Corners 15">
              <a:extLst>
                <a:ext uri="{FF2B5EF4-FFF2-40B4-BE49-F238E27FC236}">
                  <a16:creationId xmlns:a16="http://schemas.microsoft.com/office/drawing/2014/main" id="{536287FD-797B-D6F0-0AC5-2532BC1216E8}"/>
                </a:ext>
              </a:extLst>
            </p:cNvPr>
            <p:cNvSpPr/>
            <p:nvPr/>
          </p:nvSpPr>
          <p:spPr>
            <a:xfrm>
              <a:off x="2111829" y="4309724"/>
              <a:ext cx="2922814" cy="29935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A3EED6D-5BF6-B6C3-1FA0-622279A6E2F6}"/>
                </a:ext>
              </a:extLst>
            </p:cNvPr>
            <p:cNvSpPr txBox="1"/>
            <p:nvPr/>
          </p:nvSpPr>
          <p:spPr>
            <a:xfrm>
              <a:off x="5086350" y="4390083"/>
              <a:ext cx="1924758" cy="369332"/>
            </a:xfrm>
            <a:prstGeom prst="rect">
              <a:avLst/>
            </a:prstGeom>
            <a:noFill/>
          </p:spPr>
          <p:txBody>
            <a:bodyPr wrap="none" rtlCol="0">
              <a:spAutoFit/>
            </a:bodyPr>
            <a:lstStyle/>
            <a:p>
              <a:r>
                <a:rPr lang="en-US" dirty="0">
                  <a:solidFill>
                    <a:schemeClr val="accent2"/>
                  </a:solidFill>
                </a:rPr>
                <a:t>Low-security sink</a:t>
              </a:r>
            </a:p>
          </p:txBody>
        </p:sp>
      </p:grpSp>
      <p:pic>
        <p:nvPicPr>
          <p:cNvPr id="27" name="Picture 26">
            <a:extLst>
              <a:ext uri="{FF2B5EF4-FFF2-40B4-BE49-F238E27FC236}">
                <a16:creationId xmlns:a16="http://schemas.microsoft.com/office/drawing/2014/main" id="{6551169E-74E0-D64E-8E41-54C80BBAB05D}"/>
              </a:ext>
            </a:extLst>
          </p:cNvPr>
          <p:cNvPicPr>
            <a:picLocks noChangeAspect="1"/>
          </p:cNvPicPr>
          <p:nvPr/>
        </p:nvPicPr>
        <p:blipFill>
          <a:blip r:embed="rId2"/>
          <a:srcRect b="64840"/>
          <a:stretch/>
        </p:blipFill>
        <p:spPr>
          <a:xfrm>
            <a:off x="742940" y="3502596"/>
            <a:ext cx="4238656" cy="582736"/>
          </a:xfrm>
          <a:prstGeom prst="rect">
            <a:avLst/>
          </a:prstGeom>
        </p:spPr>
      </p:pic>
      <p:pic>
        <p:nvPicPr>
          <p:cNvPr id="28" name="Picture 27">
            <a:extLst>
              <a:ext uri="{FF2B5EF4-FFF2-40B4-BE49-F238E27FC236}">
                <a16:creationId xmlns:a16="http://schemas.microsoft.com/office/drawing/2014/main" id="{852B6976-107C-0D59-3405-AF3BFF1FDA8A}"/>
              </a:ext>
            </a:extLst>
          </p:cNvPr>
          <p:cNvPicPr>
            <a:picLocks noChangeAspect="1"/>
          </p:cNvPicPr>
          <p:nvPr/>
        </p:nvPicPr>
        <p:blipFill>
          <a:blip r:embed="rId2"/>
          <a:srcRect t="33965" b="34180"/>
          <a:stretch/>
        </p:blipFill>
        <p:spPr>
          <a:xfrm>
            <a:off x="3541368" y="4779502"/>
            <a:ext cx="4238656" cy="527957"/>
          </a:xfrm>
          <a:prstGeom prst="rect">
            <a:avLst/>
          </a:prstGeom>
        </p:spPr>
      </p:pic>
      <p:pic>
        <p:nvPicPr>
          <p:cNvPr id="29" name="Picture 28">
            <a:extLst>
              <a:ext uri="{FF2B5EF4-FFF2-40B4-BE49-F238E27FC236}">
                <a16:creationId xmlns:a16="http://schemas.microsoft.com/office/drawing/2014/main" id="{36714C65-EAB3-ED10-551E-19C18E48890E}"/>
              </a:ext>
            </a:extLst>
          </p:cNvPr>
          <p:cNvPicPr>
            <a:picLocks noChangeAspect="1"/>
          </p:cNvPicPr>
          <p:nvPr/>
        </p:nvPicPr>
        <p:blipFill>
          <a:blip r:embed="rId2"/>
          <a:srcRect t="64840"/>
          <a:stretch/>
        </p:blipFill>
        <p:spPr>
          <a:xfrm>
            <a:off x="742940" y="5974424"/>
            <a:ext cx="4238656" cy="582737"/>
          </a:xfrm>
          <a:prstGeom prst="rect">
            <a:avLst/>
          </a:prstGeom>
        </p:spPr>
      </p:pic>
      <p:sp>
        <p:nvSpPr>
          <p:cNvPr id="32" name="Title 1">
            <a:extLst>
              <a:ext uri="{FF2B5EF4-FFF2-40B4-BE49-F238E27FC236}">
                <a16:creationId xmlns:a16="http://schemas.microsoft.com/office/drawing/2014/main" id="{83B83AAF-CF9C-0EAB-F6AD-1D6F6F2C915A}"/>
              </a:ext>
            </a:extLst>
          </p:cNvPr>
          <p:cNvSpPr>
            <a:spLocks noGrp="1"/>
          </p:cNvSpPr>
          <p:nvPr>
            <p:ph type="title"/>
          </p:nvPr>
        </p:nvSpPr>
        <p:spPr>
          <a:xfrm>
            <a:off x="11071" y="-95375"/>
            <a:ext cx="12172220" cy="1325563"/>
          </a:xfrm>
        </p:spPr>
        <p:txBody>
          <a:bodyPr>
            <a:normAutofit/>
          </a:bodyPr>
          <a:lstStyle/>
          <a:p>
            <a:r>
              <a:rPr lang="en-US" sz="3400" b="1" dirty="0"/>
              <a:t>Find the Dataflow!</a:t>
            </a:r>
          </a:p>
        </p:txBody>
      </p:sp>
      <p:sp>
        <p:nvSpPr>
          <p:cNvPr id="3" name="TextBox 2">
            <a:extLst>
              <a:ext uri="{FF2B5EF4-FFF2-40B4-BE49-F238E27FC236}">
                <a16:creationId xmlns:a16="http://schemas.microsoft.com/office/drawing/2014/main" id="{F9659E5B-E377-A9AD-2803-9154D8609632}"/>
              </a:ext>
            </a:extLst>
          </p:cNvPr>
          <p:cNvSpPr txBox="1"/>
          <p:nvPr/>
        </p:nvSpPr>
        <p:spPr>
          <a:xfrm>
            <a:off x="8352339" y="1301024"/>
            <a:ext cx="3028842" cy="369332"/>
          </a:xfrm>
          <a:prstGeom prst="rect">
            <a:avLst/>
          </a:prstGeom>
          <a:noFill/>
        </p:spPr>
        <p:txBody>
          <a:bodyPr wrap="none" rtlCol="0">
            <a:spAutoFit/>
          </a:bodyPr>
          <a:lstStyle/>
          <a:p>
            <a:r>
              <a:rPr lang="en-US" b="1" dirty="0"/>
              <a:t>Fact Lattice (confidentiality)</a:t>
            </a:r>
          </a:p>
        </p:txBody>
      </p:sp>
      <p:sp>
        <p:nvSpPr>
          <p:cNvPr id="6" name="TextBox 5">
            <a:extLst>
              <a:ext uri="{FF2B5EF4-FFF2-40B4-BE49-F238E27FC236}">
                <a16:creationId xmlns:a16="http://schemas.microsoft.com/office/drawing/2014/main" id="{36F833AE-8392-F603-0B12-86B8ECA69FE1}"/>
              </a:ext>
            </a:extLst>
          </p:cNvPr>
          <p:cNvSpPr txBox="1"/>
          <p:nvPr/>
        </p:nvSpPr>
        <p:spPr>
          <a:xfrm>
            <a:off x="8638810" y="1768561"/>
            <a:ext cx="348172" cy="369332"/>
          </a:xfrm>
          <a:prstGeom prst="rect">
            <a:avLst/>
          </a:prstGeom>
          <a:noFill/>
        </p:spPr>
        <p:txBody>
          <a:bodyPr wrap="none" rtlCol="0">
            <a:spAutoFit/>
          </a:bodyPr>
          <a:lstStyle/>
          <a:p>
            <a:r>
              <a:rPr lang="en-US" dirty="0">
                <a:solidFill>
                  <a:schemeClr val="accent2"/>
                </a:solidFill>
                <a:latin typeface="Times New Roman" panose="02020603050405020304" pitchFamily="18" charset="0"/>
                <a:cs typeface="Times New Roman" panose="02020603050405020304" pitchFamily="18" charset="0"/>
              </a:rPr>
              <a:t>┬</a:t>
            </a:r>
            <a:endParaRPr lang="en-US" dirty="0">
              <a:solidFill>
                <a:schemeClr val="accent2"/>
              </a:solidFill>
            </a:endParaRPr>
          </a:p>
        </p:txBody>
      </p:sp>
      <p:sp>
        <p:nvSpPr>
          <p:cNvPr id="10" name="TextBox 9">
            <a:extLst>
              <a:ext uri="{FF2B5EF4-FFF2-40B4-BE49-F238E27FC236}">
                <a16:creationId xmlns:a16="http://schemas.microsoft.com/office/drawing/2014/main" id="{6E41D8C6-8CA4-4D6B-8BCB-33EC938D8CF8}"/>
              </a:ext>
            </a:extLst>
          </p:cNvPr>
          <p:cNvSpPr txBox="1"/>
          <p:nvPr/>
        </p:nvSpPr>
        <p:spPr>
          <a:xfrm>
            <a:off x="8792235" y="2968849"/>
            <a:ext cx="360544" cy="369332"/>
          </a:xfrm>
          <a:prstGeom prst="rect">
            <a:avLst/>
          </a:prstGeom>
          <a:noFill/>
        </p:spPr>
        <p:txBody>
          <a:bodyPr wrap="square">
            <a:spAutoFit/>
          </a:bodyPr>
          <a:lstStyle/>
          <a:p>
            <a:r>
              <a:rPr lang="en-US" dirty="0">
                <a:solidFill>
                  <a:schemeClr val="accent2"/>
                </a:solidFill>
                <a:latin typeface="Times New Roman" panose="02020603050405020304" pitchFamily="18" charset="0"/>
                <a:cs typeface="Times New Roman" panose="02020603050405020304" pitchFamily="18" charset="0"/>
              </a:rPr>
              <a:t>┴</a:t>
            </a:r>
            <a:endParaRPr lang="en-US" dirty="0">
              <a:solidFill>
                <a:schemeClr val="accent2"/>
              </a:solidFill>
            </a:endParaRPr>
          </a:p>
        </p:txBody>
      </p:sp>
      <p:sp>
        <p:nvSpPr>
          <p:cNvPr id="11" name="TextBox 10">
            <a:extLst>
              <a:ext uri="{FF2B5EF4-FFF2-40B4-BE49-F238E27FC236}">
                <a16:creationId xmlns:a16="http://schemas.microsoft.com/office/drawing/2014/main" id="{5370237F-9E41-4B15-54E0-F98A54CBDA52}"/>
              </a:ext>
            </a:extLst>
          </p:cNvPr>
          <p:cNvSpPr txBox="1"/>
          <p:nvPr/>
        </p:nvSpPr>
        <p:spPr>
          <a:xfrm>
            <a:off x="9653365" y="1822660"/>
            <a:ext cx="802336" cy="369332"/>
          </a:xfrm>
          <a:prstGeom prst="rect">
            <a:avLst/>
          </a:prstGeom>
          <a:noFill/>
        </p:spPr>
        <p:txBody>
          <a:bodyPr wrap="none" rtlCol="0">
            <a:spAutoFit/>
          </a:bodyPr>
          <a:lstStyle/>
          <a:p>
            <a:r>
              <a:rPr lang="en-US" dirty="0"/>
              <a:t>Secret</a:t>
            </a:r>
          </a:p>
        </p:txBody>
      </p:sp>
      <p:sp>
        <p:nvSpPr>
          <p:cNvPr id="12" name="TextBox 11">
            <a:extLst>
              <a:ext uri="{FF2B5EF4-FFF2-40B4-BE49-F238E27FC236}">
                <a16:creationId xmlns:a16="http://schemas.microsoft.com/office/drawing/2014/main" id="{8EAA30C5-C9FA-5464-56CF-BA553F623446}"/>
              </a:ext>
            </a:extLst>
          </p:cNvPr>
          <p:cNvSpPr txBox="1"/>
          <p:nvPr/>
        </p:nvSpPr>
        <p:spPr>
          <a:xfrm>
            <a:off x="9659504" y="2876524"/>
            <a:ext cx="785793" cy="369332"/>
          </a:xfrm>
          <a:prstGeom prst="rect">
            <a:avLst/>
          </a:prstGeom>
          <a:noFill/>
        </p:spPr>
        <p:txBody>
          <a:bodyPr wrap="none" rtlCol="0">
            <a:spAutoFit/>
          </a:bodyPr>
          <a:lstStyle/>
          <a:p>
            <a:r>
              <a:rPr lang="en-US" dirty="0"/>
              <a:t>Public</a:t>
            </a:r>
          </a:p>
        </p:txBody>
      </p:sp>
      <p:cxnSp>
        <p:nvCxnSpPr>
          <p:cNvPr id="20" name="Straight Connector 19">
            <a:extLst>
              <a:ext uri="{FF2B5EF4-FFF2-40B4-BE49-F238E27FC236}">
                <a16:creationId xmlns:a16="http://schemas.microsoft.com/office/drawing/2014/main" id="{EDEBA1A6-8B27-84D2-B702-693EB2FE904A}"/>
              </a:ext>
            </a:extLst>
          </p:cNvPr>
          <p:cNvCxnSpPr>
            <a:stCxn id="11" idx="2"/>
            <a:endCxn id="12" idx="0"/>
          </p:cNvCxnSpPr>
          <p:nvPr/>
        </p:nvCxnSpPr>
        <p:spPr>
          <a:xfrm flipH="1">
            <a:off x="10052401" y="2191992"/>
            <a:ext cx="2132" cy="684532"/>
          </a:xfrm>
          <a:prstGeom prst="line">
            <a:avLst/>
          </a:prstGeom>
          <a:ln w="28575"/>
        </p:spPr>
        <p:style>
          <a:lnRef idx="1">
            <a:schemeClr val="dk1"/>
          </a:lnRef>
          <a:fillRef idx="0">
            <a:schemeClr val="dk1"/>
          </a:fillRef>
          <a:effectRef idx="0">
            <a:schemeClr val="dk1"/>
          </a:effectRef>
          <a:fontRef idx="minor">
            <a:schemeClr val="tx1"/>
          </a:fontRef>
        </p:style>
      </p:cxnSp>
      <p:sp>
        <p:nvSpPr>
          <p:cNvPr id="21" name="Freeform: Shape 20">
            <a:extLst>
              <a:ext uri="{FF2B5EF4-FFF2-40B4-BE49-F238E27FC236}">
                <a16:creationId xmlns:a16="http://schemas.microsoft.com/office/drawing/2014/main" id="{51404FBD-2641-B078-0281-C931E043346E}"/>
              </a:ext>
            </a:extLst>
          </p:cNvPr>
          <p:cNvSpPr/>
          <p:nvPr/>
        </p:nvSpPr>
        <p:spPr>
          <a:xfrm>
            <a:off x="8984440" y="1869902"/>
            <a:ext cx="724156" cy="500378"/>
          </a:xfrm>
          <a:custGeom>
            <a:avLst/>
            <a:gdLst>
              <a:gd name="connsiteX0" fmla="*/ 0 w 724156"/>
              <a:gd name="connsiteY0" fmla="*/ 155279 h 500378"/>
              <a:gd name="connsiteX1" fmla="*/ 220929 w 724156"/>
              <a:gd name="connsiteY1" fmla="*/ 498946 h 500378"/>
              <a:gd name="connsiteX2" fmla="*/ 533912 w 724156"/>
              <a:gd name="connsiteY2" fmla="*/ 38678 h 500378"/>
              <a:gd name="connsiteX3" fmla="*/ 724156 w 724156"/>
              <a:gd name="connsiteY3" fmla="*/ 57089 h 500378"/>
            </a:gdLst>
            <a:ahLst/>
            <a:cxnLst>
              <a:cxn ang="0">
                <a:pos x="connsiteX0" y="connsiteY0"/>
              </a:cxn>
              <a:cxn ang="0">
                <a:pos x="connsiteX1" y="connsiteY1"/>
              </a:cxn>
              <a:cxn ang="0">
                <a:pos x="connsiteX2" y="connsiteY2"/>
              </a:cxn>
              <a:cxn ang="0">
                <a:pos x="connsiteX3" y="connsiteY3"/>
              </a:cxn>
            </a:cxnLst>
            <a:rect l="l" t="t" r="r" b="b"/>
            <a:pathLst>
              <a:path w="724156" h="500378">
                <a:moveTo>
                  <a:pt x="0" y="155279"/>
                </a:moveTo>
                <a:cubicBezTo>
                  <a:pt x="65972" y="336829"/>
                  <a:pt x="131944" y="518379"/>
                  <a:pt x="220929" y="498946"/>
                </a:cubicBezTo>
                <a:cubicBezTo>
                  <a:pt x="309914" y="479513"/>
                  <a:pt x="450041" y="112321"/>
                  <a:pt x="533912" y="38678"/>
                </a:cubicBezTo>
                <a:cubicBezTo>
                  <a:pt x="617783" y="-34965"/>
                  <a:pt x="670969" y="11062"/>
                  <a:pt x="724156" y="57089"/>
                </a:cubicBezTo>
              </a:path>
            </a:pathLst>
          </a:cu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33B91C-2AB5-04FC-8085-12E21DE82404}"/>
              </a:ext>
            </a:extLst>
          </p:cNvPr>
          <p:cNvSpPr/>
          <p:nvPr/>
        </p:nvSpPr>
        <p:spPr>
          <a:xfrm>
            <a:off x="9150139" y="2722197"/>
            <a:ext cx="515501" cy="370807"/>
          </a:xfrm>
          <a:custGeom>
            <a:avLst/>
            <a:gdLst>
              <a:gd name="connsiteX0" fmla="*/ 0 w 515501"/>
              <a:gd name="connsiteY0" fmla="*/ 370807 h 370807"/>
              <a:gd name="connsiteX1" fmla="*/ 220929 w 515501"/>
              <a:gd name="connsiteY1" fmla="*/ 2592 h 370807"/>
              <a:gd name="connsiteX2" fmla="*/ 515501 w 515501"/>
              <a:gd name="connsiteY2" fmla="*/ 235795 h 370807"/>
            </a:gdLst>
            <a:ahLst/>
            <a:cxnLst>
              <a:cxn ang="0">
                <a:pos x="connsiteX0" y="connsiteY0"/>
              </a:cxn>
              <a:cxn ang="0">
                <a:pos x="connsiteX1" y="connsiteY1"/>
              </a:cxn>
              <a:cxn ang="0">
                <a:pos x="connsiteX2" y="connsiteY2"/>
              </a:cxn>
            </a:cxnLst>
            <a:rect l="l" t="t" r="r" b="b"/>
            <a:pathLst>
              <a:path w="515501" h="370807">
                <a:moveTo>
                  <a:pt x="0" y="370807"/>
                </a:moveTo>
                <a:cubicBezTo>
                  <a:pt x="67506" y="197950"/>
                  <a:pt x="135012" y="25094"/>
                  <a:pt x="220929" y="2592"/>
                </a:cubicBezTo>
                <a:cubicBezTo>
                  <a:pt x="306846" y="-19910"/>
                  <a:pt x="411173" y="107942"/>
                  <a:pt x="515501" y="235795"/>
                </a:cubicBezTo>
              </a:path>
            </a:pathLst>
          </a:cu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chemeClr val="tx1"/>
              </a:solidFill>
            </a:endParaRPr>
          </a:p>
        </p:txBody>
      </p:sp>
      <p:cxnSp>
        <p:nvCxnSpPr>
          <p:cNvPr id="26" name="Straight Arrow Connector 25">
            <a:extLst>
              <a:ext uri="{FF2B5EF4-FFF2-40B4-BE49-F238E27FC236}">
                <a16:creationId xmlns:a16="http://schemas.microsoft.com/office/drawing/2014/main" id="{069D0296-D53A-1BFB-C217-DCD6C8494CDD}"/>
              </a:ext>
            </a:extLst>
          </p:cNvPr>
          <p:cNvCxnSpPr>
            <a:stCxn id="27" idx="2"/>
            <a:endCxn id="28" idx="0"/>
          </p:cNvCxnSpPr>
          <p:nvPr/>
        </p:nvCxnSpPr>
        <p:spPr>
          <a:xfrm>
            <a:off x="2862268" y="4085332"/>
            <a:ext cx="2798428" cy="69417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D85FD485-F9FA-58F8-E1DC-0CDD52E34B31}"/>
              </a:ext>
            </a:extLst>
          </p:cNvPr>
          <p:cNvCxnSpPr>
            <a:cxnSpLocks/>
            <a:stCxn id="27" idx="2"/>
            <a:endCxn id="29" idx="0"/>
          </p:cNvCxnSpPr>
          <p:nvPr/>
        </p:nvCxnSpPr>
        <p:spPr>
          <a:xfrm>
            <a:off x="2862268" y="4085332"/>
            <a:ext cx="0" cy="188909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042F3549-543D-14F4-75A5-6299FE3119DA}"/>
              </a:ext>
            </a:extLst>
          </p:cNvPr>
          <p:cNvCxnSpPr>
            <a:cxnSpLocks/>
            <a:stCxn id="28" idx="2"/>
            <a:endCxn id="29" idx="0"/>
          </p:cNvCxnSpPr>
          <p:nvPr/>
        </p:nvCxnSpPr>
        <p:spPr>
          <a:xfrm flipH="1">
            <a:off x="2862268" y="5307459"/>
            <a:ext cx="2798428" cy="6669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A5107DB3-EBF1-9860-1299-2FBAE4FF7597}"/>
              </a:ext>
            </a:extLst>
          </p:cNvPr>
          <p:cNvSpPr txBox="1"/>
          <p:nvPr/>
        </p:nvSpPr>
        <p:spPr>
          <a:xfrm>
            <a:off x="4926283" y="3318689"/>
            <a:ext cx="2549865" cy="369332"/>
          </a:xfrm>
          <a:prstGeom prst="rect">
            <a:avLst/>
          </a:prstGeom>
          <a:noFill/>
        </p:spPr>
        <p:txBody>
          <a:bodyPr wrap="none" rtlCol="0">
            <a:spAutoFit/>
          </a:bodyPr>
          <a:lstStyle/>
          <a:p>
            <a:r>
              <a:rPr lang="en-US" dirty="0"/>
              <a:t>Loc: Public, </a:t>
            </a:r>
            <a:r>
              <a:rPr lang="en-US" dirty="0" err="1"/>
              <a:t>inKS</a:t>
            </a:r>
            <a:r>
              <a:rPr lang="en-US" dirty="0"/>
              <a:t>: Public</a:t>
            </a:r>
          </a:p>
        </p:txBody>
      </p:sp>
      <p:sp>
        <p:nvSpPr>
          <p:cNvPr id="4" name="TextBox 3">
            <a:extLst>
              <a:ext uri="{FF2B5EF4-FFF2-40B4-BE49-F238E27FC236}">
                <a16:creationId xmlns:a16="http://schemas.microsoft.com/office/drawing/2014/main" id="{431F23CC-3C37-D564-8645-D794D18615C4}"/>
              </a:ext>
            </a:extLst>
          </p:cNvPr>
          <p:cNvSpPr txBox="1"/>
          <p:nvPr/>
        </p:nvSpPr>
        <p:spPr>
          <a:xfrm>
            <a:off x="4906332" y="3889051"/>
            <a:ext cx="2589235" cy="369332"/>
          </a:xfrm>
          <a:prstGeom prst="rect">
            <a:avLst/>
          </a:prstGeom>
          <a:noFill/>
        </p:spPr>
        <p:txBody>
          <a:bodyPr wrap="none" rtlCol="0">
            <a:spAutoFit/>
          </a:bodyPr>
          <a:lstStyle/>
          <a:p>
            <a:r>
              <a:rPr lang="en-US" dirty="0"/>
              <a:t>Loc: Secret, </a:t>
            </a:r>
            <a:r>
              <a:rPr lang="en-US" dirty="0" err="1"/>
              <a:t>inKS</a:t>
            </a:r>
            <a:r>
              <a:rPr lang="en-US" dirty="0"/>
              <a:t>: Secret</a:t>
            </a:r>
          </a:p>
        </p:txBody>
      </p:sp>
      <p:sp>
        <p:nvSpPr>
          <p:cNvPr id="7" name="TextBox 6">
            <a:extLst>
              <a:ext uri="{FF2B5EF4-FFF2-40B4-BE49-F238E27FC236}">
                <a16:creationId xmlns:a16="http://schemas.microsoft.com/office/drawing/2014/main" id="{25FB95A8-EF5A-969D-2D2E-34CD31CA7468}"/>
              </a:ext>
            </a:extLst>
          </p:cNvPr>
          <p:cNvSpPr txBox="1"/>
          <p:nvPr/>
        </p:nvSpPr>
        <p:spPr>
          <a:xfrm>
            <a:off x="239827" y="4637837"/>
            <a:ext cx="2589235" cy="369332"/>
          </a:xfrm>
          <a:prstGeom prst="rect">
            <a:avLst/>
          </a:prstGeom>
          <a:noFill/>
        </p:spPr>
        <p:txBody>
          <a:bodyPr wrap="none" rtlCol="0">
            <a:spAutoFit/>
          </a:bodyPr>
          <a:lstStyle/>
          <a:p>
            <a:r>
              <a:rPr lang="en-US" dirty="0"/>
              <a:t>Loc: Secret, </a:t>
            </a:r>
            <a:r>
              <a:rPr lang="en-US" dirty="0" err="1"/>
              <a:t>inKS</a:t>
            </a:r>
            <a:r>
              <a:rPr lang="en-US" dirty="0"/>
              <a:t>: Secret</a:t>
            </a:r>
          </a:p>
        </p:txBody>
      </p:sp>
      <p:sp>
        <p:nvSpPr>
          <p:cNvPr id="14" name="TextBox 13">
            <a:extLst>
              <a:ext uri="{FF2B5EF4-FFF2-40B4-BE49-F238E27FC236}">
                <a16:creationId xmlns:a16="http://schemas.microsoft.com/office/drawing/2014/main" id="{36073DC2-793C-39F1-4E44-FA6BE6C0EF02}"/>
              </a:ext>
            </a:extLst>
          </p:cNvPr>
          <p:cNvSpPr txBox="1"/>
          <p:nvPr/>
        </p:nvSpPr>
        <p:spPr>
          <a:xfrm>
            <a:off x="4876884" y="5501314"/>
            <a:ext cx="2589235" cy="369332"/>
          </a:xfrm>
          <a:prstGeom prst="rect">
            <a:avLst/>
          </a:prstGeom>
          <a:noFill/>
        </p:spPr>
        <p:txBody>
          <a:bodyPr wrap="none" rtlCol="0">
            <a:spAutoFit/>
          </a:bodyPr>
          <a:lstStyle/>
          <a:p>
            <a:r>
              <a:rPr lang="en-US" dirty="0"/>
              <a:t>Loc: Secret, </a:t>
            </a:r>
            <a:r>
              <a:rPr lang="en-US" dirty="0" err="1"/>
              <a:t>inKS</a:t>
            </a:r>
            <a:r>
              <a:rPr lang="en-US" dirty="0"/>
              <a:t>: Secret</a:t>
            </a:r>
          </a:p>
        </p:txBody>
      </p:sp>
    </p:spTree>
    <p:extLst>
      <p:ext uri="{BB962C8B-B14F-4D97-AF65-F5344CB8AC3E}">
        <p14:creationId xmlns:p14="http://schemas.microsoft.com/office/powerpoint/2010/main" val="3498479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21" grpId="0" animBg="1"/>
      <p:bldP spid="22" grpId="0" animBg="1"/>
      <p:bldP spid="2" grpId="0"/>
      <p:bldP spid="4" grpId="0"/>
      <p:bldP spid="7"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Application Analysis</a:t>
            </a:r>
          </a:p>
          <a:p>
            <a:pPr marL="457200" indent="-457200">
              <a:buFont typeface="Arial" panose="020B0604020202020204" pitchFamily="34" charset="0"/>
              <a:buChar char="•"/>
            </a:pPr>
            <a:r>
              <a:rPr lang="en-US" sz="3000" dirty="0"/>
              <a:t>Information Flow</a:t>
            </a:r>
          </a:p>
          <a:p>
            <a:pPr marL="457200" indent="-457200">
              <a:buFont typeface="Arial" panose="020B0604020202020204" pitchFamily="34" charset="0"/>
              <a:buChar char="•"/>
            </a:pPr>
            <a:r>
              <a:rPr lang="en-US" sz="3000" dirty="0"/>
              <a:t>Practical Deployment</a:t>
            </a:r>
          </a:p>
        </p:txBody>
      </p:sp>
    </p:spTree>
    <p:extLst>
      <p:ext uri="{BB962C8B-B14F-4D97-AF65-F5344CB8AC3E}">
        <p14:creationId xmlns:p14="http://schemas.microsoft.com/office/powerpoint/2010/main" val="25704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Source/Sink Identification</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864981" y="2014343"/>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How do we know what should be a source and a sink?</a:t>
            </a:r>
          </a:p>
        </p:txBody>
      </p:sp>
      <p:sp>
        <p:nvSpPr>
          <p:cNvPr id="4" name="TextBox 3">
            <a:extLst>
              <a:ext uri="{FF2B5EF4-FFF2-40B4-BE49-F238E27FC236}">
                <a16:creationId xmlns:a16="http://schemas.microsoft.com/office/drawing/2014/main" id="{F83100C5-4DB2-0880-E1E5-58FF6F047ED9}"/>
              </a:ext>
            </a:extLst>
          </p:cNvPr>
          <p:cNvSpPr txBox="1"/>
          <p:nvPr/>
        </p:nvSpPr>
        <p:spPr>
          <a:xfrm>
            <a:off x="864981" y="3124373"/>
            <a:ext cx="6104238" cy="369332"/>
          </a:xfrm>
          <a:prstGeom prst="rect">
            <a:avLst/>
          </a:prstGeom>
          <a:noFill/>
        </p:spPr>
        <p:txBody>
          <a:bodyPr wrap="square">
            <a:spAutoFit/>
          </a:bodyPr>
          <a:lstStyle/>
          <a:p>
            <a:r>
              <a:rPr lang="en-US" b="1" i="0" dirty="0">
                <a:solidFill>
                  <a:srgbClr val="666666"/>
                </a:solidFill>
                <a:effectLst/>
                <a:latin typeface="Arial" panose="020B0604020202020204" pitchFamily="34" charset="0"/>
              </a:rPr>
              <a:t>Idea #1 </a:t>
            </a:r>
            <a:r>
              <a:rPr lang="en-US" b="0" i="0" dirty="0">
                <a:solidFill>
                  <a:srgbClr val="666666"/>
                </a:solidFill>
                <a:effectLst/>
                <a:latin typeface="Arial" panose="020B0604020202020204" pitchFamily="34" charset="0"/>
              </a:rPr>
              <a:t>–</a:t>
            </a:r>
            <a:r>
              <a:rPr lang="en-US" b="1" i="0" dirty="0">
                <a:solidFill>
                  <a:srgbClr val="666666"/>
                </a:solidFill>
                <a:effectLst/>
                <a:latin typeface="Arial" panose="020B0604020202020204" pitchFamily="34" charset="0"/>
              </a:rPr>
              <a:t> </a:t>
            </a:r>
            <a:r>
              <a:rPr lang="en-US" b="0" i="0" dirty="0">
                <a:solidFill>
                  <a:srgbClr val="666666"/>
                </a:solidFill>
                <a:effectLst/>
                <a:latin typeface="Arial" panose="020B0604020202020204" pitchFamily="34" charset="0"/>
              </a:rPr>
              <a:t>Programmer annotations</a:t>
            </a:r>
            <a:endParaRPr lang="en-US" dirty="0"/>
          </a:p>
        </p:txBody>
      </p:sp>
      <p:sp>
        <p:nvSpPr>
          <p:cNvPr id="6" name="TextBox 5">
            <a:extLst>
              <a:ext uri="{FF2B5EF4-FFF2-40B4-BE49-F238E27FC236}">
                <a16:creationId xmlns:a16="http://schemas.microsoft.com/office/drawing/2014/main" id="{D187E163-DE63-9399-1D53-B6280E107E81}"/>
              </a:ext>
            </a:extLst>
          </p:cNvPr>
          <p:cNvSpPr txBox="1"/>
          <p:nvPr/>
        </p:nvSpPr>
        <p:spPr>
          <a:xfrm>
            <a:off x="864981" y="3688663"/>
            <a:ext cx="6104238" cy="369332"/>
          </a:xfrm>
          <a:prstGeom prst="rect">
            <a:avLst/>
          </a:prstGeom>
          <a:noFill/>
        </p:spPr>
        <p:txBody>
          <a:bodyPr wrap="square">
            <a:spAutoFit/>
          </a:bodyPr>
          <a:lstStyle/>
          <a:p>
            <a:r>
              <a:rPr lang="en-US" b="1" i="0" dirty="0">
                <a:solidFill>
                  <a:srgbClr val="666666"/>
                </a:solidFill>
                <a:effectLst/>
                <a:latin typeface="Arial" panose="020B0604020202020204" pitchFamily="34" charset="0"/>
              </a:rPr>
              <a:t>Idea #2</a:t>
            </a:r>
            <a:r>
              <a:rPr lang="en-US" b="0" i="0" dirty="0">
                <a:solidFill>
                  <a:srgbClr val="666666"/>
                </a:solidFill>
                <a:effectLst/>
                <a:latin typeface="Arial" panose="020B0604020202020204" pitchFamily="34" charset="0"/>
              </a:rPr>
              <a:t> – Build </a:t>
            </a:r>
            <a:r>
              <a:rPr lang="en-US" dirty="0">
                <a:solidFill>
                  <a:srgbClr val="666666"/>
                </a:solidFill>
                <a:latin typeface="Arial" panose="020B0604020202020204" pitchFamily="34" charset="0"/>
              </a:rPr>
              <a:t>annotations</a:t>
            </a:r>
            <a:r>
              <a:rPr lang="en-US" b="0" i="0" dirty="0">
                <a:solidFill>
                  <a:srgbClr val="666666"/>
                </a:solidFill>
                <a:effectLst/>
                <a:latin typeface="Arial" panose="020B0604020202020204" pitchFamily="34" charset="0"/>
              </a:rPr>
              <a:t> into the system</a:t>
            </a:r>
            <a:endParaRPr lang="en-US" dirty="0"/>
          </a:p>
        </p:txBody>
      </p:sp>
      <p:sp>
        <p:nvSpPr>
          <p:cNvPr id="9" name="TextBox 8">
            <a:extLst>
              <a:ext uri="{FF2B5EF4-FFF2-40B4-BE49-F238E27FC236}">
                <a16:creationId xmlns:a16="http://schemas.microsoft.com/office/drawing/2014/main" id="{B21B25C1-91A2-9BC1-4B75-ABBBC35480DB}"/>
              </a:ext>
            </a:extLst>
          </p:cNvPr>
          <p:cNvSpPr txBox="1"/>
          <p:nvPr/>
        </p:nvSpPr>
        <p:spPr>
          <a:xfrm>
            <a:off x="864981" y="4304234"/>
            <a:ext cx="6104238" cy="369332"/>
          </a:xfrm>
          <a:prstGeom prst="rect">
            <a:avLst/>
          </a:prstGeom>
          <a:noFill/>
        </p:spPr>
        <p:txBody>
          <a:bodyPr wrap="square">
            <a:spAutoFit/>
          </a:bodyPr>
          <a:lstStyle/>
          <a:p>
            <a:r>
              <a:rPr lang="en-US" b="1" i="0" dirty="0">
                <a:solidFill>
                  <a:srgbClr val="666666"/>
                </a:solidFill>
                <a:effectLst/>
                <a:latin typeface="Arial" panose="020B0604020202020204" pitchFamily="34" charset="0"/>
              </a:rPr>
              <a:t>Idea #3</a:t>
            </a:r>
            <a:r>
              <a:rPr lang="en-US" b="0" i="0" dirty="0">
                <a:solidFill>
                  <a:srgbClr val="666666"/>
                </a:solidFill>
                <a:effectLst/>
                <a:latin typeface="Arial" panose="020B0604020202020204" pitchFamily="34" charset="0"/>
              </a:rPr>
              <a:t> – something </a:t>
            </a:r>
            <a:r>
              <a:rPr lang="en-US" b="0" i="0" dirty="0" err="1">
                <a:solidFill>
                  <a:srgbClr val="666666"/>
                </a:solidFill>
                <a:effectLst/>
                <a:latin typeface="Arial" panose="020B0604020202020204" pitchFamily="34" charset="0"/>
              </a:rPr>
              <a:t>something</a:t>
            </a:r>
            <a:r>
              <a:rPr lang="en-US" b="0" i="0" dirty="0">
                <a:solidFill>
                  <a:srgbClr val="666666"/>
                </a:solidFill>
                <a:effectLst/>
                <a:latin typeface="Arial" panose="020B0604020202020204" pitchFamily="34" charset="0"/>
              </a:rPr>
              <a:t> inferencing handwave</a:t>
            </a:r>
            <a:endParaRPr lang="en-US" dirty="0"/>
          </a:p>
        </p:txBody>
      </p:sp>
      <p:sp>
        <p:nvSpPr>
          <p:cNvPr id="10" name="TextBox 9">
            <a:extLst>
              <a:ext uri="{FF2B5EF4-FFF2-40B4-BE49-F238E27FC236}">
                <a16:creationId xmlns:a16="http://schemas.microsoft.com/office/drawing/2014/main" id="{85A889D7-CC27-1558-0BE3-8DBC6CC7C6A5}"/>
              </a:ext>
            </a:extLst>
          </p:cNvPr>
          <p:cNvSpPr txBox="1"/>
          <p:nvPr/>
        </p:nvSpPr>
        <p:spPr>
          <a:xfrm>
            <a:off x="864981" y="2408093"/>
            <a:ext cx="6104238" cy="369332"/>
          </a:xfrm>
          <a:prstGeom prst="rect">
            <a:avLst/>
          </a:prstGeom>
          <a:noFill/>
        </p:spPr>
        <p:txBody>
          <a:bodyPr wrap="square">
            <a:spAutoFit/>
          </a:bodyPr>
          <a:lstStyle/>
          <a:p>
            <a:r>
              <a:rPr lang="en-US" b="0" i="1" dirty="0">
                <a:solidFill>
                  <a:srgbClr val="666666"/>
                </a:solidFill>
                <a:effectLst/>
                <a:latin typeface="Arial" panose="020B0604020202020204" pitchFamily="34" charset="0"/>
              </a:rPr>
              <a:t>Mind that semantic gap!</a:t>
            </a:r>
            <a:endParaRPr lang="en-US" i="1" dirty="0"/>
          </a:p>
        </p:txBody>
      </p:sp>
    </p:spTree>
    <p:extLst>
      <p:ext uri="{BB962C8B-B14F-4D97-AF65-F5344CB8AC3E}">
        <p14:creationId xmlns:p14="http://schemas.microsoft.com/office/powerpoint/2010/main" val="1236840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Programmer Annotations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 – source/Sink Identification</a:t>
            </a:r>
          </a:p>
        </p:txBody>
      </p:sp>
      <p:pic>
        <p:nvPicPr>
          <p:cNvPr id="22" name="Picture 21">
            <a:extLst>
              <a:ext uri="{FF2B5EF4-FFF2-40B4-BE49-F238E27FC236}">
                <a16:creationId xmlns:a16="http://schemas.microsoft.com/office/drawing/2014/main" id="{ACE1A343-F668-6EC5-58E9-13C528D5BF78}"/>
              </a:ext>
            </a:extLst>
          </p:cNvPr>
          <p:cNvPicPr>
            <a:picLocks noChangeAspect="1"/>
          </p:cNvPicPr>
          <p:nvPr/>
        </p:nvPicPr>
        <p:blipFill>
          <a:blip r:embed="rId2"/>
          <a:stretch>
            <a:fillRect/>
          </a:stretch>
        </p:blipFill>
        <p:spPr>
          <a:xfrm>
            <a:off x="1169092" y="3242029"/>
            <a:ext cx="4941344" cy="3375905"/>
          </a:xfrm>
          <a:prstGeom prst="rect">
            <a:avLst/>
          </a:prstGeom>
        </p:spPr>
      </p:pic>
      <p:pic>
        <p:nvPicPr>
          <p:cNvPr id="26" name="Picture 25">
            <a:extLst>
              <a:ext uri="{FF2B5EF4-FFF2-40B4-BE49-F238E27FC236}">
                <a16:creationId xmlns:a16="http://schemas.microsoft.com/office/drawing/2014/main" id="{630E2CE7-5EFC-BB7A-B4A1-341B1E5AE4E5}"/>
              </a:ext>
            </a:extLst>
          </p:cNvPr>
          <p:cNvPicPr>
            <a:picLocks noChangeAspect="1"/>
          </p:cNvPicPr>
          <p:nvPr/>
        </p:nvPicPr>
        <p:blipFill>
          <a:blip r:embed="rId3"/>
          <a:stretch>
            <a:fillRect/>
          </a:stretch>
        </p:blipFill>
        <p:spPr>
          <a:xfrm>
            <a:off x="6681954" y="3242029"/>
            <a:ext cx="4905375" cy="1295400"/>
          </a:xfrm>
          <a:prstGeom prst="rect">
            <a:avLst/>
          </a:prstGeom>
        </p:spPr>
      </p:pic>
      <p:pic>
        <p:nvPicPr>
          <p:cNvPr id="28" name="Picture 27">
            <a:extLst>
              <a:ext uri="{FF2B5EF4-FFF2-40B4-BE49-F238E27FC236}">
                <a16:creationId xmlns:a16="http://schemas.microsoft.com/office/drawing/2014/main" id="{1C620621-E37C-6F04-A79F-B0275E64D7D2}"/>
              </a:ext>
            </a:extLst>
          </p:cNvPr>
          <p:cNvPicPr>
            <a:picLocks noChangeAspect="1"/>
          </p:cNvPicPr>
          <p:nvPr/>
        </p:nvPicPr>
        <p:blipFill>
          <a:blip r:embed="rId4"/>
          <a:stretch>
            <a:fillRect/>
          </a:stretch>
        </p:blipFill>
        <p:spPr>
          <a:xfrm>
            <a:off x="6681954" y="4728210"/>
            <a:ext cx="4019550" cy="1333500"/>
          </a:xfrm>
          <a:prstGeom prst="rect">
            <a:avLst/>
          </a:prstGeom>
        </p:spPr>
      </p:pic>
      <p:sp>
        <p:nvSpPr>
          <p:cNvPr id="29" name="Content Placeholder 2">
            <a:extLst>
              <a:ext uri="{FF2B5EF4-FFF2-40B4-BE49-F238E27FC236}">
                <a16:creationId xmlns:a16="http://schemas.microsoft.com/office/drawing/2014/main" id="{ADFEF4B5-AEDD-391E-D0C9-8B2E4FBBB418}"/>
              </a:ext>
            </a:extLst>
          </p:cNvPr>
          <p:cNvSpPr txBox="1">
            <a:spLocks/>
          </p:cNvSpPr>
          <p:nvPr/>
        </p:nvSpPr>
        <p:spPr>
          <a:xfrm>
            <a:off x="864981" y="1526663"/>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Basic Idea</a:t>
            </a:r>
          </a:p>
        </p:txBody>
      </p:sp>
      <p:sp>
        <p:nvSpPr>
          <p:cNvPr id="30" name="TextBox 29">
            <a:extLst>
              <a:ext uri="{FF2B5EF4-FFF2-40B4-BE49-F238E27FC236}">
                <a16:creationId xmlns:a16="http://schemas.microsoft.com/office/drawing/2014/main" id="{A5273983-A7FA-1E28-659D-2C937BB2B76D}"/>
              </a:ext>
            </a:extLst>
          </p:cNvPr>
          <p:cNvSpPr txBox="1"/>
          <p:nvPr/>
        </p:nvSpPr>
        <p:spPr>
          <a:xfrm>
            <a:off x="864981" y="1988993"/>
            <a:ext cx="6104238" cy="923330"/>
          </a:xfrm>
          <a:prstGeom prst="rect">
            <a:avLst/>
          </a:prstGeom>
          <a:noFill/>
        </p:spPr>
        <p:txBody>
          <a:bodyPr wrap="square">
            <a:spAutoFit/>
          </a:bodyPr>
          <a:lstStyle/>
          <a:p>
            <a:r>
              <a:rPr lang="en-US" i="0" dirty="0">
                <a:solidFill>
                  <a:srgbClr val="666666"/>
                </a:solidFill>
                <a:effectLst/>
                <a:latin typeface="Arial" panose="020B0604020202020204" pitchFamily="34" charset="0"/>
              </a:rPr>
              <a:t>Ask the programmer to say what’s a source and sink</a:t>
            </a:r>
          </a:p>
          <a:p>
            <a:pPr marL="285750" indent="-285750">
              <a:buFont typeface="Arial" panose="020B0604020202020204" pitchFamily="34" charset="0"/>
              <a:buChar char="•"/>
            </a:pPr>
            <a:r>
              <a:rPr lang="en-US" dirty="0">
                <a:solidFill>
                  <a:srgbClr val="666666"/>
                </a:solidFill>
                <a:latin typeface="Arial" panose="020B0604020202020204" pitchFamily="34" charset="0"/>
              </a:rPr>
              <a:t>Auxiliary file of information</a:t>
            </a:r>
          </a:p>
          <a:p>
            <a:pPr marL="285750" indent="-285750">
              <a:buFont typeface="Arial" panose="020B0604020202020204" pitchFamily="34" charset="0"/>
              <a:buChar char="•"/>
            </a:pPr>
            <a:r>
              <a:rPr lang="en-US" dirty="0">
                <a:solidFill>
                  <a:srgbClr val="666666"/>
                </a:solidFill>
                <a:latin typeface="Arial" panose="020B0604020202020204" pitchFamily="34" charset="0"/>
              </a:rPr>
              <a:t>Inline annotations within the program</a:t>
            </a:r>
            <a:endParaRPr lang="en-US" dirty="0"/>
          </a:p>
        </p:txBody>
      </p:sp>
    </p:spTree>
    <p:extLst>
      <p:ext uri="{BB962C8B-B14F-4D97-AF65-F5344CB8AC3E}">
        <p14:creationId xmlns:p14="http://schemas.microsoft.com/office/powerpoint/2010/main" val="32084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Programmer Annotations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 – source/Sink Identification</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864981" y="2014343"/>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The utility of programmer effort</a:t>
            </a:r>
          </a:p>
        </p:txBody>
      </p:sp>
      <p:sp>
        <p:nvSpPr>
          <p:cNvPr id="3" name="Rectangle 2">
            <a:extLst>
              <a:ext uri="{FF2B5EF4-FFF2-40B4-BE49-F238E27FC236}">
                <a16:creationId xmlns:a16="http://schemas.microsoft.com/office/drawing/2014/main" id="{7F376794-31A8-3B28-D179-4451CA872E52}"/>
              </a:ext>
            </a:extLst>
          </p:cNvPr>
          <p:cNvSpPr/>
          <p:nvPr/>
        </p:nvSpPr>
        <p:spPr>
          <a:xfrm>
            <a:off x="7556981" y="2479162"/>
            <a:ext cx="65902" cy="324757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CC3EBF-4078-1BA8-0CC6-67A18927521F}"/>
              </a:ext>
            </a:extLst>
          </p:cNvPr>
          <p:cNvSpPr/>
          <p:nvPr/>
        </p:nvSpPr>
        <p:spPr>
          <a:xfrm rot="5400000">
            <a:off x="9285280" y="3932540"/>
            <a:ext cx="65902" cy="35224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6B4A072-FD76-2B76-6BAD-7493944B7F51}"/>
              </a:ext>
            </a:extLst>
          </p:cNvPr>
          <p:cNvSpPr/>
          <p:nvPr/>
        </p:nvSpPr>
        <p:spPr>
          <a:xfrm>
            <a:off x="7612380" y="2871698"/>
            <a:ext cx="3421380" cy="2675662"/>
          </a:xfrm>
          <a:custGeom>
            <a:avLst/>
            <a:gdLst>
              <a:gd name="connsiteX0" fmla="*/ 0 w 3421380"/>
              <a:gd name="connsiteY0" fmla="*/ 2981512 h 2981512"/>
              <a:gd name="connsiteX1" fmla="*/ 1737360 w 3421380"/>
              <a:gd name="connsiteY1" fmla="*/ 2092 h 2981512"/>
              <a:gd name="connsiteX2" fmla="*/ 2613660 w 3421380"/>
              <a:gd name="connsiteY2" fmla="*/ 2516692 h 2981512"/>
              <a:gd name="connsiteX3" fmla="*/ 3421380 w 3421380"/>
              <a:gd name="connsiteY3" fmla="*/ 2973892 h 2981512"/>
              <a:gd name="connsiteX0" fmla="*/ 0 w 3421380"/>
              <a:gd name="connsiteY0" fmla="*/ 2342316 h 2342316"/>
              <a:gd name="connsiteX1" fmla="*/ 1539240 w 3421380"/>
              <a:gd name="connsiteY1" fmla="*/ 2976 h 2342316"/>
              <a:gd name="connsiteX2" fmla="*/ 2613660 w 3421380"/>
              <a:gd name="connsiteY2" fmla="*/ 1877496 h 2342316"/>
              <a:gd name="connsiteX3" fmla="*/ 3421380 w 3421380"/>
              <a:gd name="connsiteY3" fmla="*/ 2334696 h 2342316"/>
              <a:gd name="connsiteX0" fmla="*/ 0 w 3421380"/>
              <a:gd name="connsiteY0" fmla="*/ 2339344 h 2339344"/>
              <a:gd name="connsiteX1" fmla="*/ 777240 w 3421380"/>
              <a:gd name="connsiteY1" fmla="*/ 1889764 h 2339344"/>
              <a:gd name="connsiteX2" fmla="*/ 1539240 w 3421380"/>
              <a:gd name="connsiteY2" fmla="*/ 4 h 2339344"/>
              <a:gd name="connsiteX3" fmla="*/ 2613660 w 3421380"/>
              <a:gd name="connsiteY3" fmla="*/ 1874524 h 2339344"/>
              <a:gd name="connsiteX4" fmla="*/ 3421380 w 3421380"/>
              <a:gd name="connsiteY4" fmla="*/ 2331724 h 2339344"/>
              <a:gd name="connsiteX0" fmla="*/ 0 w 3421380"/>
              <a:gd name="connsiteY0" fmla="*/ 2559168 h 2559168"/>
              <a:gd name="connsiteX1" fmla="*/ 777240 w 3421380"/>
              <a:gd name="connsiteY1" fmla="*/ 2109588 h 2559168"/>
              <a:gd name="connsiteX2" fmla="*/ 1539240 w 3421380"/>
              <a:gd name="connsiteY2" fmla="*/ 219828 h 2559168"/>
              <a:gd name="connsiteX3" fmla="*/ 2613660 w 3421380"/>
              <a:gd name="connsiteY3" fmla="*/ 2094348 h 2559168"/>
              <a:gd name="connsiteX4" fmla="*/ 3421380 w 3421380"/>
              <a:gd name="connsiteY4" fmla="*/ 2551548 h 2559168"/>
              <a:gd name="connsiteX0" fmla="*/ 0 w 3421380"/>
              <a:gd name="connsiteY0" fmla="*/ 2341844 h 2341844"/>
              <a:gd name="connsiteX1" fmla="*/ 777240 w 3421380"/>
              <a:gd name="connsiteY1" fmla="*/ 1892264 h 2341844"/>
              <a:gd name="connsiteX2" fmla="*/ 1539240 w 3421380"/>
              <a:gd name="connsiteY2" fmla="*/ 2504 h 2341844"/>
              <a:gd name="connsiteX3" fmla="*/ 3421380 w 3421380"/>
              <a:gd name="connsiteY3" fmla="*/ 2334224 h 2341844"/>
              <a:gd name="connsiteX0" fmla="*/ 0 w 3421380"/>
              <a:gd name="connsiteY0" fmla="*/ 2675662 h 2675662"/>
              <a:gd name="connsiteX1" fmla="*/ 777240 w 3421380"/>
              <a:gd name="connsiteY1" fmla="*/ 2226082 h 2675662"/>
              <a:gd name="connsiteX2" fmla="*/ 1539240 w 3421380"/>
              <a:gd name="connsiteY2" fmla="*/ 336322 h 2675662"/>
              <a:gd name="connsiteX3" fmla="*/ 3421380 w 3421380"/>
              <a:gd name="connsiteY3" fmla="*/ 2668042 h 2675662"/>
              <a:gd name="connsiteX0" fmla="*/ 0 w 3421380"/>
              <a:gd name="connsiteY0" fmla="*/ 2675662 h 2675662"/>
              <a:gd name="connsiteX1" fmla="*/ 777240 w 3421380"/>
              <a:gd name="connsiteY1" fmla="*/ 2226082 h 2675662"/>
              <a:gd name="connsiteX2" fmla="*/ 1539240 w 3421380"/>
              <a:gd name="connsiteY2" fmla="*/ 336322 h 2675662"/>
              <a:gd name="connsiteX3" fmla="*/ 3421380 w 3421380"/>
              <a:gd name="connsiteY3" fmla="*/ 2668042 h 2675662"/>
            </a:gdLst>
            <a:ahLst/>
            <a:cxnLst>
              <a:cxn ang="0">
                <a:pos x="connsiteX0" y="connsiteY0"/>
              </a:cxn>
              <a:cxn ang="0">
                <a:pos x="connsiteX1" y="connsiteY1"/>
              </a:cxn>
              <a:cxn ang="0">
                <a:pos x="connsiteX2" y="connsiteY2"/>
              </a:cxn>
              <a:cxn ang="0">
                <a:pos x="connsiteX3" y="connsiteY3"/>
              </a:cxn>
            </a:cxnLst>
            <a:rect l="l" t="t" r="r" b="b"/>
            <a:pathLst>
              <a:path w="3421380" h="2675662">
                <a:moveTo>
                  <a:pt x="0" y="2675662"/>
                </a:moveTo>
                <a:cubicBezTo>
                  <a:pt x="36830" y="2586762"/>
                  <a:pt x="520700" y="2615972"/>
                  <a:pt x="777240" y="2226082"/>
                </a:cubicBezTo>
                <a:cubicBezTo>
                  <a:pt x="1033780" y="1836192"/>
                  <a:pt x="1220470" y="-948918"/>
                  <a:pt x="1539240" y="336322"/>
                </a:cubicBezTo>
                <a:cubicBezTo>
                  <a:pt x="1858010" y="1621562"/>
                  <a:pt x="1375728" y="2647087"/>
                  <a:pt x="3421380" y="2668042"/>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83F223A-F572-AAA4-4EF8-79C2D9700EC1}"/>
              </a:ext>
            </a:extLst>
          </p:cNvPr>
          <p:cNvSpPr txBox="1"/>
          <p:nvPr/>
        </p:nvSpPr>
        <p:spPr>
          <a:xfrm>
            <a:off x="5871328" y="3622673"/>
            <a:ext cx="1657954" cy="369332"/>
          </a:xfrm>
          <a:prstGeom prst="rect">
            <a:avLst/>
          </a:prstGeom>
          <a:noFill/>
        </p:spPr>
        <p:txBody>
          <a:bodyPr wrap="none" rtlCol="0">
            <a:spAutoFit/>
          </a:bodyPr>
          <a:lstStyle/>
          <a:p>
            <a:r>
              <a:rPr lang="en-US" dirty="0"/>
              <a:t>Analysis Utility</a:t>
            </a:r>
          </a:p>
        </p:txBody>
      </p:sp>
      <p:sp>
        <p:nvSpPr>
          <p:cNvPr id="13" name="TextBox 12">
            <a:extLst>
              <a:ext uri="{FF2B5EF4-FFF2-40B4-BE49-F238E27FC236}">
                <a16:creationId xmlns:a16="http://schemas.microsoft.com/office/drawing/2014/main" id="{38B3D8ED-4708-0036-F440-6110768BE376}"/>
              </a:ext>
            </a:extLst>
          </p:cNvPr>
          <p:cNvSpPr txBox="1"/>
          <p:nvPr/>
        </p:nvSpPr>
        <p:spPr>
          <a:xfrm>
            <a:off x="8672134" y="5755230"/>
            <a:ext cx="1530291" cy="369332"/>
          </a:xfrm>
          <a:prstGeom prst="rect">
            <a:avLst/>
          </a:prstGeom>
          <a:noFill/>
        </p:spPr>
        <p:txBody>
          <a:bodyPr wrap="none" rtlCol="0">
            <a:spAutoFit/>
          </a:bodyPr>
          <a:lstStyle/>
          <a:p>
            <a:r>
              <a:rPr lang="en-US" dirty="0"/>
              <a:t>Analyst Effort</a:t>
            </a:r>
          </a:p>
        </p:txBody>
      </p:sp>
      <p:sp>
        <p:nvSpPr>
          <p:cNvPr id="14" name="TextBox 13">
            <a:extLst>
              <a:ext uri="{FF2B5EF4-FFF2-40B4-BE49-F238E27FC236}">
                <a16:creationId xmlns:a16="http://schemas.microsoft.com/office/drawing/2014/main" id="{B14424DF-AF47-6957-74C1-2F0E27E8A84F}"/>
              </a:ext>
            </a:extLst>
          </p:cNvPr>
          <p:cNvSpPr txBox="1"/>
          <p:nvPr/>
        </p:nvSpPr>
        <p:spPr>
          <a:xfrm>
            <a:off x="7040880" y="6153052"/>
            <a:ext cx="3911905" cy="369332"/>
          </a:xfrm>
          <a:prstGeom prst="rect">
            <a:avLst/>
          </a:prstGeom>
          <a:noFill/>
        </p:spPr>
        <p:txBody>
          <a:bodyPr wrap="none" rtlCol="0">
            <a:spAutoFit/>
          </a:bodyPr>
          <a:lstStyle/>
          <a:p>
            <a:r>
              <a:rPr lang="en-US" b="1" i="1" dirty="0"/>
              <a:t>A totally-made-up conceptual graph</a:t>
            </a:r>
          </a:p>
        </p:txBody>
      </p:sp>
      <p:sp>
        <p:nvSpPr>
          <p:cNvPr id="15" name="TextBox 14">
            <a:extLst>
              <a:ext uri="{FF2B5EF4-FFF2-40B4-BE49-F238E27FC236}">
                <a16:creationId xmlns:a16="http://schemas.microsoft.com/office/drawing/2014/main" id="{209F5ADC-F249-C3DD-6389-14AC0E5FF6E0}"/>
              </a:ext>
            </a:extLst>
          </p:cNvPr>
          <p:cNvSpPr txBox="1"/>
          <p:nvPr/>
        </p:nvSpPr>
        <p:spPr>
          <a:xfrm>
            <a:off x="864981" y="2446193"/>
            <a:ext cx="3623199"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A frequent struggle in analysis</a:t>
            </a:r>
            <a:endParaRPr lang="en-US" dirty="0"/>
          </a:p>
        </p:txBody>
      </p:sp>
      <p:sp>
        <p:nvSpPr>
          <p:cNvPr id="16" name="Content Placeholder 2">
            <a:extLst>
              <a:ext uri="{FF2B5EF4-FFF2-40B4-BE49-F238E27FC236}">
                <a16:creationId xmlns:a16="http://schemas.microsoft.com/office/drawing/2014/main" id="{14B1173C-DF53-CBB8-3854-960021619618}"/>
              </a:ext>
            </a:extLst>
          </p:cNvPr>
          <p:cNvSpPr txBox="1">
            <a:spLocks/>
          </p:cNvSpPr>
          <p:nvPr/>
        </p:nvSpPr>
        <p:spPr>
          <a:xfrm>
            <a:off x="804021" y="3203063"/>
            <a:ext cx="497193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Issues of human intervention</a:t>
            </a:r>
          </a:p>
        </p:txBody>
      </p:sp>
      <p:sp>
        <p:nvSpPr>
          <p:cNvPr id="17" name="TextBox 16">
            <a:extLst>
              <a:ext uri="{FF2B5EF4-FFF2-40B4-BE49-F238E27FC236}">
                <a16:creationId xmlns:a16="http://schemas.microsoft.com/office/drawing/2014/main" id="{1213ADA3-3EAE-DD99-8DED-FDE2D2B9660E}"/>
              </a:ext>
            </a:extLst>
          </p:cNvPr>
          <p:cNvSpPr txBox="1"/>
          <p:nvPr/>
        </p:nvSpPr>
        <p:spPr>
          <a:xfrm>
            <a:off x="804021" y="4328333"/>
            <a:ext cx="3623199" cy="36933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666666"/>
                </a:solidFill>
                <a:effectLst/>
                <a:latin typeface="Arial" panose="020B0604020202020204" pitchFamily="34" charset="0"/>
              </a:rPr>
              <a:t>Incorrect annotations</a:t>
            </a:r>
            <a:endParaRPr lang="en-US" dirty="0"/>
          </a:p>
        </p:txBody>
      </p:sp>
      <p:sp>
        <p:nvSpPr>
          <p:cNvPr id="18" name="TextBox 17">
            <a:extLst>
              <a:ext uri="{FF2B5EF4-FFF2-40B4-BE49-F238E27FC236}">
                <a16:creationId xmlns:a16="http://schemas.microsoft.com/office/drawing/2014/main" id="{816AEC63-F1B6-031E-8D42-C16732AA6512}"/>
              </a:ext>
            </a:extLst>
          </p:cNvPr>
          <p:cNvSpPr txBox="1"/>
          <p:nvPr/>
        </p:nvSpPr>
        <p:spPr>
          <a:xfrm>
            <a:off x="804021" y="3589193"/>
            <a:ext cx="3623199" cy="646331"/>
          </a:xfrm>
          <a:prstGeom prst="rect">
            <a:avLst/>
          </a:prstGeom>
          <a:noFill/>
        </p:spPr>
        <p:txBody>
          <a:bodyPr wrap="square">
            <a:spAutoFit/>
          </a:bodyPr>
          <a:lstStyle/>
          <a:p>
            <a:r>
              <a:rPr lang="en-US" b="0" i="0" dirty="0">
                <a:solidFill>
                  <a:srgbClr val="666666"/>
                </a:solidFill>
                <a:effectLst/>
                <a:latin typeface="Arial" panose="020B0604020202020204" pitchFamily="34" charset="0"/>
              </a:rPr>
              <a:t>Ultimately, we’re trying to solve a limitation of human behavior</a:t>
            </a:r>
            <a:endParaRPr lang="en-US" dirty="0"/>
          </a:p>
        </p:txBody>
      </p:sp>
      <p:sp>
        <p:nvSpPr>
          <p:cNvPr id="19" name="TextBox 18">
            <a:extLst>
              <a:ext uri="{FF2B5EF4-FFF2-40B4-BE49-F238E27FC236}">
                <a16:creationId xmlns:a16="http://schemas.microsoft.com/office/drawing/2014/main" id="{FA6E5E7B-670D-ABFF-167D-DA089CAB982B}"/>
              </a:ext>
            </a:extLst>
          </p:cNvPr>
          <p:cNvSpPr txBox="1"/>
          <p:nvPr/>
        </p:nvSpPr>
        <p:spPr>
          <a:xfrm>
            <a:off x="796401" y="5044613"/>
            <a:ext cx="4118499" cy="36933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666666"/>
                </a:solidFill>
                <a:effectLst/>
                <a:latin typeface="Arial" panose="020B0604020202020204" pitchFamily="34" charset="0"/>
              </a:rPr>
              <a:t>Reactive SSE goes out the window</a:t>
            </a:r>
            <a:endParaRPr lang="en-US" dirty="0"/>
          </a:p>
        </p:txBody>
      </p:sp>
      <p:sp>
        <p:nvSpPr>
          <p:cNvPr id="20" name="TextBox 19">
            <a:extLst>
              <a:ext uri="{FF2B5EF4-FFF2-40B4-BE49-F238E27FC236}">
                <a16:creationId xmlns:a16="http://schemas.microsoft.com/office/drawing/2014/main" id="{38904A70-7061-EE00-A279-A1FD0508CF67}"/>
              </a:ext>
            </a:extLst>
          </p:cNvPr>
          <p:cNvSpPr txBox="1"/>
          <p:nvPr/>
        </p:nvSpPr>
        <p:spPr>
          <a:xfrm>
            <a:off x="796401" y="4686473"/>
            <a:ext cx="3623199" cy="36933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666666"/>
                </a:solidFill>
                <a:effectLst/>
                <a:latin typeface="Arial" panose="020B0604020202020204" pitchFamily="34" charset="0"/>
              </a:rPr>
              <a:t>Laziness</a:t>
            </a:r>
            <a:endParaRPr lang="en-US" dirty="0"/>
          </a:p>
        </p:txBody>
      </p:sp>
    </p:spTree>
    <p:extLst>
      <p:ext uri="{BB962C8B-B14F-4D97-AF65-F5344CB8AC3E}">
        <p14:creationId xmlns:p14="http://schemas.microsoft.com/office/powerpoint/2010/main" val="1720814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Built-In “Annotations”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 – source/Sink Identification</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864981" y="2014343"/>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Enrich the system with notions of behavior</a:t>
            </a:r>
          </a:p>
        </p:txBody>
      </p:sp>
      <p:sp>
        <p:nvSpPr>
          <p:cNvPr id="15" name="TextBox 14">
            <a:extLst>
              <a:ext uri="{FF2B5EF4-FFF2-40B4-BE49-F238E27FC236}">
                <a16:creationId xmlns:a16="http://schemas.microsoft.com/office/drawing/2014/main" id="{209F5ADC-F249-C3DD-6389-14AC0E5FF6E0}"/>
              </a:ext>
            </a:extLst>
          </p:cNvPr>
          <p:cNvSpPr txBox="1"/>
          <p:nvPr/>
        </p:nvSpPr>
        <p:spPr>
          <a:xfrm>
            <a:off x="864981" y="2933873"/>
            <a:ext cx="6869319"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Analysis developer retrofits annotations into the analysis engine</a:t>
            </a:r>
            <a:endParaRPr lang="en-US" dirty="0"/>
          </a:p>
        </p:txBody>
      </p:sp>
      <p:sp>
        <p:nvSpPr>
          <p:cNvPr id="4" name="TextBox 3">
            <a:extLst>
              <a:ext uri="{FF2B5EF4-FFF2-40B4-BE49-F238E27FC236}">
                <a16:creationId xmlns:a16="http://schemas.microsoft.com/office/drawing/2014/main" id="{08D17250-BF58-54E7-FCB6-410D7B8708A3}"/>
              </a:ext>
            </a:extLst>
          </p:cNvPr>
          <p:cNvSpPr txBox="1"/>
          <p:nvPr/>
        </p:nvSpPr>
        <p:spPr>
          <a:xfrm>
            <a:off x="880221" y="2461433"/>
            <a:ext cx="5650119"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Platform developer bakes capabilities into the system</a:t>
            </a:r>
            <a:endParaRPr lang="en-US" dirty="0"/>
          </a:p>
        </p:txBody>
      </p:sp>
      <p:sp>
        <p:nvSpPr>
          <p:cNvPr id="6" name="Content Placeholder 2">
            <a:extLst>
              <a:ext uri="{FF2B5EF4-FFF2-40B4-BE49-F238E27FC236}">
                <a16:creationId xmlns:a16="http://schemas.microsoft.com/office/drawing/2014/main" id="{A4909B5B-C37F-BBC4-2BA6-2DAE2D3DE820}"/>
              </a:ext>
            </a:extLst>
          </p:cNvPr>
          <p:cNvSpPr txBox="1">
            <a:spLocks/>
          </p:cNvSpPr>
          <p:nvPr/>
        </p:nvSpPr>
        <p:spPr>
          <a:xfrm>
            <a:off x="804021" y="3660263"/>
            <a:ext cx="497193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Issues of Semantic Gap again</a:t>
            </a:r>
          </a:p>
        </p:txBody>
      </p:sp>
      <p:sp>
        <p:nvSpPr>
          <p:cNvPr id="9" name="TextBox 8">
            <a:extLst>
              <a:ext uri="{FF2B5EF4-FFF2-40B4-BE49-F238E27FC236}">
                <a16:creationId xmlns:a16="http://schemas.microsoft.com/office/drawing/2014/main" id="{710AB976-D115-0048-5976-64FE98AA9A40}"/>
              </a:ext>
            </a:extLst>
          </p:cNvPr>
          <p:cNvSpPr txBox="1"/>
          <p:nvPr/>
        </p:nvSpPr>
        <p:spPr>
          <a:xfrm>
            <a:off x="880220" y="4161396"/>
            <a:ext cx="5650119" cy="646331"/>
          </a:xfrm>
          <a:prstGeom prst="rect">
            <a:avLst/>
          </a:prstGeom>
          <a:noFill/>
        </p:spPr>
        <p:txBody>
          <a:bodyPr wrap="square">
            <a:spAutoFit/>
          </a:bodyPr>
          <a:lstStyle/>
          <a:p>
            <a:r>
              <a:rPr lang="en-US" b="0" i="0" dirty="0">
                <a:solidFill>
                  <a:srgbClr val="666666"/>
                </a:solidFill>
                <a:effectLst/>
                <a:latin typeface="Arial" panose="020B0604020202020204" pitchFamily="34" charset="0"/>
              </a:rPr>
              <a:t>Can be quite hard to predict what becomes security-relevant</a:t>
            </a:r>
            <a:endParaRPr lang="en-US" dirty="0"/>
          </a:p>
        </p:txBody>
      </p:sp>
      <p:sp>
        <p:nvSpPr>
          <p:cNvPr id="21" name="TextBox 20">
            <a:extLst>
              <a:ext uri="{FF2B5EF4-FFF2-40B4-BE49-F238E27FC236}">
                <a16:creationId xmlns:a16="http://schemas.microsoft.com/office/drawing/2014/main" id="{6FE259E6-C66F-8448-C838-ECE440BB9CD9}"/>
              </a:ext>
            </a:extLst>
          </p:cNvPr>
          <p:cNvSpPr txBox="1"/>
          <p:nvPr/>
        </p:nvSpPr>
        <p:spPr>
          <a:xfrm>
            <a:off x="880219" y="4825039"/>
            <a:ext cx="5650119" cy="646331"/>
          </a:xfrm>
          <a:prstGeom prst="rect">
            <a:avLst/>
          </a:prstGeom>
          <a:noFill/>
        </p:spPr>
        <p:txBody>
          <a:bodyPr wrap="square">
            <a:spAutoFit/>
          </a:bodyPr>
          <a:lstStyle/>
          <a:p>
            <a:r>
              <a:rPr lang="en-US" dirty="0">
                <a:solidFill>
                  <a:srgbClr val="666666"/>
                </a:solidFill>
                <a:latin typeface="Arial" panose="020B0604020202020204" pitchFamily="34" charset="0"/>
              </a:rPr>
              <a:t>Analysis engine needs to be kept in lockstep with the system</a:t>
            </a:r>
            <a:endParaRPr lang="en-US" dirty="0"/>
          </a:p>
        </p:txBody>
      </p:sp>
    </p:spTree>
    <p:extLst>
      <p:ext uri="{BB962C8B-B14F-4D97-AF65-F5344CB8AC3E}">
        <p14:creationId xmlns:p14="http://schemas.microsoft.com/office/powerpoint/2010/main" val="378282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Practical Considerations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Abstract Interpretation</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889053"/>
            <a:ext cx="8475720"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Guarantees we’d like to extract from our analysis Engine </a:t>
            </a:r>
          </a:p>
        </p:txBody>
      </p:sp>
      <p:sp>
        <p:nvSpPr>
          <p:cNvPr id="6" name="TextBox 5">
            <a:extLst>
              <a:ext uri="{FF2B5EF4-FFF2-40B4-BE49-F238E27FC236}">
                <a16:creationId xmlns:a16="http://schemas.microsoft.com/office/drawing/2014/main" id="{150F55F4-C68E-EB77-1041-EB3BF6C52ABC}"/>
              </a:ext>
            </a:extLst>
          </p:cNvPr>
          <p:cNvSpPr txBox="1"/>
          <p:nvPr/>
        </p:nvSpPr>
        <p:spPr>
          <a:xfrm>
            <a:off x="847894" y="2345891"/>
            <a:ext cx="6104238" cy="369332"/>
          </a:xfrm>
          <a:prstGeom prst="rect">
            <a:avLst/>
          </a:prstGeom>
          <a:noFill/>
        </p:spPr>
        <p:txBody>
          <a:bodyPr wrap="square">
            <a:spAutoFit/>
          </a:bodyPr>
          <a:lstStyle/>
          <a:p>
            <a:r>
              <a:rPr lang="en-US" i="0" dirty="0">
                <a:solidFill>
                  <a:srgbClr val="666666"/>
                </a:solidFill>
                <a:effectLst/>
              </a:rPr>
              <a:t>Termination</a:t>
            </a:r>
            <a:endParaRPr lang="en-US" dirty="0"/>
          </a:p>
        </p:txBody>
      </p:sp>
      <p:sp>
        <p:nvSpPr>
          <p:cNvPr id="3" name="TextBox 2">
            <a:extLst>
              <a:ext uri="{FF2B5EF4-FFF2-40B4-BE49-F238E27FC236}">
                <a16:creationId xmlns:a16="http://schemas.microsoft.com/office/drawing/2014/main" id="{35BDD1D0-EC6E-5B11-9094-7CEAC5DE1192}"/>
              </a:ext>
            </a:extLst>
          </p:cNvPr>
          <p:cNvSpPr txBox="1"/>
          <p:nvPr/>
        </p:nvSpPr>
        <p:spPr>
          <a:xfrm>
            <a:off x="837007" y="2732338"/>
            <a:ext cx="6104238" cy="369332"/>
          </a:xfrm>
          <a:prstGeom prst="rect">
            <a:avLst/>
          </a:prstGeom>
          <a:noFill/>
        </p:spPr>
        <p:txBody>
          <a:bodyPr wrap="square">
            <a:spAutoFit/>
          </a:bodyPr>
          <a:lstStyle/>
          <a:p>
            <a:r>
              <a:rPr lang="en-US" i="0" dirty="0">
                <a:solidFill>
                  <a:srgbClr val="666666"/>
                </a:solidFill>
                <a:effectLst/>
              </a:rPr>
              <a:t>Completeness (in the analysis sense)</a:t>
            </a:r>
            <a:endParaRPr lang="en-US" dirty="0"/>
          </a:p>
        </p:txBody>
      </p:sp>
      <p:sp>
        <p:nvSpPr>
          <p:cNvPr id="4" name="TextBox 3">
            <a:extLst>
              <a:ext uri="{FF2B5EF4-FFF2-40B4-BE49-F238E27FC236}">
                <a16:creationId xmlns:a16="http://schemas.microsoft.com/office/drawing/2014/main" id="{97956709-C938-0985-B0BC-381118536A8B}"/>
              </a:ext>
            </a:extLst>
          </p:cNvPr>
          <p:cNvSpPr txBox="1"/>
          <p:nvPr/>
        </p:nvSpPr>
        <p:spPr>
          <a:xfrm>
            <a:off x="837007" y="3149530"/>
            <a:ext cx="6104238" cy="369332"/>
          </a:xfrm>
          <a:prstGeom prst="rect">
            <a:avLst/>
          </a:prstGeom>
          <a:noFill/>
        </p:spPr>
        <p:txBody>
          <a:bodyPr wrap="square">
            <a:spAutoFit/>
          </a:bodyPr>
          <a:lstStyle/>
          <a:p>
            <a:r>
              <a:rPr lang="en-US" i="0" dirty="0">
                <a:solidFill>
                  <a:srgbClr val="666666"/>
                </a:solidFill>
                <a:effectLst/>
              </a:rPr>
              <a:t>Precision</a:t>
            </a:r>
            <a:endParaRPr lang="en-US" dirty="0"/>
          </a:p>
        </p:txBody>
      </p:sp>
      <p:sp>
        <p:nvSpPr>
          <p:cNvPr id="14" name="Content Placeholder 2">
            <a:extLst>
              <a:ext uri="{FF2B5EF4-FFF2-40B4-BE49-F238E27FC236}">
                <a16:creationId xmlns:a16="http://schemas.microsoft.com/office/drawing/2014/main" id="{6D8F369E-CEDD-F379-A2E5-686C3C1DAFD1}"/>
              </a:ext>
            </a:extLst>
          </p:cNvPr>
          <p:cNvSpPr txBox="1">
            <a:spLocks/>
          </p:cNvSpPr>
          <p:nvPr/>
        </p:nvSpPr>
        <p:spPr>
          <a:xfrm>
            <a:off x="864220" y="3647105"/>
            <a:ext cx="3321337" cy="4478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Sufficient Conditions</a:t>
            </a:r>
          </a:p>
        </p:txBody>
      </p:sp>
      <p:sp>
        <p:nvSpPr>
          <p:cNvPr id="16" name="TextBox 15">
            <a:extLst>
              <a:ext uri="{FF2B5EF4-FFF2-40B4-BE49-F238E27FC236}">
                <a16:creationId xmlns:a16="http://schemas.microsoft.com/office/drawing/2014/main" id="{E565B85F-AE13-D91A-39ED-EAD042A700CA}"/>
              </a:ext>
            </a:extLst>
          </p:cNvPr>
          <p:cNvSpPr txBox="1"/>
          <p:nvPr/>
        </p:nvSpPr>
        <p:spPr>
          <a:xfrm>
            <a:off x="864220" y="4148238"/>
            <a:ext cx="6104238" cy="369332"/>
          </a:xfrm>
          <a:prstGeom prst="rect">
            <a:avLst/>
          </a:prstGeom>
          <a:noFill/>
        </p:spPr>
        <p:txBody>
          <a:bodyPr wrap="square">
            <a:spAutoFit/>
          </a:bodyPr>
          <a:lstStyle/>
          <a:p>
            <a:r>
              <a:rPr lang="en-US" i="0" dirty="0">
                <a:solidFill>
                  <a:srgbClr val="666666"/>
                </a:solidFill>
                <a:effectLst/>
              </a:rPr>
              <a:t>Overapproximate, monotonic update functions</a:t>
            </a:r>
            <a:endParaRPr lang="en-US" dirty="0"/>
          </a:p>
        </p:txBody>
      </p:sp>
      <p:sp>
        <p:nvSpPr>
          <p:cNvPr id="17" name="TextBox 16">
            <a:extLst>
              <a:ext uri="{FF2B5EF4-FFF2-40B4-BE49-F238E27FC236}">
                <a16:creationId xmlns:a16="http://schemas.microsoft.com/office/drawing/2014/main" id="{115DBCD9-EEA3-F496-2A1E-E328AD856F0B}"/>
              </a:ext>
            </a:extLst>
          </p:cNvPr>
          <p:cNvSpPr txBox="1"/>
          <p:nvPr/>
        </p:nvSpPr>
        <p:spPr>
          <a:xfrm>
            <a:off x="891433" y="4573535"/>
            <a:ext cx="6104238" cy="369332"/>
          </a:xfrm>
          <a:prstGeom prst="rect">
            <a:avLst/>
          </a:prstGeom>
          <a:noFill/>
        </p:spPr>
        <p:txBody>
          <a:bodyPr wrap="square">
            <a:spAutoFit/>
          </a:bodyPr>
          <a:lstStyle/>
          <a:p>
            <a:r>
              <a:rPr lang="en-US" i="0" dirty="0">
                <a:solidFill>
                  <a:srgbClr val="666666"/>
                </a:solidFill>
                <a:effectLst/>
              </a:rPr>
              <a:t>A finite-height, complete lattice </a:t>
            </a:r>
            <a:endParaRPr lang="en-US" dirty="0"/>
          </a:p>
        </p:txBody>
      </p:sp>
      <p:sp>
        <p:nvSpPr>
          <p:cNvPr id="18" name="TextBox 17">
            <a:extLst>
              <a:ext uri="{FF2B5EF4-FFF2-40B4-BE49-F238E27FC236}">
                <a16:creationId xmlns:a16="http://schemas.microsoft.com/office/drawing/2014/main" id="{536F57C3-8BF6-3692-4968-BEBF770E15BF}"/>
              </a:ext>
            </a:extLst>
          </p:cNvPr>
          <p:cNvSpPr txBox="1"/>
          <p:nvPr/>
        </p:nvSpPr>
        <p:spPr>
          <a:xfrm>
            <a:off x="5865181" y="3198753"/>
            <a:ext cx="3571427" cy="369332"/>
          </a:xfrm>
          <a:prstGeom prst="rect">
            <a:avLst/>
          </a:prstGeom>
          <a:noFill/>
        </p:spPr>
        <p:txBody>
          <a:bodyPr wrap="none" rtlCol="0">
            <a:spAutoFit/>
          </a:bodyPr>
          <a:lstStyle/>
          <a:p>
            <a:r>
              <a:rPr lang="en-US" dirty="0"/>
              <a:t>Problem: lattice may be very tall!</a:t>
            </a:r>
          </a:p>
        </p:txBody>
      </p:sp>
      <p:pic>
        <p:nvPicPr>
          <p:cNvPr id="1026" name="Picture 2" descr="What Does &quot;TMI&quot; Mean, and How Do You Use It?">
            <a:extLst>
              <a:ext uri="{FF2B5EF4-FFF2-40B4-BE49-F238E27FC236}">
                <a16:creationId xmlns:a16="http://schemas.microsoft.com/office/drawing/2014/main" id="{30966180-03AC-9411-FDBD-5621DBA2B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47" t="13852" r="26857" b="6487"/>
          <a:stretch/>
        </p:blipFill>
        <p:spPr bwMode="auto">
          <a:xfrm>
            <a:off x="6711044" y="3580227"/>
            <a:ext cx="1921329" cy="182031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E75D68BE-7943-BF35-991C-C185D2534F65}"/>
              </a:ext>
            </a:extLst>
          </p:cNvPr>
          <p:cNvSpPr/>
          <p:nvPr/>
        </p:nvSpPr>
        <p:spPr>
          <a:xfrm>
            <a:off x="1137557" y="4610100"/>
            <a:ext cx="1284514" cy="327324"/>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7A48529-1E2A-D9C2-D9EA-24AE4ADCC5AB}"/>
              </a:ext>
            </a:extLst>
          </p:cNvPr>
          <p:cNvSpPr txBox="1"/>
          <p:nvPr/>
        </p:nvSpPr>
        <p:spPr>
          <a:xfrm>
            <a:off x="672221" y="5114332"/>
            <a:ext cx="5192960" cy="369332"/>
          </a:xfrm>
          <a:prstGeom prst="rect">
            <a:avLst/>
          </a:prstGeom>
          <a:noFill/>
        </p:spPr>
        <p:txBody>
          <a:bodyPr wrap="none" rtlCol="0">
            <a:spAutoFit/>
          </a:bodyPr>
          <a:lstStyle/>
          <a:p>
            <a:r>
              <a:rPr lang="en-US" b="1" dirty="0">
                <a:solidFill>
                  <a:schemeClr val="accent2"/>
                </a:solidFill>
              </a:rPr>
              <a:t>Note: finiteness NOT implied by a complete lattice</a:t>
            </a:r>
          </a:p>
        </p:txBody>
      </p:sp>
    </p:spTree>
    <p:extLst>
      <p:ext uri="{BB962C8B-B14F-4D97-AF65-F5344CB8AC3E}">
        <p14:creationId xmlns:p14="http://schemas.microsoft.com/office/powerpoint/2010/main" val="419660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Inferencing</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 – source/Sink Identification</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864981" y="2014343"/>
            <a:ext cx="9053376"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You could try to automatically discover “</a:t>
            </a:r>
            <a:r>
              <a:rPr lang="en-US" sz="2400" cap="small" dirty="0" err="1"/>
              <a:t>Sourcelike</a:t>
            </a:r>
            <a:r>
              <a:rPr lang="en-US" sz="2400" cap="small" dirty="0"/>
              <a:t>” and “</a:t>
            </a:r>
            <a:r>
              <a:rPr lang="en-US" sz="2400" cap="small" dirty="0" err="1"/>
              <a:t>Sinklike</a:t>
            </a:r>
            <a:r>
              <a:rPr lang="en-US" sz="2400" cap="small" dirty="0"/>
              <a:t>” functions</a:t>
            </a:r>
          </a:p>
        </p:txBody>
      </p:sp>
      <p:sp>
        <p:nvSpPr>
          <p:cNvPr id="4" name="TextBox 3">
            <a:extLst>
              <a:ext uri="{FF2B5EF4-FFF2-40B4-BE49-F238E27FC236}">
                <a16:creationId xmlns:a16="http://schemas.microsoft.com/office/drawing/2014/main" id="{08D17250-BF58-54E7-FCB6-410D7B8708A3}"/>
              </a:ext>
            </a:extLst>
          </p:cNvPr>
          <p:cNvSpPr txBox="1"/>
          <p:nvPr/>
        </p:nvSpPr>
        <p:spPr>
          <a:xfrm>
            <a:off x="880221" y="3002453"/>
            <a:ext cx="5650119"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Maybe we can detect UI asking for credit card?</a:t>
            </a:r>
            <a:endParaRPr lang="en-US" dirty="0"/>
          </a:p>
        </p:txBody>
      </p:sp>
      <p:sp>
        <p:nvSpPr>
          <p:cNvPr id="3" name="TextBox 2">
            <a:extLst>
              <a:ext uri="{FF2B5EF4-FFF2-40B4-BE49-F238E27FC236}">
                <a16:creationId xmlns:a16="http://schemas.microsoft.com/office/drawing/2014/main" id="{39C6E949-AAD6-DA0E-5FB3-09BDFCA07FBF}"/>
              </a:ext>
            </a:extLst>
          </p:cNvPr>
          <p:cNvSpPr txBox="1"/>
          <p:nvPr/>
        </p:nvSpPr>
        <p:spPr>
          <a:xfrm>
            <a:off x="880221" y="4215116"/>
            <a:ext cx="2270649"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Machine learning??</a:t>
            </a:r>
            <a:endParaRPr lang="en-US" dirty="0"/>
          </a:p>
        </p:txBody>
      </p:sp>
      <p:sp>
        <p:nvSpPr>
          <p:cNvPr id="6" name="TextBox 5">
            <a:extLst>
              <a:ext uri="{FF2B5EF4-FFF2-40B4-BE49-F238E27FC236}">
                <a16:creationId xmlns:a16="http://schemas.microsoft.com/office/drawing/2014/main" id="{17FA26C8-7136-26EC-FA2A-EA5D87E2F751}"/>
              </a:ext>
            </a:extLst>
          </p:cNvPr>
          <p:cNvSpPr txBox="1"/>
          <p:nvPr/>
        </p:nvSpPr>
        <p:spPr>
          <a:xfrm>
            <a:off x="895461" y="3505373"/>
            <a:ext cx="5650119" cy="646331"/>
          </a:xfrm>
          <a:prstGeom prst="rect">
            <a:avLst/>
          </a:prstGeom>
          <a:noFill/>
        </p:spPr>
        <p:txBody>
          <a:bodyPr wrap="square">
            <a:spAutoFit/>
          </a:bodyPr>
          <a:lstStyle/>
          <a:p>
            <a:r>
              <a:rPr lang="en-US" b="0" i="0" dirty="0">
                <a:solidFill>
                  <a:srgbClr val="666666"/>
                </a:solidFill>
                <a:effectLst/>
                <a:latin typeface="Arial" panose="020B0604020202020204" pitchFamily="34" charset="0"/>
              </a:rPr>
              <a:t>Maybe we can write an analysis that looks for even more fundamental core behavior?</a:t>
            </a:r>
            <a:endParaRPr lang="en-US" dirty="0"/>
          </a:p>
        </p:txBody>
      </p:sp>
      <p:sp>
        <p:nvSpPr>
          <p:cNvPr id="10" name="TextBox 9">
            <a:extLst>
              <a:ext uri="{FF2B5EF4-FFF2-40B4-BE49-F238E27FC236}">
                <a16:creationId xmlns:a16="http://schemas.microsoft.com/office/drawing/2014/main" id="{4B26103B-8592-E150-72FE-0A738019C6E3}"/>
              </a:ext>
            </a:extLst>
          </p:cNvPr>
          <p:cNvSpPr txBox="1"/>
          <p:nvPr/>
        </p:nvSpPr>
        <p:spPr>
          <a:xfrm>
            <a:off x="2876550" y="4215116"/>
            <a:ext cx="575310"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a:t>
            </a:r>
            <a:r>
              <a:rPr lang="en-US" dirty="0">
                <a:solidFill>
                  <a:srgbClr val="666666"/>
                </a:solidFill>
                <a:latin typeface="Arial" panose="020B0604020202020204" pitchFamily="34" charset="0"/>
              </a:rPr>
              <a:t>!</a:t>
            </a:r>
            <a:r>
              <a:rPr lang="en-US" b="0" i="0" dirty="0">
                <a:solidFill>
                  <a:srgbClr val="666666"/>
                </a:solidFill>
                <a:effectLst/>
                <a:latin typeface="Arial" panose="020B0604020202020204" pitchFamily="34" charset="0"/>
              </a:rPr>
              <a:t>?!</a:t>
            </a:r>
            <a:endParaRPr lang="en-US" dirty="0"/>
          </a:p>
        </p:txBody>
      </p:sp>
      <p:sp>
        <p:nvSpPr>
          <p:cNvPr id="11" name="TextBox 10">
            <a:extLst>
              <a:ext uri="{FF2B5EF4-FFF2-40B4-BE49-F238E27FC236}">
                <a16:creationId xmlns:a16="http://schemas.microsoft.com/office/drawing/2014/main" id="{A4CEA8BC-99B6-00D4-2B5A-EDF77CB1D50B}"/>
              </a:ext>
            </a:extLst>
          </p:cNvPr>
          <p:cNvSpPr txBox="1"/>
          <p:nvPr/>
        </p:nvSpPr>
        <p:spPr>
          <a:xfrm>
            <a:off x="3272790" y="4215116"/>
            <a:ext cx="7288530"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a:t>
            </a:r>
            <a:r>
              <a:rPr lang="en-US" dirty="0">
                <a:solidFill>
                  <a:srgbClr val="666666"/>
                </a:solidFill>
                <a:latin typeface="Arial" panose="020B0604020202020204" pitchFamily="34" charset="0"/>
              </a:rPr>
              <a:t>!</a:t>
            </a:r>
            <a:r>
              <a:rPr lang="en-US" b="0" i="0" dirty="0">
                <a:solidFill>
                  <a:srgbClr val="666666"/>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138558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Case Study: Android Permissions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 – source/Sink Identification</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864980" y="1701923"/>
            <a:ext cx="894957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Mobile phones sure collect a lot of private information!</a:t>
            </a:r>
          </a:p>
        </p:txBody>
      </p:sp>
      <p:sp>
        <p:nvSpPr>
          <p:cNvPr id="4" name="TextBox 3">
            <a:extLst>
              <a:ext uri="{FF2B5EF4-FFF2-40B4-BE49-F238E27FC236}">
                <a16:creationId xmlns:a16="http://schemas.microsoft.com/office/drawing/2014/main" id="{08D17250-BF58-54E7-FCB6-410D7B8708A3}"/>
              </a:ext>
            </a:extLst>
          </p:cNvPr>
          <p:cNvSpPr txBox="1"/>
          <p:nvPr/>
        </p:nvSpPr>
        <p:spPr>
          <a:xfrm>
            <a:off x="880222" y="2232833"/>
            <a:ext cx="7936118"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Maybe that information </a:t>
            </a:r>
            <a:r>
              <a:rPr lang="en-US" dirty="0">
                <a:solidFill>
                  <a:srgbClr val="666666"/>
                </a:solidFill>
                <a:latin typeface="Arial" panose="020B0604020202020204" pitchFamily="34" charset="0"/>
              </a:rPr>
              <a:t>rises to the level of confidentiality?</a:t>
            </a:r>
            <a:endParaRPr lang="en-US" dirty="0"/>
          </a:p>
        </p:txBody>
      </p:sp>
      <p:sp>
        <p:nvSpPr>
          <p:cNvPr id="3" name="TextBox 2">
            <a:extLst>
              <a:ext uri="{FF2B5EF4-FFF2-40B4-BE49-F238E27FC236}">
                <a16:creationId xmlns:a16="http://schemas.microsoft.com/office/drawing/2014/main" id="{39C6E949-AAD6-DA0E-5FB3-09BDFCA07FBF}"/>
              </a:ext>
            </a:extLst>
          </p:cNvPr>
          <p:cNvSpPr txBox="1"/>
          <p:nvPr/>
        </p:nvSpPr>
        <p:spPr>
          <a:xfrm>
            <a:off x="880221" y="2660636"/>
            <a:ext cx="6854079"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Maybe this is a good application of an information flow analysis?</a:t>
            </a:r>
            <a:endParaRPr lang="en-US" dirty="0"/>
          </a:p>
        </p:txBody>
      </p:sp>
      <p:pic>
        <p:nvPicPr>
          <p:cNvPr id="15" name="Picture 14" descr="A green robot on a cell phone&#10;&#10;Description automatically generated">
            <a:extLst>
              <a:ext uri="{FF2B5EF4-FFF2-40B4-BE49-F238E27FC236}">
                <a16:creationId xmlns:a16="http://schemas.microsoft.com/office/drawing/2014/main" id="{099B1563-2BBF-234E-A589-AC2E93ACA8BD}"/>
              </a:ext>
            </a:extLst>
          </p:cNvPr>
          <p:cNvPicPr>
            <a:picLocks noChangeAspect="1"/>
          </p:cNvPicPr>
          <p:nvPr/>
        </p:nvPicPr>
        <p:blipFill>
          <a:blip r:embed="rId2"/>
          <a:stretch>
            <a:fillRect/>
          </a:stretch>
        </p:blipFill>
        <p:spPr>
          <a:xfrm>
            <a:off x="4409599" y="3302882"/>
            <a:ext cx="3372802" cy="3372802"/>
          </a:xfrm>
          <a:prstGeom prst="rect">
            <a:avLst/>
          </a:prstGeom>
        </p:spPr>
      </p:pic>
    </p:spTree>
    <p:extLst>
      <p:ext uri="{BB962C8B-B14F-4D97-AF65-F5344CB8AC3E}">
        <p14:creationId xmlns:p14="http://schemas.microsoft.com/office/powerpoint/2010/main" val="957996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Case Study: Android Permissions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 – source/Sink Identification</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864981" y="1701923"/>
            <a:ext cx="6703290"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Hybrid case of Built-In annotations</a:t>
            </a:r>
          </a:p>
        </p:txBody>
      </p:sp>
      <p:sp>
        <p:nvSpPr>
          <p:cNvPr id="4" name="TextBox 3">
            <a:extLst>
              <a:ext uri="{FF2B5EF4-FFF2-40B4-BE49-F238E27FC236}">
                <a16:creationId xmlns:a16="http://schemas.microsoft.com/office/drawing/2014/main" id="{08D17250-BF58-54E7-FCB6-410D7B8708A3}"/>
              </a:ext>
            </a:extLst>
          </p:cNvPr>
          <p:cNvSpPr txBox="1"/>
          <p:nvPr/>
        </p:nvSpPr>
        <p:spPr>
          <a:xfrm>
            <a:off x="880222" y="2232833"/>
            <a:ext cx="4183454"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System has a built-in capability model</a:t>
            </a:r>
            <a:endParaRPr lang="en-US" dirty="0"/>
          </a:p>
        </p:txBody>
      </p:sp>
      <p:sp>
        <p:nvSpPr>
          <p:cNvPr id="3" name="TextBox 2">
            <a:extLst>
              <a:ext uri="{FF2B5EF4-FFF2-40B4-BE49-F238E27FC236}">
                <a16:creationId xmlns:a16="http://schemas.microsoft.com/office/drawing/2014/main" id="{39C6E949-AAD6-DA0E-5FB3-09BDFCA07FBF}"/>
              </a:ext>
            </a:extLst>
          </p:cNvPr>
          <p:cNvSpPr txBox="1"/>
          <p:nvPr/>
        </p:nvSpPr>
        <p:spPr>
          <a:xfrm>
            <a:off x="880221" y="2660636"/>
            <a:ext cx="4933839" cy="646331"/>
          </a:xfrm>
          <a:prstGeom prst="rect">
            <a:avLst/>
          </a:prstGeom>
          <a:noFill/>
        </p:spPr>
        <p:txBody>
          <a:bodyPr wrap="square">
            <a:spAutoFit/>
          </a:bodyPr>
          <a:lstStyle/>
          <a:p>
            <a:r>
              <a:rPr lang="en-US" b="0" i="0" dirty="0">
                <a:solidFill>
                  <a:srgbClr val="666666"/>
                </a:solidFill>
                <a:effectLst/>
                <a:latin typeface="Arial" panose="020B0604020202020204" pitchFamily="34" charset="0"/>
              </a:rPr>
              <a:t>Surprisingly hard to map those capabilities to system functions</a:t>
            </a:r>
            <a:endParaRPr lang="en-US" dirty="0"/>
          </a:p>
        </p:txBody>
      </p:sp>
      <p:sp>
        <p:nvSpPr>
          <p:cNvPr id="6" name="Content Placeholder 2">
            <a:extLst>
              <a:ext uri="{FF2B5EF4-FFF2-40B4-BE49-F238E27FC236}">
                <a16:creationId xmlns:a16="http://schemas.microsoft.com/office/drawing/2014/main" id="{24769185-E8EA-2022-00E0-30B8BC13D3CC}"/>
              </a:ext>
            </a:extLst>
          </p:cNvPr>
          <p:cNvSpPr txBox="1">
            <a:spLocks/>
          </p:cNvSpPr>
          <p:nvPr/>
        </p:nvSpPr>
        <p:spPr>
          <a:xfrm>
            <a:off x="834501" y="3622163"/>
            <a:ext cx="455283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err="1"/>
              <a:t>Modelgen</a:t>
            </a:r>
            <a:endParaRPr lang="en-US" sz="2400" cap="small" dirty="0"/>
          </a:p>
        </p:txBody>
      </p:sp>
      <p:pic>
        <p:nvPicPr>
          <p:cNvPr id="10" name="Picture 9">
            <a:extLst>
              <a:ext uri="{FF2B5EF4-FFF2-40B4-BE49-F238E27FC236}">
                <a16:creationId xmlns:a16="http://schemas.microsoft.com/office/drawing/2014/main" id="{69C86CAC-4771-32B6-805A-D3CC86752D66}"/>
              </a:ext>
            </a:extLst>
          </p:cNvPr>
          <p:cNvPicPr>
            <a:picLocks noChangeAspect="1"/>
          </p:cNvPicPr>
          <p:nvPr/>
        </p:nvPicPr>
        <p:blipFill>
          <a:blip r:embed="rId2"/>
          <a:stretch>
            <a:fillRect/>
          </a:stretch>
        </p:blipFill>
        <p:spPr>
          <a:xfrm>
            <a:off x="6866679" y="1432154"/>
            <a:ext cx="3907779" cy="5086415"/>
          </a:xfrm>
          <a:prstGeom prst="rect">
            <a:avLst/>
          </a:prstGeom>
        </p:spPr>
      </p:pic>
      <p:sp>
        <p:nvSpPr>
          <p:cNvPr id="11" name="TextBox 10">
            <a:extLst>
              <a:ext uri="{FF2B5EF4-FFF2-40B4-BE49-F238E27FC236}">
                <a16:creationId xmlns:a16="http://schemas.microsoft.com/office/drawing/2014/main" id="{426347B6-6CE2-6ECA-677F-4FF58A7DBD0D}"/>
              </a:ext>
            </a:extLst>
          </p:cNvPr>
          <p:cNvSpPr txBox="1"/>
          <p:nvPr/>
        </p:nvSpPr>
        <p:spPr>
          <a:xfrm>
            <a:off x="864981" y="4739176"/>
            <a:ext cx="4933839" cy="646331"/>
          </a:xfrm>
          <a:prstGeom prst="rect">
            <a:avLst/>
          </a:prstGeom>
          <a:noFill/>
        </p:spPr>
        <p:txBody>
          <a:bodyPr wrap="square">
            <a:spAutoFit/>
          </a:bodyPr>
          <a:lstStyle/>
          <a:p>
            <a:r>
              <a:rPr lang="en-US" dirty="0">
                <a:solidFill>
                  <a:srgbClr val="666666"/>
                </a:solidFill>
                <a:latin typeface="Arial" panose="020B0604020202020204" pitchFamily="34" charset="0"/>
              </a:rPr>
              <a:t>- Do a dynamic analysis of the Android system to discover capabilities uses</a:t>
            </a:r>
            <a:endParaRPr lang="en-US" dirty="0"/>
          </a:p>
        </p:txBody>
      </p:sp>
      <p:sp>
        <p:nvSpPr>
          <p:cNvPr id="12" name="TextBox 11">
            <a:extLst>
              <a:ext uri="{FF2B5EF4-FFF2-40B4-BE49-F238E27FC236}">
                <a16:creationId xmlns:a16="http://schemas.microsoft.com/office/drawing/2014/main" id="{326AE7B1-A636-CB12-1943-015CA5A9A151}"/>
              </a:ext>
            </a:extLst>
          </p:cNvPr>
          <p:cNvSpPr txBox="1"/>
          <p:nvPr/>
        </p:nvSpPr>
        <p:spPr>
          <a:xfrm>
            <a:off x="849741" y="3990696"/>
            <a:ext cx="4933839" cy="646331"/>
          </a:xfrm>
          <a:prstGeom prst="rect">
            <a:avLst/>
          </a:prstGeom>
          <a:noFill/>
        </p:spPr>
        <p:txBody>
          <a:bodyPr wrap="square">
            <a:spAutoFit/>
          </a:bodyPr>
          <a:lstStyle/>
          <a:p>
            <a:r>
              <a:rPr lang="en-US" dirty="0">
                <a:solidFill>
                  <a:srgbClr val="666666"/>
                </a:solidFill>
                <a:latin typeface="Arial" panose="020B0604020202020204" pitchFamily="34" charset="0"/>
              </a:rPr>
              <a:t>- Manually annotate capabilities as sources or sinks</a:t>
            </a:r>
            <a:endParaRPr lang="en-US" dirty="0"/>
          </a:p>
        </p:txBody>
      </p:sp>
      <p:sp>
        <p:nvSpPr>
          <p:cNvPr id="13" name="TextBox 12">
            <a:extLst>
              <a:ext uri="{FF2B5EF4-FFF2-40B4-BE49-F238E27FC236}">
                <a16:creationId xmlns:a16="http://schemas.microsoft.com/office/drawing/2014/main" id="{1E3D7C21-0B9F-5A07-B939-8F52EA761303}"/>
              </a:ext>
            </a:extLst>
          </p:cNvPr>
          <p:cNvSpPr txBox="1"/>
          <p:nvPr/>
        </p:nvSpPr>
        <p:spPr>
          <a:xfrm>
            <a:off x="849741" y="5432596"/>
            <a:ext cx="4933839" cy="646331"/>
          </a:xfrm>
          <a:prstGeom prst="rect">
            <a:avLst/>
          </a:prstGeom>
          <a:noFill/>
        </p:spPr>
        <p:txBody>
          <a:bodyPr wrap="square">
            <a:spAutoFit/>
          </a:bodyPr>
          <a:lstStyle/>
          <a:p>
            <a:r>
              <a:rPr lang="en-US" dirty="0">
                <a:solidFill>
                  <a:srgbClr val="666666"/>
                </a:solidFill>
                <a:latin typeface="Arial" panose="020B0604020202020204" pitchFamily="34" charset="0"/>
              </a:rPr>
              <a:t>- Do a static dataflow analysis of the Android system to discover capabilities uses</a:t>
            </a:r>
            <a:endParaRPr lang="en-US" dirty="0"/>
          </a:p>
        </p:txBody>
      </p:sp>
    </p:spTree>
    <p:extLst>
      <p:ext uri="{BB962C8B-B14F-4D97-AF65-F5344CB8AC3E}">
        <p14:creationId xmlns:p14="http://schemas.microsoft.com/office/powerpoint/2010/main" val="2732799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Granularity of analysis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 – Precision/Sanitization</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864981" y="2014343"/>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Data is Complex!</a:t>
            </a:r>
          </a:p>
        </p:txBody>
      </p:sp>
      <p:sp>
        <p:nvSpPr>
          <p:cNvPr id="4" name="TextBox 3">
            <a:extLst>
              <a:ext uri="{FF2B5EF4-FFF2-40B4-BE49-F238E27FC236}">
                <a16:creationId xmlns:a16="http://schemas.microsoft.com/office/drawing/2014/main" id="{F83100C5-4DB2-0880-E1E5-58FF6F047ED9}"/>
              </a:ext>
            </a:extLst>
          </p:cNvPr>
          <p:cNvSpPr txBox="1"/>
          <p:nvPr/>
        </p:nvSpPr>
        <p:spPr>
          <a:xfrm>
            <a:off x="864981" y="2499533"/>
            <a:ext cx="6104238" cy="369332"/>
          </a:xfrm>
          <a:prstGeom prst="rect">
            <a:avLst/>
          </a:prstGeom>
          <a:noFill/>
        </p:spPr>
        <p:txBody>
          <a:bodyPr wrap="square">
            <a:spAutoFit/>
          </a:bodyPr>
          <a:lstStyle/>
          <a:p>
            <a:r>
              <a:rPr lang="en-US" dirty="0">
                <a:solidFill>
                  <a:srgbClr val="666666"/>
                </a:solidFill>
                <a:latin typeface="Arial" panose="020B0604020202020204" pitchFamily="34" charset="0"/>
              </a:rPr>
              <a:t>What happens when a field of a struct is tainted?</a:t>
            </a:r>
            <a:endParaRPr lang="en-US" dirty="0"/>
          </a:p>
        </p:txBody>
      </p:sp>
      <p:sp>
        <p:nvSpPr>
          <p:cNvPr id="6" name="TextBox 5">
            <a:extLst>
              <a:ext uri="{FF2B5EF4-FFF2-40B4-BE49-F238E27FC236}">
                <a16:creationId xmlns:a16="http://schemas.microsoft.com/office/drawing/2014/main" id="{D187E163-DE63-9399-1D53-B6280E107E81}"/>
              </a:ext>
            </a:extLst>
          </p:cNvPr>
          <p:cNvSpPr txBox="1"/>
          <p:nvPr/>
        </p:nvSpPr>
        <p:spPr>
          <a:xfrm>
            <a:off x="864981" y="2926663"/>
            <a:ext cx="6104238" cy="369332"/>
          </a:xfrm>
          <a:prstGeom prst="rect">
            <a:avLst/>
          </a:prstGeom>
          <a:noFill/>
        </p:spPr>
        <p:txBody>
          <a:bodyPr wrap="square">
            <a:spAutoFit/>
          </a:bodyPr>
          <a:lstStyle/>
          <a:p>
            <a:r>
              <a:rPr lang="en-US" b="0" i="0" dirty="0">
                <a:solidFill>
                  <a:srgbClr val="666666"/>
                </a:solidFill>
                <a:effectLst/>
                <a:latin typeface="Arial" panose="020B0604020202020204" pitchFamily="34" charset="0"/>
              </a:rPr>
              <a:t>What happens when an index of an array is tainted?</a:t>
            </a:r>
            <a:endParaRPr lang="en-US" dirty="0"/>
          </a:p>
        </p:txBody>
      </p:sp>
    </p:spTree>
    <p:extLst>
      <p:ext uri="{BB962C8B-B14F-4D97-AF65-F5344CB8AC3E}">
        <p14:creationId xmlns:p14="http://schemas.microsoft.com/office/powerpoint/2010/main" val="2365630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Sanitization</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Practical Considerations – Precision/Sanitization</a:t>
            </a:r>
          </a:p>
        </p:txBody>
      </p:sp>
      <p:sp>
        <p:nvSpPr>
          <p:cNvPr id="2" name="Content Placeholder 2">
            <a:extLst>
              <a:ext uri="{FF2B5EF4-FFF2-40B4-BE49-F238E27FC236}">
                <a16:creationId xmlns:a16="http://schemas.microsoft.com/office/drawing/2014/main" id="{690C8835-0254-D850-850A-83B29CA742F9}"/>
              </a:ext>
            </a:extLst>
          </p:cNvPr>
          <p:cNvSpPr txBox="1">
            <a:spLocks/>
          </p:cNvSpPr>
          <p:nvPr/>
        </p:nvSpPr>
        <p:spPr>
          <a:xfrm>
            <a:off x="864981" y="2014343"/>
            <a:ext cx="905337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We also want to provide some exceptions to the flow rules</a:t>
            </a:r>
          </a:p>
        </p:txBody>
      </p:sp>
      <p:sp>
        <p:nvSpPr>
          <p:cNvPr id="4" name="TextBox 3">
            <a:extLst>
              <a:ext uri="{FF2B5EF4-FFF2-40B4-BE49-F238E27FC236}">
                <a16:creationId xmlns:a16="http://schemas.microsoft.com/office/drawing/2014/main" id="{F83100C5-4DB2-0880-E1E5-58FF6F047ED9}"/>
              </a:ext>
            </a:extLst>
          </p:cNvPr>
          <p:cNvSpPr txBox="1"/>
          <p:nvPr/>
        </p:nvSpPr>
        <p:spPr>
          <a:xfrm>
            <a:off x="864981" y="2499533"/>
            <a:ext cx="6104238" cy="369332"/>
          </a:xfrm>
          <a:prstGeom prst="rect">
            <a:avLst/>
          </a:prstGeom>
          <a:noFill/>
        </p:spPr>
        <p:txBody>
          <a:bodyPr wrap="square">
            <a:spAutoFit/>
          </a:bodyPr>
          <a:lstStyle/>
          <a:p>
            <a:r>
              <a:rPr lang="en-US" dirty="0">
                <a:solidFill>
                  <a:srgbClr val="666666"/>
                </a:solidFill>
                <a:latin typeface="Arial" panose="020B0604020202020204" pitchFamily="34" charset="0"/>
              </a:rPr>
              <a:t>i.e. tainted data is encrypted</a:t>
            </a:r>
            <a:endParaRPr lang="en-US" dirty="0"/>
          </a:p>
        </p:txBody>
      </p:sp>
    </p:spTree>
    <p:extLst>
      <p:ext uri="{BB962C8B-B14F-4D97-AF65-F5344CB8AC3E}">
        <p14:creationId xmlns:p14="http://schemas.microsoft.com/office/powerpoint/2010/main" val="271887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Wrap-up</a:t>
            </a:r>
          </a:p>
        </p:txBody>
      </p:sp>
    </p:spTree>
    <p:extLst>
      <p:ext uri="{BB962C8B-B14F-4D97-AF65-F5344CB8AC3E}">
        <p14:creationId xmlns:p14="http://schemas.microsoft.com/office/powerpoint/2010/main" val="69922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Next Time</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Evading analysis</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36</a:t>
            </a:fld>
            <a:endParaRPr lang="en-US" sz="1400" dirty="0"/>
          </a:p>
        </p:txBody>
      </p:sp>
    </p:spTree>
    <p:extLst>
      <p:ext uri="{BB962C8B-B14F-4D97-AF65-F5344CB8AC3E}">
        <p14:creationId xmlns:p14="http://schemas.microsoft.com/office/powerpoint/2010/main" val="400356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The Abstract Domain</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Abstract Interpretation</a:t>
            </a:r>
          </a:p>
        </p:txBody>
      </p:sp>
      <p:sp>
        <p:nvSpPr>
          <p:cNvPr id="14" name="Content Placeholder 2">
            <a:extLst>
              <a:ext uri="{FF2B5EF4-FFF2-40B4-BE49-F238E27FC236}">
                <a16:creationId xmlns:a16="http://schemas.microsoft.com/office/drawing/2014/main" id="{6D8F369E-CEDD-F379-A2E5-686C3C1DAFD1}"/>
              </a:ext>
            </a:extLst>
          </p:cNvPr>
          <p:cNvSpPr txBox="1">
            <a:spLocks/>
          </p:cNvSpPr>
          <p:nvPr/>
        </p:nvSpPr>
        <p:spPr>
          <a:xfrm>
            <a:off x="837007" y="1747537"/>
            <a:ext cx="8475720"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Sufficient Conditions</a:t>
            </a:r>
          </a:p>
        </p:txBody>
      </p:sp>
      <p:sp>
        <p:nvSpPr>
          <p:cNvPr id="16" name="TextBox 15">
            <a:extLst>
              <a:ext uri="{FF2B5EF4-FFF2-40B4-BE49-F238E27FC236}">
                <a16:creationId xmlns:a16="http://schemas.microsoft.com/office/drawing/2014/main" id="{E565B85F-AE13-D91A-39ED-EAD042A700CA}"/>
              </a:ext>
            </a:extLst>
          </p:cNvPr>
          <p:cNvSpPr txBox="1"/>
          <p:nvPr/>
        </p:nvSpPr>
        <p:spPr>
          <a:xfrm>
            <a:off x="837007" y="2248670"/>
            <a:ext cx="6104238" cy="369332"/>
          </a:xfrm>
          <a:prstGeom prst="rect">
            <a:avLst/>
          </a:prstGeom>
          <a:noFill/>
        </p:spPr>
        <p:txBody>
          <a:bodyPr wrap="square">
            <a:spAutoFit/>
          </a:bodyPr>
          <a:lstStyle/>
          <a:p>
            <a:r>
              <a:rPr lang="en-US" i="0" dirty="0">
                <a:solidFill>
                  <a:srgbClr val="666666"/>
                </a:solidFill>
                <a:effectLst/>
              </a:rPr>
              <a:t>Overapproximate, monotonic update functions</a:t>
            </a:r>
            <a:endParaRPr lang="en-US" dirty="0"/>
          </a:p>
        </p:txBody>
      </p:sp>
      <p:sp>
        <p:nvSpPr>
          <p:cNvPr id="17" name="TextBox 16">
            <a:extLst>
              <a:ext uri="{FF2B5EF4-FFF2-40B4-BE49-F238E27FC236}">
                <a16:creationId xmlns:a16="http://schemas.microsoft.com/office/drawing/2014/main" id="{115DBCD9-EEA3-F496-2A1E-E328AD856F0B}"/>
              </a:ext>
            </a:extLst>
          </p:cNvPr>
          <p:cNvSpPr txBox="1"/>
          <p:nvPr/>
        </p:nvSpPr>
        <p:spPr>
          <a:xfrm>
            <a:off x="837007" y="2673967"/>
            <a:ext cx="6104238" cy="369332"/>
          </a:xfrm>
          <a:prstGeom prst="rect">
            <a:avLst/>
          </a:prstGeom>
          <a:noFill/>
        </p:spPr>
        <p:txBody>
          <a:bodyPr wrap="square">
            <a:spAutoFit/>
          </a:bodyPr>
          <a:lstStyle/>
          <a:p>
            <a:r>
              <a:rPr lang="en-US" i="0" dirty="0">
                <a:solidFill>
                  <a:srgbClr val="666666"/>
                </a:solidFill>
                <a:effectLst/>
              </a:rPr>
              <a:t>A finite-height, complete lattice </a:t>
            </a:r>
            <a:endParaRPr lang="en-US" dirty="0"/>
          </a:p>
        </p:txBody>
      </p:sp>
      <p:sp>
        <p:nvSpPr>
          <p:cNvPr id="11" name="Content Placeholder 2">
            <a:extLst>
              <a:ext uri="{FF2B5EF4-FFF2-40B4-BE49-F238E27FC236}">
                <a16:creationId xmlns:a16="http://schemas.microsoft.com/office/drawing/2014/main" id="{3002340B-D199-87F7-0E63-09843530CE11}"/>
              </a:ext>
            </a:extLst>
          </p:cNvPr>
          <p:cNvSpPr txBox="1">
            <a:spLocks/>
          </p:cNvSpPr>
          <p:nvPr/>
        </p:nvSpPr>
        <p:spPr>
          <a:xfrm>
            <a:off x="837006" y="3211666"/>
            <a:ext cx="640199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Track “properties” of the data, instead of concrete values</a:t>
            </a:r>
          </a:p>
        </p:txBody>
      </p:sp>
      <p:sp>
        <p:nvSpPr>
          <p:cNvPr id="12" name="TextBox 11">
            <a:extLst>
              <a:ext uri="{FF2B5EF4-FFF2-40B4-BE49-F238E27FC236}">
                <a16:creationId xmlns:a16="http://schemas.microsoft.com/office/drawing/2014/main" id="{4677BDC0-4104-E525-16A9-255F4AC771AF}"/>
              </a:ext>
            </a:extLst>
          </p:cNvPr>
          <p:cNvSpPr txBox="1"/>
          <p:nvPr/>
        </p:nvSpPr>
        <p:spPr>
          <a:xfrm>
            <a:off x="837006" y="3881517"/>
            <a:ext cx="6104238" cy="369332"/>
          </a:xfrm>
          <a:prstGeom prst="rect">
            <a:avLst/>
          </a:prstGeom>
          <a:noFill/>
        </p:spPr>
        <p:txBody>
          <a:bodyPr wrap="square">
            <a:spAutoFit/>
          </a:bodyPr>
          <a:lstStyle/>
          <a:p>
            <a:r>
              <a:rPr lang="en-US" i="0" dirty="0">
                <a:solidFill>
                  <a:srgbClr val="666666"/>
                </a:solidFill>
                <a:effectLst/>
              </a:rPr>
              <a:t>More workable lattice</a:t>
            </a:r>
            <a:endParaRPr lang="en-US" dirty="0"/>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A34B61A6-0051-EBBC-AACE-0BA567A51F65}"/>
                  </a:ext>
                </a:extLst>
              </p14:cNvPr>
              <p14:cNvContentPartPr/>
              <p14:nvPr/>
            </p14:nvContentPartPr>
            <p14:xfrm>
              <a:off x="9217080" y="2025720"/>
              <a:ext cx="2577240" cy="3392640"/>
            </p14:xfrm>
          </p:contentPart>
        </mc:Choice>
        <mc:Fallback xmlns="">
          <p:pic>
            <p:nvPicPr>
              <p:cNvPr id="13" name="Ink 12">
                <a:extLst>
                  <a:ext uri="{FF2B5EF4-FFF2-40B4-BE49-F238E27FC236}">
                    <a16:creationId xmlns:a16="http://schemas.microsoft.com/office/drawing/2014/main" id="{A34B61A6-0051-EBBC-AACE-0BA567A51F65}"/>
                  </a:ext>
                </a:extLst>
              </p:cNvPr>
              <p:cNvPicPr/>
              <p:nvPr/>
            </p:nvPicPr>
            <p:blipFill>
              <a:blip r:embed="rId3"/>
              <a:stretch>
                <a:fillRect/>
              </a:stretch>
            </p:blipFill>
            <p:spPr>
              <a:xfrm>
                <a:off x="9207720" y="2016360"/>
                <a:ext cx="2595960" cy="3411360"/>
              </a:xfrm>
              <a:prstGeom prst="rect">
                <a:avLst/>
              </a:prstGeom>
            </p:spPr>
          </p:pic>
        </mc:Fallback>
      </mc:AlternateContent>
    </p:spTree>
    <p:extLst>
      <p:ext uri="{BB962C8B-B14F-4D97-AF65-F5344CB8AC3E}">
        <p14:creationId xmlns:p14="http://schemas.microsoft.com/office/powerpoint/2010/main" val="9349711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4" name="Text Placeholder 3">
            <a:extLst>
              <a:ext uri="{FF2B5EF4-FFF2-40B4-BE49-F238E27FC236}">
                <a16:creationId xmlns:a16="http://schemas.microsoft.com/office/drawing/2014/main" id="{789BAB8F-5EE8-A9A7-54D8-FCDD79A0424A}"/>
              </a:ext>
            </a:extLst>
          </p:cNvPr>
          <p:cNvSpPr>
            <a:spLocks noGrp="1"/>
          </p:cNvSpPr>
          <p:nvPr>
            <p:ph type="body" sz="quarter" idx="13"/>
          </p:nvPr>
        </p:nvSpPr>
        <p:spPr>
          <a:xfrm>
            <a:off x="5806440" y="465454"/>
            <a:ext cx="5433204" cy="365125"/>
          </a:xfrm>
        </p:spPr>
        <p:txBody>
          <a:bodyPr>
            <a:normAutofit lnSpcReduction="10000"/>
          </a:bodyPr>
          <a:lstStyle/>
          <a:p>
            <a:r>
              <a:rPr lang="en-US" dirty="0"/>
              <a:t>Let’s read a paper!</a:t>
            </a:r>
          </a:p>
        </p:txBody>
      </p:sp>
      <p:pic>
        <p:nvPicPr>
          <p:cNvPr id="7" name="Picture 6">
            <a:extLst>
              <a:ext uri="{FF2B5EF4-FFF2-40B4-BE49-F238E27FC236}">
                <a16:creationId xmlns:a16="http://schemas.microsoft.com/office/drawing/2014/main" id="{FD2E2D76-3ECD-9600-8074-416CB3899572}"/>
              </a:ext>
            </a:extLst>
          </p:cNvPr>
          <p:cNvPicPr>
            <a:picLocks noChangeAspect="1"/>
          </p:cNvPicPr>
          <p:nvPr/>
        </p:nvPicPr>
        <p:blipFill>
          <a:blip r:embed="rId2"/>
          <a:stretch>
            <a:fillRect/>
          </a:stretch>
        </p:blipFill>
        <p:spPr>
          <a:xfrm>
            <a:off x="5806440" y="830579"/>
            <a:ext cx="4118609" cy="5491479"/>
          </a:xfrm>
          <a:prstGeom prst="rect">
            <a:avLst/>
          </a:prstGeom>
        </p:spPr>
      </p:pic>
    </p:spTree>
    <p:extLst>
      <p:ext uri="{BB962C8B-B14F-4D97-AF65-F5344CB8AC3E}">
        <p14:creationId xmlns:p14="http://schemas.microsoft.com/office/powerpoint/2010/main" val="92265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4" name="Text Placeholder 3">
            <a:extLst>
              <a:ext uri="{FF2B5EF4-FFF2-40B4-BE49-F238E27FC236}">
                <a16:creationId xmlns:a16="http://schemas.microsoft.com/office/drawing/2014/main" id="{789BAB8F-5EE8-A9A7-54D8-FCDD79A0424A}"/>
              </a:ext>
            </a:extLst>
          </p:cNvPr>
          <p:cNvSpPr>
            <a:spLocks noGrp="1"/>
          </p:cNvSpPr>
          <p:nvPr>
            <p:ph type="body" sz="quarter" idx="13"/>
          </p:nvPr>
        </p:nvSpPr>
        <p:spPr>
          <a:xfrm>
            <a:off x="5806440" y="2404716"/>
            <a:ext cx="5433204" cy="365125"/>
          </a:xfrm>
        </p:spPr>
        <p:txBody>
          <a:bodyPr>
            <a:normAutofit lnSpcReduction="10000"/>
          </a:bodyPr>
          <a:lstStyle/>
          <a:p>
            <a:r>
              <a:rPr lang="en-US" dirty="0"/>
              <a:t>P2 released</a:t>
            </a:r>
          </a:p>
        </p:txBody>
      </p:sp>
    </p:spTree>
    <p:extLst>
      <p:ext uri="{BB962C8B-B14F-4D97-AF65-F5344CB8AC3E}">
        <p14:creationId xmlns:p14="http://schemas.microsoft.com/office/powerpoint/2010/main" val="83018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Class Progress</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We have a good form of analysis!</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7</a:t>
            </a:fld>
            <a:endParaRPr lang="en-US" sz="1400" dirty="0"/>
          </a:p>
        </p:txBody>
      </p:sp>
      <p:sp>
        <p:nvSpPr>
          <p:cNvPr id="4" name="TextBox 3">
            <a:extLst>
              <a:ext uri="{FF2B5EF4-FFF2-40B4-BE49-F238E27FC236}">
                <a16:creationId xmlns:a16="http://schemas.microsoft.com/office/drawing/2014/main" id="{83B9F266-4751-24F7-173F-5C6750D3F5AB}"/>
              </a:ext>
            </a:extLst>
          </p:cNvPr>
          <p:cNvSpPr txBox="1"/>
          <p:nvPr/>
        </p:nvSpPr>
        <p:spPr>
          <a:xfrm>
            <a:off x="5920169" y="3323104"/>
            <a:ext cx="3124977" cy="369332"/>
          </a:xfrm>
          <a:prstGeom prst="rect">
            <a:avLst/>
          </a:prstGeom>
          <a:noFill/>
        </p:spPr>
        <p:txBody>
          <a:bodyPr wrap="square">
            <a:spAutoFit/>
          </a:bodyPr>
          <a:lstStyle/>
          <a:p>
            <a:r>
              <a:rPr lang="en-US" dirty="0">
                <a:solidFill>
                  <a:srgbClr val="666666"/>
                </a:solidFill>
              </a:rPr>
              <a:t>Let’s actually apply it</a:t>
            </a:r>
            <a:endParaRPr lang="en-US" dirty="0"/>
          </a:p>
        </p:txBody>
      </p:sp>
    </p:spTree>
    <p:extLst>
      <p:ext uri="{BB962C8B-B14F-4D97-AF65-F5344CB8AC3E}">
        <p14:creationId xmlns:p14="http://schemas.microsoft.com/office/powerpoint/2010/main" val="322763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Information Flow</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Application Analysis</a:t>
            </a:r>
          </a:p>
          <a:p>
            <a:pPr marL="457200" indent="-457200">
              <a:buFont typeface="Arial" panose="020B0604020202020204" pitchFamily="34" charset="0"/>
              <a:buChar char="•"/>
            </a:pPr>
            <a:r>
              <a:rPr lang="en-US" sz="3000" dirty="0"/>
              <a:t>Information Flow</a:t>
            </a:r>
          </a:p>
          <a:p>
            <a:pPr marL="457200" indent="-457200">
              <a:buFont typeface="Arial" panose="020B0604020202020204" pitchFamily="34" charset="0"/>
              <a:buChar char="•"/>
            </a:pPr>
            <a:r>
              <a:rPr lang="en-US" sz="3000" dirty="0"/>
              <a:t>Practical Deployment</a:t>
            </a:r>
          </a:p>
        </p:txBody>
      </p:sp>
    </p:spTree>
    <p:extLst>
      <p:ext uri="{BB962C8B-B14F-4D97-AF65-F5344CB8AC3E}">
        <p14:creationId xmlns:p14="http://schemas.microsoft.com/office/powerpoint/2010/main" val="1987856381"/>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97235-BEC4-4F82-87A8-2F5DAD53B5F9}">
  <ds:schemaRefs>
    <ds:schemaRef ds:uri="http://purl.org/dc/elements/1.1/"/>
    <ds:schemaRef ds:uri="http://schemas.microsoft.com/office/2006/documentManagement/types"/>
    <ds:schemaRef ds:uri="230e9df3-be65-4c73-a93b-d1236ebd677e"/>
    <ds:schemaRef ds:uri="http://purl.org/dc/dcmitype/"/>
    <ds:schemaRef ds:uri="http://schemas.microsoft.com/sharepoint/v3"/>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71af3243-3dd4-4a8d-8c0d-dd76da1f02a5"/>
    <ds:schemaRef ds:uri="http://purl.org/dc/terms/"/>
  </ds:schemaRefs>
</ds:datastoreItem>
</file>

<file path=customXml/itemProps2.xml><?xml version="1.0" encoding="utf-8"?>
<ds:datastoreItem xmlns:ds="http://schemas.openxmlformats.org/officeDocument/2006/customXml" ds:itemID="{79BF405E-7930-4D5C-ABB3-493E9D6D6CEA}">
  <ds:schemaRefs>
    <ds:schemaRef ds:uri="http://schemas.microsoft.com/sharepoint/v3/contenttype/forms"/>
  </ds:schemaRefs>
</ds:datastoreItem>
</file>

<file path=customXml/itemProps3.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9607</TotalTime>
  <Words>1576</Words>
  <Application>Microsoft Office PowerPoint</Application>
  <PresentationFormat>Widescreen</PresentationFormat>
  <Paragraphs>305</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Courier New</vt:lpstr>
      <vt:lpstr>Tenorite</vt:lpstr>
      <vt:lpstr>Times New Roman</vt:lpstr>
      <vt:lpstr>Monoline</vt:lpstr>
      <vt:lpstr>Exercise #12</vt:lpstr>
      <vt:lpstr>Formalizing Dataflow</vt:lpstr>
      <vt:lpstr>Practical Considerations</vt:lpstr>
      <vt:lpstr>The Abstract Domain</vt:lpstr>
      <vt:lpstr>Administrivia and  Announcements</vt:lpstr>
      <vt:lpstr>Administrivia and  Announcements</vt:lpstr>
      <vt:lpstr>Class Progress</vt:lpstr>
      <vt:lpstr>Information Flow</vt:lpstr>
      <vt:lpstr>Lecture Outline</vt:lpstr>
      <vt:lpstr>The semantic Gap</vt:lpstr>
      <vt:lpstr>The semantic Gap</vt:lpstr>
      <vt:lpstr>The Semantic Gap</vt:lpstr>
      <vt:lpstr>Application-Level Analysis</vt:lpstr>
      <vt:lpstr>Lecture Outline</vt:lpstr>
      <vt:lpstr>Recall: The CIA Triad</vt:lpstr>
      <vt:lpstr>Recall: The CIA Triad</vt:lpstr>
      <vt:lpstr>Recall: The CIA Triad</vt:lpstr>
      <vt:lpstr>Towards formalizing C and I</vt:lpstr>
      <vt:lpstr>Towards formalizing C and I</vt:lpstr>
      <vt:lpstr>Sources and Sinks</vt:lpstr>
      <vt:lpstr>Sources and sinks</vt:lpstr>
      <vt:lpstr>Find the Dataflow!</vt:lpstr>
      <vt:lpstr>Find the Dataflow!</vt:lpstr>
      <vt:lpstr>Find the Dataflow!</vt:lpstr>
      <vt:lpstr>Lecture Outline</vt:lpstr>
      <vt:lpstr>Source/Sink Identification</vt:lpstr>
      <vt:lpstr>Programmer Annotations</vt:lpstr>
      <vt:lpstr>Programmer Annotations</vt:lpstr>
      <vt:lpstr>Built-In “Annotations”</vt:lpstr>
      <vt:lpstr>Inferencing</vt:lpstr>
      <vt:lpstr>Case Study: Android Permissions</vt:lpstr>
      <vt:lpstr>Case Study: Android Permissions</vt:lpstr>
      <vt:lpstr>Granularity of analysis</vt:lpstr>
      <vt:lpstr>Sanitization</vt:lpstr>
      <vt:lpstr>Wrap-up</vt:lpstr>
      <vt:lpstr>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Davidson, Drew</cp:lastModifiedBy>
  <cp:revision>46</cp:revision>
  <dcterms:created xsi:type="dcterms:W3CDTF">2023-08-21T14:00:41Z</dcterms:created>
  <dcterms:modified xsi:type="dcterms:W3CDTF">2024-09-30T21:17:20Z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