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0"/>
  </p:notesMasterIdLst>
  <p:handoutMasterIdLst>
    <p:handoutMasterId r:id="rId31"/>
  </p:handoutMasterIdLst>
  <p:sldIdLst>
    <p:sldId id="256" r:id="rId5"/>
    <p:sldId id="1115" r:id="rId6"/>
    <p:sldId id="1322" r:id="rId7"/>
    <p:sldId id="1321" r:id="rId8"/>
    <p:sldId id="1188" r:id="rId9"/>
    <p:sldId id="1224" r:id="rId10"/>
    <p:sldId id="1290" r:id="rId11"/>
    <p:sldId id="1323" r:id="rId12"/>
    <p:sldId id="1306" r:id="rId13"/>
    <p:sldId id="1289" r:id="rId14"/>
    <p:sldId id="1299" r:id="rId15"/>
    <p:sldId id="1317" r:id="rId16"/>
    <p:sldId id="1301" r:id="rId17"/>
    <p:sldId id="1303" r:id="rId18"/>
    <p:sldId id="1313" r:id="rId19"/>
    <p:sldId id="1318" r:id="rId20"/>
    <p:sldId id="1319" r:id="rId21"/>
    <p:sldId id="1304" r:id="rId22"/>
    <p:sldId id="1316" r:id="rId23"/>
    <p:sldId id="1307" r:id="rId24"/>
    <p:sldId id="1308" r:id="rId25"/>
    <p:sldId id="1309" r:id="rId26"/>
    <p:sldId id="1314" r:id="rId27"/>
    <p:sldId id="1311" r:id="rId28"/>
    <p:sldId id="132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37" y="42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cision-procedures.org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SSDLC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Vulnerabilities in the </a:t>
            </a:r>
            <a:r>
              <a:rPr lang="en-US" sz="3400" b="1" dirty="0" err="1"/>
              <a:t>WilD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Human Factors of Security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5CD6396-7861-35D9-A852-D118B6898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46" y="1750509"/>
            <a:ext cx="8598243" cy="44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7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Vulnerabilities in the </a:t>
            </a:r>
            <a:r>
              <a:rPr lang="en-US" sz="3400" b="1" dirty="0" err="1"/>
              <a:t>WilD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Human Factors of Security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BE94DD-E2BF-3B3E-6A35-B1A85289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73" y="1442661"/>
            <a:ext cx="8248485" cy="43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5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Human Factors of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Security as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Secure Software Development Lifecycle</a:t>
            </a:r>
          </a:p>
        </p:txBody>
      </p:sp>
    </p:spTree>
    <p:extLst>
      <p:ext uri="{BB962C8B-B14F-4D97-AF65-F5344CB8AC3E}">
        <p14:creationId xmlns:p14="http://schemas.microsoft.com/office/powerpoint/2010/main" val="205906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Process is Progress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Security as process</a:t>
            </a:r>
          </a:p>
        </p:txBody>
      </p:sp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BD4F352C-B723-87B6-917E-8A4B27CD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40" y="1538036"/>
            <a:ext cx="6935058" cy="48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4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Corporate Snake Oil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Security as Process</a:t>
            </a:r>
          </a:p>
        </p:txBody>
      </p:sp>
      <p:pic>
        <p:nvPicPr>
          <p:cNvPr id="5122" name="Picture 2" descr="How Snake Oil Got a Bad Rap (Hint: It Wasn't The Snakes' Fault) |  Collectors Weekly">
            <a:extLst>
              <a:ext uri="{FF2B5EF4-FFF2-40B4-BE49-F238E27FC236}">
                <a16:creationId xmlns:a16="http://schemas.microsoft.com/office/drawing/2014/main" id="{5BA9D174-9591-9016-FE93-6A326C86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28" y="2095673"/>
            <a:ext cx="16478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5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Lifecycles</a:t>
            </a:r>
          </a:p>
        </p:txBody>
      </p:sp>
      <p:pic>
        <p:nvPicPr>
          <p:cNvPr id="1026" name="Picture 2" descr="Early Literacy – New Orleans Public Library">
            <a:extLst>
              <a:ext uri="{FF2B5EF4-FFF2-40B4-BE49-F238E27FC236}">
                <a16:creationId xmlns:a16="http://schemas.microsoft.com/office/drawing/2014/main" id="{3FC9DE3C-CFE4-BAA8-DB63-C23AFEAD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" y="-1"/>
            <a:ext cx="12172219" cy="684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3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Security vs Usability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Security as Process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BBB77E-74B7-B706-0CB3-0A489106DE3F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fundamental tension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0983F-E2BE-62FB-C7BA-A99E7BF55C60}"/>
              </a:ext>
            </a:extLst>
          </p:cNvPr>
          <p:cNvSpPr txBox="1"/>
          <p:nvPr/>
        </p:nvSpPr>
        <p:spPr>
          <a:xfrm>
            <a:off x="847893" y="2296462"/>
            <a:ext cx="52481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Occurs within the implementation of software, occurs within the processes guiding software development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AC1854-CD84-09C9-3F7E-66468DDA3583}"/>
              </a:ext>
            </a:extLst>
          </p:cNvPr>
          <p:cNvSpPr txBox="1">
            <a:spLocks/>
          </p:cNvSpPr>
          <p:nvPr/>
        </p:nvSpPr>
        <p:spPr>
          <a:xfrm>
            <a:off x="847893" y="3219792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Consider what we owe users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8841453-AEC8-BAE4-1724-1905CC8A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32" y="1952497"/>
            <a:ext cx="4514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A05F08-D54A-B70E-B828-51463799381C}"/>
              </a:ext>
            </a:extLst>
          </p:cNvPr>
          <p:cNvSpPr txBox="1"/>
          <p:nvPr/>
        </p:nvSpPr>
        <p:spPr>
          <a:xfrm>
            <a:off x="847893" y="3636511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Negative externalities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Human Factors of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Security as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Secure Software Development Lifecycle</a:t>
            </a:r>
          </a:p>
        </p:txBody>
      </p:sp>
    </p:spTree>
    <p:extLst>
      <p:ext uri="{BB962C8B-B14F-4D97-AF65-F5344CB8AC3E}">
        <p14:creationId xmlns:p14="http://schemas.microsoft.com/office/powerpoint/2010/main" val="179899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“Regular” SDLC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Lifecycles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Software Development Life 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3" y="2625979"/>
            <a:ext cx="52481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Requirement analysis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Design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Development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Testing and verification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Deployment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Maintenance and evolution</a:t>
            </a:r>
          </a:p>
          <a:p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2050" name="Picture 2" descr="You'll Be So Disappointed By What The 'Circle Of Life' Lyrics Actually Mean">
            <a:extLst>
              <a:ext uri="{FF2B5EF4-FFF2-40B4-BE49-F238E27FC236}">
                <a16:creationId xmlns:a16="http://schemas.microsoft.com/office/drawing/2014/main" id="{7B42B57C-E4E4-0337-F15D-F0A24F16C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98" y="2359247"/>
            <a:ext cx="5052050" cy="265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424F33-9A68-9B27-B6E2-74E2174D914B}"/>
              </a:ext>
            </a:extLst>
          </p:cNvPr>
          <p:cNvSpPr txBox="1"/>
          <p:nvPr/>
        </p:nvSpPr>
        <p:spPr>
          <a:xfrm>
            <a:off x="7059824" y="5002070"/>
            <a:ext cx="293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The circle of (software) life</a:t>
            </a:r>
          </a:p>
        </p:txBody>
      </p:sp>
    </p:spTree>
    <p:extLst>
      <p:ext uri="{BB962C8B-B14F-4D97-AF65-F5344CB8AC3E}">
        <p14:creationId xmlns:p14="http://schemas.microsoft.com/office/powerpoint/2010/main" val="280716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Agile Development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SDLC: Lifecycles</a:t>
            </a:r>
          </a:p>
        </p:txBody>
      </p:sp>
      <p:pic>
        <p:nvPicPr>
          <p:cNvPr id="2" name="Picture 4" descr="JP Stewart Consulting LLC/Agile CollaborativeA Brief Introduction to ...">
            <a:extLst>
              <a:ext uri="{FF2B5EF4-FFF2-40B4-BE49-F238E27FC236}">
                <a16:creationId xmlns:a16="http://schemas.microsoft.com/office/drawing/2014/main" id="{A11594DE-C2EE-BF8F-3FCE-1167FE82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00" y="1750509"/>
            <a:ext cx="9012195" cy="45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4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SMT Solving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2051101"/>
            <a:ext cx="555290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Beyond pure Boolean reasoning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452572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Theories allow reasoning about a particular set of constants, variables, and operations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E25E85-BA88-D5AE-2E34-2A5FF4A0ABC1}"/>
              </a:ext>
            </a:extLst>
          </p:cNvPr>
          <p:cNvSpPr txBox="1"/>
          <p:nvPr/>
        </p:nvSpPr>
        <p:spPr>
          <a:xfrm>
            <a:off x="803525" y="3333908"/>
            <a:ext cx="5248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Sufficient to capture and reason about many of the constraints generated by the symbolic execution engine</a:t>
            </a:r>
            <a:endParaRPr lang="en-US" dirty="0"/>
          </a:p>
        </p:txBody>
      </p:sp>
      <p:pic>
        <p:nvPicPr>
          <p:cNvPr id="20" name="Picture 19" descr="A person holding chains with their hands up&#10;&#10;Description automatically generated">
            <a:extLst>
              <a:ext uri="{FF2B5EF4-FFF2-40B4-BE49-F238E27FC236}">
                <a16:creationId xmlns:a16="http://schemas.microsoft.com/office/drawing/2014/main" id="{63306CBD-373E-E055-F09A-41A83862B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23" y="1999366"/>
            <a:ext cx="4775565" cy="27288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02A345-EE19-8C2A-C08D-7C86EA49D1DA}"/>
              </a:ext>
            </a:extLst>
          </p:cNvPr>
          <p:cNvSpPr txBox="1"/>
          <p:nvPr/>
        </p:nvSpPr>
        <p:spPr>
          <a:xfrm>
            <a:off x="7413586" y="3018100"/>
            <a:ext cx="6127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1DA5C0-E160-ABA4-7C94-10614574537F}"/>
              </a:ext>
            </a:extLst>
          </p:cNvPr>
          <p:cNvSpPr txBox="1"/>
          <p:nvPr/>
        </p:nvSpPr>
        <p:spPr>
          <a:xfrm>
            <a:off x="10501810" y="3018100"/>
            <a:ext cx="6974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Risk Assessment and threat models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SSDLC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619545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Companion to Requirement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63655-930F-FBF7-FAE3-E017F3974DFE}"/>
              </a:ext>
            </a:extLst>
          </p:cNvPr>
          <p:cNvSpPr txBox="1"/>
          <p:nvPr/>
        </p:nvSpPr>
        <p:spPr>
          <a:xfrm>
            <a:off x="802582" y="2292351"/>
            <a:ext cx="52481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Functional requirement: </a:t>
            </a:r>
            <a:r>
              <a:rPr lang="en-US" dirty="0">
                <a:solidFill>
                  <a:srgbClr val="666666"/>
                </a:solidFill>
              </a:rPr>
              <a:t>User must verify their own contact information</a:t>
            </a:r>
          </a:p>
          <a:p>
            <a:r>
              <a:rPr lang="en-US" b="1" dirty="0">
                <a:solidFill>
                  <a:srgbClr val="666666"/>
                </a:solidFill>
              </a:rPr>
              <a:t>Security consideration: M</a:t>
            </a:r>
            <a:r>
              <a:rPr lang="en-US" dirty="0">
                <a:solidFill>
                  <a:srgbClr val="666666"/>
                </a:solidFill>
              </a:rPr>
              <a:t>echanism misuse</a:t>
            </a:r>
          </a:p>
          <a:p>
            <a:r>
              <a:rPr lang="en-US" b="1" dirty="0">
                <a:solidFill>
                  <a:srgbClr val="666666"/>
                </a:solidFill>
              </a:rPr>
              <a:t>- </a:t>
            </a:r>
            <a:r>
              <a:rPr lang="en-US" dirty="0">
                <a:solidFill>
                  <a:srgbClr val="666666"/>
                </a:solidFill>
              </a:rPr>
              <a:t>Users may attempt to access the contact information of others</a:t>
            </a:r>
          </a:p>
          <a:p>
            <a:r>
              <a:rPr lang="en-US" dirty="0">
                <a:solidFill>
                  <a:srgbClr val="666666"/>
                </a:solidFill>
              </a:rPr>
              <a:t>- Users may attempt to subvert the verification mechanism for harassment</a:t>
            </a:r>
          </a:p>
        </p:txBody>
      </p:sp>
      <p:pic>
        <p:nvPicPr>
          <p:cNvPr id="10242" name="Picture 2" descr="Novelty Vinyl Safety Decals | Everythingmaker">
            <a:extLst>
              <a:ext uri="{FF2B5EF4-FFF2-40B4-BE49-F238E27FC236}">
                <a16:creationId xmlns:a16="http://schemas.microsoft.com/office/drawing/2014/main" id="{DC262C9F-A148-5ADD-9B78-18C70416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23" y="1985319"/>
            <a:ext cx="5151395" cy="386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09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Security Design Review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SSDLC </a:t>
            </a:r>
            <a:r>
              <a:rPr lang="en-US" sz="1600" b="1" dirty="0" err="1"/>
              <a:t>COmponents</a:t>
            </a:r>
            <a:endParaRPr lang="en-US" sz="1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534695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Companion to the Design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63655-930F-FBF7-FAE3-E017F3974DFE}"/>
              </a:ext>
            </a:extLst>
          </p:cNvPr>
          <p:cNvSpPr txBox="1"/>
          <p:nvPr/>
        </p:nvSpPr>
        <p:spPr>
          <a:xfrm>
            <a:off x="847895" y="2407678"/>
            <a:ext cx="5248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Functional requirement: </a:t>
            </a:r>
            <a:r>
              <a:rPr lang="en-US" dirty="0">
                <a:solidFill>
                  <a:srgbClr val="666666"/>
                </a:solidFill>
              </a:rPr>
              <a:t>Page should retrieve user’s name, email, etc. from </a:t>
            </a:r>
            <a:r>
              <a:rPr lang="en-US" dirty="0" err="1">
                <a:solidFill>
                  <a:srgbClr val="666666"/>
                </a:solidFill>
              </a:rPr>
              <a:t>customer_info</a:t>
            </a:r>
            <a:r>
              <a:rPr lang="en-US" dirty="0">
                <a:solidFill>
                  <a:srgbClr val="666666"/>
                </a:solidFill>
              </a:rPr>
              <a:t> table in database</a:t>
            </a:r>
          </a:p>
          <a:p>
            <a:r>
              <a:rPr lang="en-US" b="1" dirty="0">
                <a:solidFill>
                  <a:srgbClr val="666666"/>
                </a:solidFill>
              </a:rPr>
              <a:t>Security concern:</a:t>
            </a:r>
            <a:r>
              <a:rPr lang="en-US" dirty="0">
                <a:solidFill>
                  <a:srgbClr val="666666"/>
                </a:solidFill>
              </a:rPr>
              <a:t> Verify that user has a valid session token before retrieving information from database</a:t>
            </a:r>
          </a:p>
        </p:txBody>
      </p:sp>
      <p:pic>
        <p:nvPicPr>
          <p:cNvPr id="7170" name="Picture 2" descr="Do not press the red button white button - javagai">
            <a:extLst>
              <a:ext uri="{FF2B5EF4-FFF2-40B4-BE49-F238E27FC236}">
                <a16:creationId xmlns:a16="http://schemas.microsoft.com/office/drawing/2014/main" id="{D18B999A-522B-EEAE-CF08-16EF24FEE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 r="20780"/>
          <a:stretch/>
        </p:blipFill>
        <p:spPr bwMode="auto">
          <a:xfrm>
            <a:off x="8361407" y="2569772"/>
            <a:ext cx="1268628" cy="14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7A088D-F5F4-42D8-7C0A-251AEF713E68}"/>
              </a:ext>
            </a:extLst>
          </p:cNvPr>
          <p:cNvSpPr txBox="1">
            <a:spLocks/>
          </p:cNvSpPr>
          <p:nvPr/>
        </p:nvSpPr>
        <p:spPr>
          <a:xfrm>
            <a:off x="798468" y="4422188"/>
            <a:ext cx="534695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Consider Security Design Principles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1A8C7-CC5F-DB19-5E7B-3E7F72448FB1}"/>
              </a:ext>
            </a:extLst>
          </p:cNvPr>
          <p:cNvSpPr txBox="1"/>
          <p:nvPr/>
        </p:nvSpPr>
        <p:spPr>
          <a:xfrm>
            <a:off x="845591" y="4891201"/>
            <a:ext cx="5248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Principle of least privilege: </a:t>
            </a:r>
            <a:r>
              <a:rPr lang="en-US" dirty="0">
                <a:solidFill>
                  <a:srgbClr val="666666"/>
                </a:solidFill>
              </a:rPr>
              <a:t>Do entities in the system have exactly the privileges they need?</a:t>
            </a:r>
          </a:p>
        </p:txBody>
      </p:sp>
      <p:pic>
        <p:nvPicPr>
          <p:cNvPr id="10" name="Picture 2" descr="Do not press the red button white button - javagai">
            <a:extLst>
              <a:ext uri="{FF2B5EF4-FFF2-40B4-BE49-F238E27FC236}">
                <a16:creationId xmlns:a16="http://schemas.microsoft.com/office/drawing/2014/main" id="{DBB307AE-075A-249F-AC51-90231A5A8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 r="20780"/>
          <a:stretch/>
        </p:blipFill>
        <p:spPr bwMode="auto">
          <a:xfrm>
            <a:off x="8361407" y="3999909"/>
            <a:ext cx="1268628" cy="14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64D65D-CBAF-B3EB-1DFC-4AC7D39834FF}"/>
              </a:ext>
            </a:extLst>
          </p:cNvPr>
          <p:cNvSpPr txBox="1"/>
          <p:nvPr/>
        </p:nvSpPr>
        <p:spPr>
          <a:xfrm>
            <a:off x="7962329" y="2385106"/>
            <a:ext cx="20667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Cancel my account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7F89BA-21AA-DD20-D47F-495BFBE19859}"/>
              </a:ext>
            </a:extLst>
          </p:cNvPr>
          <p:cNvSpPr txBox="1"/>
          <p:nvPr/>
        </p:nvSpPr>
        <p:spPr>
          <a:xfrm>
            <a:off x="7814666" y="3734231"/>
            <a:ext cx="23248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Destroy the database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B9126-6D8C-13BD-7F4E-A584D6A8F0A2}"/>
              </a:ext>
            </a:extLst>
          </p:cNvPr>
          <p:cNvSpPr txBox="1"/>
          <p:nvPr/>
        </p:nvSpPr>
        <p:spPr>
          <a:xfrm>
            <a:off x="7430527" y="5422200"/>
            <a:ext cx="320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Bad design for a button panel</a:t>
            </a:r>
          </a:p>
        </p:txBody>
      </p:sp>
    </p:spTree>
    <p:extLst>
      <p:ext uri="{BB962C8B-B14F-4D97-AF65-F5344CB8AC3E}">
        <p14:creationId xmlns:p14="http://schemas.microsoft.com/office/powerpoint/2010/main" val="3534576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(Automated) Code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SSDLC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4308991" cy="464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Companion to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63655-930F-FBF7-FAE3-E017F3974DFE}"/>
              </a:ext>
            </a:extLst>
          </p:cNvPr>
          <p:cNvSpPr txBox="1"/>
          <p:nvPr/>
        </p:nvSpPr>
        <p:spPr>
          <a:xfrm>
            <a:off x="802582" y="2391207"/>
            <a:ext cx="524810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Apply best practices</a:t>
            </a:r>
          </a:p>
          <a:p>
            <a:r>
              <a:rPr lang="en-US" dirty="0">
                <a:solidFill>
                  <a:srgbClr val="666666"/>
                </a:solidFill>
              </a:rPr>
              <a:t>- Accessing databases via read-only parameterized queries </a:t>
            </a:r>
          </a:p>
          <a:p>
            <a:r>
              <a:rPr lang="en-US" dirty="0">
                <a:solidFill>
                  <a:srgbClr val="666666"/>
                </a:solidFill>
              </a:rPr>
              <a:t>- Validating user queries before processing them</a:t>
            </a:r>
          </a:p>
          <a:p>
            <a:r>
              <a:rPr lang="en-US" dirty="0">
                <a:solidFill>
                  <a:srgbClr val="666666"/>
                </a:solidFill>
              </a:rPr>
              <a:t>- Chaos Engineering</a:t>
            </a:r>
          </a:p>
          <a:p>
            <a:r>
              <a:rPr lang="en-US" b="1" dirty="0">
                <a:solidFill>
                  <a:srgbClr val="666666"/>
                </a:solidFill>
              </a:rPr>
              <a:t>Secure programming</a:t>
            </a:r>
          </a:p>
          <a:p>
            <a:r>
              <a:rPr lang="en-US" dirty="0">
                <a:solidFill>
                  <a:srgbClr val="666666"/>
                </a:solidFill>
              </a:rPr>
              <a:t>- Assume a function might be misused</a:t>
            </a:r>
          </a:p>
          <a:p>
            <a:r>
              <a:rPr lang="en-US" dirty="0">
                <a:solidFill>
                  <a:srgbClr val="666666"/>
                </a:solidFill>
              </a:rPr>
              <a:t>- Check arguments for reasonable values</a:t>
            </a:r>
          </a:p>
          <a:p>
            <a:r>
              <a:rPr lang="en-US" dirty="0">
                <a:solidFill>
                  <a:srgbClr val="666666"/>
                </a:solidFill>
              </a:rPr>
              <a:t>- Canonicalize data</a:t>
            </a:r>
          </a:p>
        </p:txBody>
      </p:sp>
      <p:pic>
        <p:nvPicPr>
          <p:cNvPr id="8196" name="Picture 4" descr="Introducing Code Quality Analysis Engine - Of Comparing Apples To ...">
            <a:extLst>
              <a:ext uri="{FF2B5EF4-FFF2-40B4-BE49-F238E27FC236}">
                <a16:creationId xmlns:a16="http://schemas.microsoft.com/office/drawing/2014/main" id="{7F1BCE75-816A-44DC-AB9A-AA7D6C3A3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r="28243"/>
          <a:stretch/>
        </p:blipFill>
        <p:spPr bwMode="auto">
          <a:xfrm>
            <a:off x="6093698" y="1750509"/>
            <a:ext cx="5193686" cy="40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15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tflix Open Sources Chaos Monkey - A Tool Designed To Cause Failure So ...">
            <a:extLst>
              <a:ext uri="{FF2B5EF4-FFF2-40B4-BE49-F238E27FC236}">
                <a16:creationId xmlns:a16="http://schemas.microsoft.com/office/drawing/2014/main" id="{5BB3BB93-2B04-58B7-7298-55AD10FD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689" y="1889053"/>
            <a:ext cx="45148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Security Testing And Code Review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SSDLC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430899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Companion to Verification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63655-930F-FBF7-FAE3-E017F3974DFE}"/>
              </a:ext>
            </a:extLst>
          </p:cNvPr>
          <p:cNvSpPr txBox="1"/>
          <p:nvPr/>
        </p:nvSpPr>
        <p:spPr>
          <a:xfrm>
            <a:off x="802582" y="2341770"/>
            <a:ext cx="52481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Ensure proper use of APIs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- Crypto library invocations</a:t>
            </a:r>
          </a:p>
          <a:p>
            <a:r>
              <a:rPr lang="en-US" dirty="0">
                <a:solidFill>
                  <a:srgbClr val="666666"/>
                </a:solidFill>
              </a:rPr>
              <a:t>- Holistic audits</a:t>
            </a:r>
            <a:endParaRPr lang="en-US" b="1" dirty="0">
              <a:solidFill>
                <a:srgbClr val="666666"/>
              </a:solidFill>
            </a:endParaRPr>
          </a:p>
          <a:p>
            <a:r>
              <a:rPr lang="en-US" b="1" dirty="0">
                <a:solidFill>
                  <a:srgbClr val="666666"/>
                </a:solidFill>
              </a:rPr>
              <a:t>Test the test suite: </a:t>
            </a:r>
          </a:p>
          <a:p>
            <a:r>
              <a:rPr lang="en-US" dirty="0">
                <a:solidFill>
                  <a:srgbClr val="666666"/>
                </a:solidFill>
              </a:rPr>
              <a:t>- Evaluate the coverage of your suite</a:t>
            </a:r>
          </a:p>
          <a:p>
            <a:r>
              <a:rPr lang="en-US" dirty="0">
                <a:solidFill>
                  <a:srgbClr val="666666"/>
                </a:solidFill>
              </a:rPr>
              <a:t>- Ensure treatment of critical functionality</a:t>
            </a:r>
          </a:p>
          <a:p>
            <a:r>
              <a:rPr lang="en-US" b="1" dirty="0">
                <a:solidFill>
                  <a:srgbClr val="666666"/>
                </a:solidFill>
              </a:rPr>
              <a:t>Value automation:</a:t>
            </a:r>
          </a:p>
          <a:p>
            <a:r>
              <a:rPr lang="en-US" dirty="0">
                <a:solidFill>
                  <a:srgbClr val="666666"/>
                </a:solidFill>
              </a:rPr>
              <a:t> - Repeatability / reproducibility</a:t>
            </a:r>
          </a:p>
          <a:p>
            <a:r>
              <a:rPr lang="en-US" dirty="0">
                <a:solidFill>
                  <a:srgbClr val="666666"/>
                </a:solidFill>
              </a:rPr>
              <a:t>- Static analysis!</a:t>
            </a:r>
          </a:p>
          <a:p>
            <a:r>
              <a:rPr lang="en-US" dirty="0">
                <a:solidFill>
                  <a:srgbClr val="666666"/>
                </a:solidFill>
              </a:rPr>
              <a:t>- Monkey testing</a:t>
            </a:r>
          </a:p>
        </p:txBody>
      </p:sp>
    </p:spTree>
    <p:extLst>
      <p:ext uri="{BB962C8B-B14F-4D97-AF65-F5344CB8AC3E}">
        <p14:creationId xmlns:p14="http://schemas.microsoft.com/office/powerpoint/2010/main" val="4007570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Security Assessment And Configuration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SSDLC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430899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Companion to Maintenance and Evolution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3" y="2625979"/>
            <a:ext cx="5248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b="1" i="0" dirty="0">
                <a:solidFill>
                  <a:srgbClr val="666666"/>
                </a:solidFill>
                <a:effectLst/>
              </a:rPr>
              <a:t>Logging</a:t>
            </a:r>
            <a:r>
              <a:rPr lang="en-US" i="0" dirty="0">
                <a:solidFill>
                  <a:srgbClr val="666666"/>
                </a:solidFill>
                <a:effectLst/>
              </a:rPr>
              <a:t> – Capture the behavior of the system (expected AND unexpected)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b="1" dirty="0">
                <a:solidFill>
                  <a:srgbClr val="666666"/>
                </a:solidFill>
              </a:rPr>
              <a:t>Metrics</a:t>
            </a:r>
            <a:r>
              <a:rPr lang="en-US" dirty="0">
                <a:solidFill>
                  <a:srgbClr val="666666"/>
                </a:solidFill>
              </a:rPr>
              <a:t> – Articulate needs of the system, measure expectations against reality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b="1" dirty="0">
                <a:solidFill>
                  <a:srgbClr val="666666"/>
                </a:solidFill>
              </a:rPr>
              <a:t>Auditing</a:t>
            </a:r>
            <a:r>
              <a:rPr lang="en-US" dirty="0">
                <a:solidFill>
                  <a:srgbClr val="666666"/>
                </a:solidFill>
              </a:rPr>
              <a:t> – Periodic retrospective analysis over codebase and configuration</a:t>
            </a:r>
          </a:p>
        </p:txBody>
      </p:sp>
      <p:pic>
        <p:nvPicPr>
          <p:cNvPr id="9220" name="Picture 4" descr="Dear Diary | Lowvelder">
            <a:extLst>
              <a:ext uri="{FF2B5EF4-FFF2-40B4-BE49-F238E27FC236}">
                <a16:creationId xmlns:a16="http://schemas.microsoft.com/office/drawing/2014/main" id="{265B1A30-08F1-56C4-F5A5-D415F1420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85" y="2148661"/>
            <a:ext cx="52387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06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Human Factors of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Security as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Secure Software Development Lifecycle</a:t>
            </a:r>
          </a:p>
        </p:txBody>
      </p:sp>
    </p:spTree>
    <p:extLst>
      <p:ext uri="{BB962C8B-B14F-4D97-AF65-F5344CB8AC3E}">
        <p14:creationId xmlns:p14="http://schemas.microsoft.com/office/powerpoint/2010/main" val="4448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2F3FA-4031-49C8-E614-F00D52BCE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1A3CD-7EEC-2291-A65C-BC9FB42F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DEE2F8-7AC1-E7C8-312B-00A8FD68D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SMT Solving – DPLL(T)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6CF002-BB9B-4A04-B53C-02D18A88A2A1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B7D54-6FBA-1057-2FC7-B9DBA1F37F6A}"/>
              </a:ext>
            </a:extLst>
          </p:cNvPr>
          <p:cNvSpPr txBox="1">
            <a:spLocks/>
          </p:cNvSpPr>
          <p:nvPr/>
        </p:nvSpPr>
        <p:spPr>
          <a:xfrm>
            <a:off x="847894" y="1559179"/>
            <a:ext cx="555290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Create a satisfying assignment of values to variables in CNF formula clauses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D682A-B31C-9F02-C55D-5807E58779E6}"/>
              </a:ext>
            </a:extLst>
          </p:cNvPr>
          <p:cNvSpPr txBox="1"/>
          <p:nvPr/>
        </p:nvSpPr>
        <p:spPr>
          <a:xfrm>
            <a:off x="847894" y="2238441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Fit clauses into the signature of various theories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3C9636-EFD6-45DD-85B2-A6C3D99843A3}"/>
                  </a:ext>
                </a:extLst>
              </p:cNvPr>
              <p:cNvSpPr txBox="1"/>
              <p:nvPr/>
            </p:nvSpPr>
            <p:spPr>
              <a:xfrm>
                <a:off x="7752491" y="2644037"/>
                <a:ext cx="33682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ea typeface="Cambria Math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</m:oMath>
                </a14:m>
                <a:r>
                  <a:rPr lang="en-US" sz="3000" dirty="0"/>
                  <a:t> (B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lang="en-US" sz="3000" dirty="0"/>
                  <a:t> C)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</m:oMath>
                </a14:m>
                <a:r>
                  <a:rPr lang="en-US" sz="3000" dirty="0"/>
                  <a:t> (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3000" dirty="0"/>
                  <a:t>D)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3C9636-EFD6-45DD-85B2-A6C3D9984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491" y="2644037"/>
                <a:ext cx="3368233" cy="553998"/>
              </a:xfrm>
              <a:prstGeom prst="rect">
                <a:avLst/>
              </a:prstGeom>
              <a:blipFill>
                <a:blip r:embed="rId2"/>
                <a:stretch>
                  <a:fillRect l="-4348" t="-13187" r="-7790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1106764-D40E-3E44-78B0-62DCD843A084}"/>
              </a:ext>
            </a:extLst>
          </p:cNvPr>
          <p:cNvSpPr txBox="1"/>
          <p:nvPr/>
        </p:nvSpPr>
        <p:spPr>
          <a:xfrm>
            <a:off x="8009681" y="3611301"/>
            <a:ext cx="178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A is x &gt;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4AF105-37E6-F84A-A05E-29F7A2360DF4}"/>
              </a:ext>
            </a:extLst>
          </p:cNvPr>
          <p:cNvSpPr txBox="1"/>
          <p:nvPr/>
        </p:nvSpPr>
        <p:spPr>
          <a:xfrm>
            <a:off x="8704161" y="3911556"/>
            <a:ext cx="13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is f(x) = 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9C294-30C5-071D-4DDC-A8CC6FBB66E6}"/>
              </a:ext>
            </a:extLst>
          </p:cNvPr>
          <p:cNvSpPr txBox="1"/>
          <p:nvPr/>
        </p:nvSpPr>
        <p:spPr>
          <a:xfrm>
            <a:off x="8715736" y="425232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is y = 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43F9F6-BEAA-A660-C6B8-E5A280D30DC4}"/>
              </a:ext>
            </a:extLst>
          </p:cNvPr>
          <p:cNvSpPr txBox="1"/>
          <p:nvPr/>
        </p:nvSpPr>
        <p:spPr>
          <a:xfrm>
            <a:off x="8711879" y="4613063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is z =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BD679-AC92-207E-0374-C8691B0C470C}"/>
              </a:ext>
            </a:extLst>
          </p:cNvPr>
          <p:cNvSpPr txBox="1"/>
          <p:nvPr/>
        </p:nvSpPr>
        <p:spPr>
          <a:xfrm>
            <a:off x="803525" y="2836201"/>
            <a:ext cx="52481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May be necessary to re-arranging the formula to separate theories</a:t>
            </a:r>
          </a:p>
          <a:p>
            <a:r>
              <a:rPr lang="en-US" dirty="0">
                <a:solidFill>
                  <a:srgbClr val="666666"/>
                </a:solidFill>
              </a:rPr>
              <a:t>i.e. replace </a:t>
            </a:r>
            <a:r>
              <a:rPr lang="en-US" dirty="0" err="1">
                <a:solidFill>
                  <a:srgbClr val="666666"/>
                </a:solidFill>
              </a:rPr>
              <a:t>subformulae</a:t>
            </a:r>
            <a:r>
              <a:rPr lang="en-US" dirty="0">
                <a:solidFill>
                  <a:srgbClr val="666666"/>
                </a:solidFill>
              </a:rPr>
              <a:t> with new propositional variables and constraints to separate theories (Nelson-</a:t>
            </a:r>
            <a:r>
              <a:rPr lang="en-US" dirty="0" err="1">
                <a:solidFill>
                  <a:srgbClr val="666666"/>
                </a:solidFill>
              </a:rPr>
              <a:t>Oppen</a:t>
            </a:r>
            <a:r>
              <a:rPr lang="en-US" dirty="0">
                <a:solidFill>
                  <a:srgbClr val="666666"/>
                </a:solidFill>
              </a:rPr>
              <a:t>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96DF9-940A-55BA-192A-853A6FD2CC36}"/>
              </a:ext>
            </a:extLst>
          </p:cNvPr>
          <p:cNvSpPr txBox="1"/>
          <p:nvPr/>
        </p:nvSpPr>
        <p:spPr>
          <a:xfrm>
            <a:off x="803525" y="4436986"/>
            <a:ext cx="52481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DPLL to determine which clauses to investigate</a:t>
            </a:r>
          </a:p>
          <a:p>
            <a:r>
              <a:rPr lang="en-US" dirty="0">
                <a:solidFill>
                  <a:srgbClr val="666666"/>
                </a:solidFill>
              </a:rPr>
              <a:t>Create a solution for the high-level clauses</a:t>
            </a:r>
          </a:p>
          <a:p>
            <a:r>
              <a:rPr lang="en-US" dirty="0">
                <a:solidFill>
                  <a:srgbClr val="666666"/>
                </a:solidFill>
              </a:rPr>
              <a:t>Double check that solution is consistent with theory solvers</a:t>
            </a:r>
          </a:p>
          <a:p>
            <a:r>
              <a:rPr lang="en-US" dirty="0">
                <a:solidFill>
                  <a:srgbClr val="666666"/>
                </a:solidFill>
              </a:rPr>
              <a:t>If not, block that solution and try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22EB8-4D18-862F-1504-0414A30B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EAA1E-0C1B-CABC-DD37-73D90C62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EEB95F-C8C2-03C2-52A2-52003B98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Saying goodbye To SMT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F18AFA-9938-650A-396F-DDCE0838654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8B692-F00E-C999-F8FB-DD0E2BB3A07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5290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only scratched the surface of SMT solving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76FD8-FEEE-A419-8A6C-AB8FEC943537}"/>
              </a:ext>
            </a:extLst>
          </p:cNvPr>
          <p:cNvSpPr txBox="1"/>
          <p:nvPr/>
        </p:nvSpPr>
        <p:spPr>
          <a:xfrm>
            <a:off x="847894" y="3928333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Lots of clever techniques / optimizations in each theory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3DFC96-C7C9-0549-506C-224E0D0F4B33}"/>
              </a:ext>
            </a:extLst>
          </p:cNvPr>
          <p:cNvSpPr txBox="1"/>
          <p:nvPr/>
        </p:nvSpPr>
        <p:spPr>
          <a:xfrm>
            <a:off x="803525" y="2552615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Linear integer arithmetic – use the first phase of the two-phase simplex algorithm</a:t>
            </a:r>
            <a:endParaRPr lang="en-US" dirty="0"/>
          </a:p>
        </p:txBody>
      </p:sp>
      <p:pic>
        <p:nvPicPr>
          <p:cNvPr id="4" name="Picture 3" descr="Cars on a road with trees and bushes&#10;&#10;Description automatically generated">
            <a:extLst>
              <a:ext uri="{FF2B5EF4-FFF2-40B4-BE49-F238E27FC236}">
                <a16:creationId xmlns:a16="http://schemas.microsoft.com/office/drawing/2014/main" id="{14B80F63-0A67-4CCF-67F7-6D11AB37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960" y="2221102"/>
            <a:ext cx="4645146" cy="24520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AF3915-1A97-240F-F8B1-62119FC30732}"/>
              </a:ext>
            </a:extLst>
          </p:cNvPr>
          <p:cNvSpPr txBox="1"/>
          <p:nvPr/>
        </p:nvSpPr>
        <p:spPr>
          <a:xfrm>
            <a:off x="8437944" y="2706814"/>
            <a:ext cx="4058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EB876-F512-0160-93A6-7DC06734B088}"/>
              </a:ext>
            </a:extLst>
          </p:cNvPr>
          <p:cNvSpPr txBox="1"/>
          <p:nvPr/>
        </p:nvSpPr>
        <p:spPr>
          <a:xfrm>
            <a:off x="9875133" y="2517761"/>
            <a:ext cx="6238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SMT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6F46A3-6952-4E78-BCCE-FE8D15E9D03D}"/>
              </a:ext>
            </a:extLst>
          </p:cNvPr>
          <p:cNvSpPr txBox="1"/>
          <p:nvPr/>
        </p:nvSpPr>
        <p:spPr>
          <a:xfrm>
            <a:off x="799667" y="3196937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EUF – apply congruence and transitivity to search for contradictions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AF72D6-4B90-8B47-041E-B047415AF8FA}"/>
              </a:ext>
            </a:extLst>
          </p:cNvPr>
          <p:cNvSpPr txBox="1"/>
          <p:nvPr/>
        </p:nvSpPr>
        <p:spPr>
          <a:xfrm>
            <a:off x="853683" y="4541524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Beyond the scope of my ambitions for this class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095FCF-E3DC-1069-C9AF-A37D037D760D}"/>
              </a:ext>
            </a:extLst>
          </p:cNvPr>
          <p:cNvSpPr txBox="1"/>
          <p:nvPr/>
        </p:nvSpPr>
        <p:spPr>
          <a:xfrm>
            <a:off x="847893" y="4916989"/>
            <a:ext cx="6548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much more depth: </a:t>
            </a:r>
            <a:r>
              <a:rPr lang="en-US" dirty="0">
                <a:hlinkClick r:id="rId3"/>
              </a:rPr>
              <a:t>https://www.decision-procedures.org/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599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Turning the page to a new chapter of </a:t>
            </a:r>
            <a:r>
              <a:rPr lang="en-US" b="1"/>
              <a:t>this class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375746"/>
            <a:ext cx="582490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My goal is to provide you a sense of the challenges and solutions for engineering secure software</a:t>
            </a:r>
          </a:p>
          <a:p>
            <a:pPr marL="342900" indent="-342900">
              <a:buFontTx/>
              <a:buChar char="-"/>
            </a:pPr>
            <a:r>
              <a:rPr lang="en-US" dirty="0"/>
              <a:t>Tools</a:t>
            </a:r>
          </a:p>
          <a:p>
            <a:pPr marL="342900" indent="-342900">
              <a:buFontTx/>
              <a:buChar char="-"/>
            </a:pPr>
            <a:r>
              <a:rPr lang="en-US" dirty="0"/>
              <a:t>Techniques</a:t>
            </a:r>
          </a:p>
          <a:p>
            <a:pPr marL="342900" indent="-342900">
              <a:buFontTx/>
              <a:buChar char="-"/>
            </a:pPr>
            <a:r>
              <a:rPr lang="en-US" dirty="0"/>
              <a:t>Processes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5</a:t>
            </a:fld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7436E-CA7B-64D3-AF37-FBE342105AD1}"/>
              </a:ext>
            </a:extLst>
          </p:cNvPr>
          <p:cNvSpPr txBox="1"/>
          <p:nvPr/>
        </p:nvSpPr>
        <p:spPr>
          <a:xfrm>
            <a:off x="8084916" y="4997685"/>
            <a:ext cx="231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Consider the humans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C7C29E6-22EC-B5F8-8520-C0E636D83326}"/>
              </a:ext>
            </a:extLst>
          </p:cNvPr>
          <p:cNvSpPr/>
          <p:nvPr/>
        </p:nvSpPr>
        <p:spPr>
          <a:xfrm>
            <a:off x="7694295" y="4282633"/>
            <a:ext cx="571669" cy="891251"/>
          </a:xfrm>
          <a:custGeom>
            <a:avLst/>
            <a:gdLst>
              <a:gd name="connsiteX0" fmla="*/ 390621 w 571669"/>
              <a:gd name="connsiteY0" fmla="*/ 891251 h 891251"/>
              <a:gd name="connsiteX1" fmla="*/ 2870 w 571669"/>
              <a:gd name="connsiteY1" fmla="*/ 723418 h 891251"/>
              <a:gd name="connsiteX2" fmla="*/ 570029 w 571669"/>
              <a:gd name="connsiteY2" fmla="*/ 167833 h 891251"/>
              <a:gd name="connsiteX3" fmla="*/ 141766 w 571669"/>
              <a:gd name="connsiteY3" fmla="*/ 0 h 89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669" h="891251">
                <a:moveTo>
                  <a:pt x="390621" y="891251"/>
                </a:moveTo>
                <a:cubicBezTo>
                  <a:pt x="181795" y="867619"/>
                  <a:pt x="-27031" y="843988"/>
                  <a:pt x="2870" y="723418"/>
                </a:cubicBezTo>
                <a:cubicBezTo>
                  <a:pt x="32771" y="602848"/>
                  <a:pt x="546880" y="288403"/>
                  <a:pt x="570029" y="167833"/>
                </a:cubicBezTo>
                <a:cubicBezTo>
                  <a:pt x="593178" y="47263"/>
                  <a:pt x="367472" y="23631"/>
                  <a:pt x="141766" y="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Human Factors of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Security as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Secure Software Development Lifecycle</a:t>
            </a:r>
          </a:p>
        </p:txBody>
      </p:sp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Securing software is hard!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Human Factors of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3091781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Surprising Threat Models</a:t>
            </a:r>
          </a:p>
        </p:txBody>
      </p:sp>
      <p:pic>
        <p:nvPicPr>
          <p:cNvPr id="11266" name="Picture 2" descr="Difficult, Difficult Patch – Inner Decay">
            <a:extLst>
              <a:ext uri="{FF2B5EF4-FFF2-40B4-BE49-F238E27FC236}">
                <a16:creationId xmlns:a16="http://schemas.microsoft.com/office/drawing/2014/main" id="{F04E5A31-97B9-3670-2253-03D1204E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401" y="2516983"/>
            <a:ext cx="2402314" cy="240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EASY PEASY LEMON SQUEEZY">
            <a:extLst>
              <a:ext uri="{FF2B5EF4-FFF2-40B4-BE49-F238E27FC236}">
                <a16:creationId xmlns:a16="http://schemas.microsoft.com/office/drawing/2014/main" id="{061077FA-5ACF-505E-8617-303558EAE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40" y="25960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F08779-09F5-EE9F-1299-E3F93C35A32C}"/>
              </a:ext>
            </a:extLst>
          </p:cNvPr>
          <p:cNvSpPr txBox="1">
            <a:spLocks/>
          </p:cNvSpPr>
          <p:nvPr/>
        </p:nvSpPr>
        <p:spPr>
          <a:xfrm>
            <a:off x="847895" y="3582685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Security-deficient tooling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BC4DCC-2293-C20C-F860-21ACB35FEDDC}"/>
              </a:ext>
            </a:extLst>
          </p:cNvPr>
          <p:cNvCxnSpPr/>
          <p:nvPr/>
        </p:nvCxnSpPr>
        <p:spPr>
          <a:xfrm>
            <a:off x="6290841" y="2767681"/>
            <a:ext cx="2552217" cy="179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6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B9E16-FD39-2FEE-3771-0DF83A066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E08EB-ADC9-176F-58C7-11AC0232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881013-E273-860F-6BF6-1ACCB556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Software: A patchwork of many hands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907F5F-48EF-553D-B1F4-051BE0613179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Secure Software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832AA-086F-AB6E-89F5-06D6BCE9A72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5290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Modern software projects involve teams of programmers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34432-A27E-2523-4228-D957989925E5}"/>
              </a:ext>
            </a:extLst>
          </p:cNvPr>
          <p:cNvSpPr txBox="1"/>
          <p:nvPr/>
        </p:nvSpPr>
        <p:spPr>
          <a:xfrm>
            <a:off x="874902" y="2531395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Introducing automated analysis and good development practices may win some battles</a:t>
            </a:r>
            <a:endParaRPr lang="en-US" dirty="0"/>
          </a:p>
        </p:txBody>
      </p:sp>
      <p:pic>
        <p:nvPicPr>
          <p:cNvPr id="11" name="Picture 10" descr="A group of people putting their hands together on a quilt&#10;&#10;Description automatically generated">
            <a:extLst>
              <a:ext uri="{FF2B5EF4-FFF2-40B4-BE49-F238E27FC236}">
                <a16:creationId xmlns:a16="http://schemas.microsoft.com/office/drawing/2014/main" id="{5F462DB8-FBA6-4363-FC71-3BECA9859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612" y="1542284"/>
            <a:ext cx="2231497" cy="39816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5E4403-E7DF-3323-9ED2-661B71BEED8C}"/>
              </a:ext>
            </a:extLst>
          </p:cNvPr>
          <p:cNvSpPr txBox="1"/>
          <p:nvPr/>
        </p:nvSpPr>
        <p:spPr>
          <a:xfrm>
            <a:off x="853683" y="3338816"/>
            <a:ext cx="5248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Hardening software means developing a commitment and understanding of secure development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FD07B1-E446-0D19-E5FA-7B867755FC41}"/>
              </a:ext>
            </a:extLst>
          </p:cNvPr>
          <p:cNvSpPr txBox="1">
            <a:spLocks/>
          </p:cNvSpPr>
          <p:nvPr/>
        </p:nvSpPr>
        <p:spPr>
          <a:xfrm>
            <a:off x="874902" y="4466349"/>
            <a:ext cx="555290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Bad news: people are complicated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9BD64-D122-C352-B182-A242425B31C9}"/>
              </a:ext>
            </a:extLst>
          </p:cNvPr>
          <p:cNvSpPr txBox="1"/>
          <p:nvPr/>
        </p:nvSpPr>
        <p:spPr>
          <a:xfrm>
            <a:off x="884548" y="4810724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 hope to convince you to think about the problems that you’ll see, place value on security</a:t>
            </a:r>
          </a:p>
        </p:txBody>
      </p:sp>
    </p:spTree>
    <p:extLst>
      <p:ext uri="{BB962C8B-B14F-4D97-AF65-F5344CB8AC3E}">
        <p14:creationId xmlns:p14="http://schemas.microsoft.com/office/powerpoint/2010/main" val="1812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Bolt-on security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Lifecycles</a:t>
            </a:r>
          </a:p>
        </p:txBody>
      </p:sp>
      <p:pic>
        <p:nvPicPr>
          <p:cNvPr id="6146" name="Picture 2" descr="Secure Design - Cyber Security Specialists">
            <a:extLst>
              <a:ext uri="{FF2B5EF4-FFF2-40B4-BE49-F238E27FC236}">
                <a16:creationId xmlns:a16="http://schemas.microsoft.com/office/drawing/2014/main" id="{20AE488F-9BD0-5984-DD35-CE166F116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t="6557" r="29505" b="4547"/>
          <a:stretch/>
        </p:blipFill>
        <p:spPr bwMode="auto">
          <a:xfrm>
            <a:off x="6884931" y="2162750"/>
            <a:ext cx="2693773" cy="27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CEE3EA-0A4F-2DB2-D11B-B5F90BBFB6BE}"/>
              </a:ext>
            </a:extLst>
          </p:cNvPr>
          <p:cNvSpPr txBox="1">
            <a:spLocks/>
          </p:cNvSpPr>
          <p:nvPr/>
        </p:nvSpPr>
        <p:spPr>
          <a:xfrm>
            <a:off x="847894" y="2486927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Attempting to retrofit a security solution onto a legacy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D82AA-9894-4206-0834-1DE7F90FFF34}"/>
              </a:ext>
            </a:extLst>
          </p:cNvPr>
          <p:cNvSpPr txBox="1"/>
          <p:nvPr/>
        </p:nvSpPr>
        <p:spPr>
          <a:xfrm>
            <a:off x="847894" y="3166189"/>
            <a:ext cx="5248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Sometimes necessary</a:t>
            </a:r>
          </a:p>
          <a:p>
            <a:endParaRPr lang="en-US" i="0" dirty="0">
              <a:solidFill>
                <a:srgbClr val="666666"/>
              </a:solidFill>
              <a:effectLst/>
            </a:endParaRPr>
          </a:p>
          <a:p>
            <a:r>
              <a:rPr lang="en-US" i="0" dirty="0">
                <a:solidFill>
                  <a:srgbClr val="666666"/>
                </a:solidFill>
                <a:effectLst/>
              </a:rPr>
              <a:t>Ideally avoided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0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14303</TotalTime>
  <Words>826</Words>
  <Application>Microsoft Office PowerPoint</Application>
  <PresentationFormat>Widescreen</PresentationFormat>
  <Paragraphs>168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Tenorite</vt:lpstr>
      <vt:lpstr>Monoline</vt:lpstr>
      <vt:lpstr>SSDLC</vt:lpstr>
      <vt:lpstr>Last Time: SMT Solving</vt:lpstr>
      <vt:lpstr>SMT Solving – DPLL(T)</vt:lpstr>
      <vt:lpstr>Saying goodbye To SMT</vt:lpstr>
      <vt:lpstr>Turning the page to a new chapter of this class</vt:lpstr>
      <vt:lpstr>Lecture Outline</vt:lpstr>
      <vt:lpstr>Securing software is hard!</vt:lpstr>
      <vt:lpstr>Software: A patchwork of many hands</vt:lpstr>
      <vt:lpstr>Bolt-on security</vt:lpstr>
      <vt:lpstr>Vulnerabilities in the WilD</vt:lpstr>
      <vt:lpstr>Vulnerabilities in the WilD</vt:lpstr>
      <vt:lpstr>Lecture Outline</vt:lpstr>
      <vt:lpstr>Process is Progress</vt:lpstr>
      <vt:lpstr>Corporate Snake Oil</vt:lpstr>
      <vt:lpstr>PowerPoint Presentation</vt:lpstr>
      <vt:lpstr>Security vs Usability</vt:lpstr>
      <vt:lpstr>Lecture Outline</vt:lpstr>
      <vt:lpstr>The “Regular” SDLC</vt:lpstr>
      <vt:lpstr>Agile Development</vt:lpstr>
      <vt:lpstr>Risk Assessment and threat models</vt:lpstr>
      <vt:lpstr>Security Design Review</vt:lpstr>
      <vt:lpstr>(Automated) Code Analysis</vt:lpstr>
      <vt:lpstr>Security Testing And Code Review</vt:lpstr>
      <vt:lpstr>Security Assessment And Configuration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75</cp:revision>
  <dcterms:created xsi:type="dcterms:W3CDTF">2023-08-21T14:00:41Z</dcterms:created>
  <dcterms:modified xsi:type="dcterms:W3CDTF">2024-11-18T03:35:02Z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