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48"/>
  </p:notesMasterIdLst>
  <p:handoutMasterIdLst>
    <p:handoutMasterId r:id="rId49"/>
  </p:handoutMasterIdLst>
  <p:sldIdLst>
    <p:sldId id="296" r:id="rId5"/>
    <p:sldId id="256" r:id="rId6"/>
    <p:sldId id="295" r:id="rId7"/>
    <p:sldId id="318" r:id="rId8"/>
    <p:sldId id="277" r:id="rId9"/>
    <p:sldId id="343" r:id="rId10"/>
    <p:sldId id="346" r:id="rId11"/>
    <p:sldId id="344" r:id="rId12"/>
    <p:sldId id="345" r:id="rId13"/>
    <p:sldId id="347" r:id="rId14"/>
    <p:sldId id="970" r:id="rId15"/>
    <p:sldId id="971" r:id="rId16"/>
    <p:sldId id="972" r:id="rId17"/>
    <p:sldId id="348" r:id="rId18"/>
    <p:sldId id="350" r:id="rId19"/>
    <p:sldId id="300" r:id="rId20"/>
    <p:sldId id="352" r:id="rId21"/>
    <p:sldId id="351" r:id="rId22"/>
    <p:sldId id="959" r:id="rId23"/>
    <p:sldId id="960" r:id="rId24"/>
    <p:sldId id="961" r:id="rId25"/>
    <p:sldId id="963" r:id="rId26"/>
    <p:sldId id="964" r:id="rId27"/>
    <p:sldId id="966" r:id="rId28"/>
    <p:sldId id="967" r:id="rId29"/>
    <p:sldId id="969" r:id="rId30"/>
    <p:sldId id="973" r:id="rId31"/>
    <p:sldId id="974" r:id="rId32"/>
    <p:sldId id="975" r:id="rId33"/>
    <p:sldId id="979" r:id="rId34"/>
    <p:sldId id="976" r:id="rId35"/>
    <p:sldId id="978" r:id="rId36"/>
    <p:sldId id="980" r:id="rId37"/>
    <p:sldId id="982" r:id="rId38"/>
    <p:sldId id="981" r:id="rId39"/>
    <p:sldId id="983" r:id="rId40"/>
    <p:sldId id="984" r:id="rId41"/>
    <p:sldId id="985" r:id="rId42"/>
    <p:sldId id="986" r:id="rId43"/>
    <p:sldId id="335" r:id="rId44"/>
    <p:sldId id="334" r:id="rId45"/>
    <p:sldId id="336" r:id="rId46"/>
    <p:sldId id="33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Overview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924441"/>
            <a:ext cx="10887958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Rice’s Theorem? How does it interact with the halting problem?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Abstracting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2" y="1742271"/>
            <a:ext cx="53517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Computability theory considers classes of expressiveness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Combinational logic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Finite-state machines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Pushdown automata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Turing machines</a:t>
            </a:r>
            <a:endParaRPr lang="en-US" sz="2000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85970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Abstracting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2" y="1742271"/>
            <a:ext cx="53517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Computability theory considers classes of expressiveness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Combinational logic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Finite-state machines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Pushdown automata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Turing machines</a:t>
            </a:r>
            <a:endParaRPr lang="en-US" sz="2000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228322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Abstracting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2" y="1742271"/>
            <a:ext cx="53517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Computability theory considers classes of expressiveness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Combinational logic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Finite-state machines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Pushdown automata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Turing machines</a:t>
            </a:r>
            <a:endParaRPr lang="en-US" sz="2000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56572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Abstracting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2" y="1742271"/>
            <a:ext cx="53517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Computability theory considers classes of expressiveness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Combinational logic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Finite-state machines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Pushdown automata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Turing machines</a:t>
            </a:r>
            <a:endParaRPr lang="en-US" sz="2000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274703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rm with a fist raised&#10;&#10;Description automatically generated">
            <a:extLst>
              <a:ext uri="{FF2B5EF4-FFF2-40B4-BE49-F238E27FC236}">
                <a16:creationId xmlns:a16="http://schemas.microsoft.com/office/drawing/2014/main" id="{D1A59C4B-45AA-BD23-B616-1D6B9C41E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7" b="89991" l="9457" r="93696">
                        <a14:foregroundMark x1="9891" y1="56221" x2="9457" y2="73246"/>
                        <a14:foregroundMark x1="9457" y1="73246" x2="9674" y2="73527"/>
                        <a14:foregroundMark x1="67826" y1="5987" x2="75109" y2="9729"/>
                        <a14:foregroundMark x1="75109" y1="9729" x2="75109" y2="9822"/>
                        <a14:foregroundMark x1="61630" y1="6268" x2="68804" y2="5987"/>
                        <a14:foregroundMark x1="91630" y1="53227" x2="93696" y2="73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9603" y="3509319"/>
            <a:ext cx="2516817" cy="2924432"/>
          </a:xfrm>
          <a:prstGeom prst="rect">
            <a:avLst/>
          </a:prstGeom>
        </p:spPr>
      </p:pic>
      <p:pic>
        <p:nvPicPr>
          <p:cNvPr id="14" name="Picture 13" descr="A yellow arm with a fist raised&#10;&#10;Description automatically generated">
            <a:extLst>
              <a:ext uri="{FF2B5EF4-FFF2-40B4-BE49-F238E27FC236}">
                <a16:creationId xmlns:a16="http://schemas.microsoft.com/office/drawing/2014/main" id="{DED59357-69F5-781C-53A9-AE776726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7" b="89991" l="9457" r="93696">
                        <a14:foregroundMark x1="9891" y1="56221" x2="9457" y2="73246"/>
                        <a14:foregroundMark x1="9457" y1="73246" x2="9674" y2="73527"/>
                        <a14:foregroundMark x1="67826" y1="5987" x2="75109" y2="9729"/>
                        <a14:foregroundMark x1="75109" y1="9729" x2="75109" y2="9822"/>
                        <a14:foregroundMark x1="61630" y1="6268" x2="68804" y2="5987"/>
                        <a14:foregroundMark x1="91630" y1="53227" x2="93696" y2="73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662499" y="3453714"/>
            <a:ext cx="2516817" cy="29244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Church-Turing 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679622" y="1742271"/>
            <a:ext cx="1083275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Roughly: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 a function on the natural numbers can be calculated if and only if it is computable by a </a:t>
            </a:r>
            <a:r>
              <a:rPr lang="en-US" sz="2600" dirty="0">
                <a:solidFill>
                  <a:srgbClr val="333333"/>
                </a:solidFill>
                <a:latin typeface="halyard-text"/>
              </a:rPr>
              <a:t>T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uring machine</a:t>
            </a:r>
          </a:p>
          <a:p>
            <a:pPr algn="l"/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Practical Upshot:</a:t>
            </a: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 Turing machines are powerful!</a:t>
            </a:r>
            <a:endParaRPr lang="en-US" sz="2000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34AA4-07C8-A167-4AE7-6FC395B10CDB}"/>
              </a:ext>
            </a:extLst>
          </p:cNvPr>
          <p:cNvSpPr txBox="1"/>
          <p:nvPr/>
        </p:nvSpPr>
        <p:spPr>
          <a:xfrm>
            <a:off x="4867422" y="4843849"/>
            <a:ext cx="200407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Turing</a:t>
            </a:r>
          </a:p>
          <a:p>
            <a:r>
              <a:rPr lang="en-US" sz="4000" dirty="0">
                <a:latin typeface="Impact" panose="020B0806030902050204" pitchFamily="34" charset="0"/>
              </a:rPr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5961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15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Vibe Check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pic>
        <p:nvPicPr>
          <p:cNvPr id="15" name="Picture 2" descr="Vibe Check @ UCLA - UCLA Community">
            <a:extLst>
              <a:ext uri="{FF2B5EF4-FFF2-40B4-BE49-F238E27FC236}">
                <a16:creationId xmlns:a16="http://schemas.microsoft.com/office/drawing/2014/main" id="{F998DC0B-8EC5-4768-767F-04D3C2CD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97" y="3910522"/>
            <a:ext cx="5497585" cy="28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1208092" y="1742271"/>
            <a:ext cx="886708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Does everyone remember why we are doing this?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We want to determine the power of our analysis target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i="0" dirty="0">
                <a:solidFill>
                  <a:srgbClr val="333333"/>
                </a:solidFill>
                <a:effectLst/>
                <a:latin typeface="halyard-text"/>
              </a:rPr>
              <a:t>We want to determine the power of our analysis engine</a:t>
            </a:r>
          </a:p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Good news! Both are bounded by </a:t>
            </a:r>
            <a:r>
              <a:rPr lang="en-US" sz="2600" b="1" dirty="0">
                <a:solidFill>
                  <a:srgbClr val="333333"/>
                </a:solidFill>
                <a:latin typeface="halyard-text"/>
              </a:rPr>
              <a:t>T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uring computability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Next up: abstracting analysis itself</a:t>
            </a:r>
          </a:p>
          <a:p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26263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Decision PROCEDURES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742271"/>
            <a:ext cx="1112108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rgbClr val="333333"/>
                </a:solidFill>
                <a:effectLst/>
                <a:latin typeface="halyard-text"/>
              </a:rPr>
              <a:t>A little vocabulary: 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dirty="0">
                <a:solidFill>
                  <a:srgbClr val="333333"/>
                </a:solidFill>
                <a:latin typeface="halyard-text"/>
              </a:rPr>
              <a:t>A </a:t>
            </a:r>
            <a:r>
              <a:rPr lang="en-US" sz="2000" b="1" dirty="0">
                <a:solidFill>
                  <a:srgbClr val="333333"/>
                </a:solidFill>
                <a:latin typeface="halyard-text"/>
              </a:rPr>
              <a:t>decision problem </a:t>
            </a:r>
            <a:r>
              <a:rPr lang="en-US" sz="2000" dirty="0">
                <a:solidFill>
                  <a:srgbClr val="333333"/>
                </a:solidFill>
                <a:latin typeface="halyard-text"/>
              </a:rPr>
              <a:t>is a computational question that can be solved with either a yes or a no. </a:t>
            </a:r>
            <a:r>
              <a:rPr lang="en-US" sz="2000" i="1" dirty="0">
                <a:solidFill>
                  <a:srgbClr val="333333"/>
                </a:solidFill>
                <a:latin typeface="halyard-text"/>
              </a:rPr>
              <a:t>Frequently, we consider decision problems as detection of a property in a program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A 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halyard-text"/>
              </a:rPr>
              <a:t>decision procedure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 is a method for solving a decision problem that always yields the correct answer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halyard-text"/>
              </a:rPr>
              <a:t>If ther</a:t>
            </a:r>
            <a:r>
              <a:rPr lang="en-US" sz="2000" dirty="0">
                <a:solidFill>
                  <a:srgbClr val="333333"/>
                </a:solidFill>
                <a:latin typeface="halyard-text"/>
              </a:rPr>
              <a:t>e is no decision procedure for a given decision problem, that decision problem is called </a:t>
            </a:r>
            <a:r>
              <a:rPr lang="en-US" sz="2000" b="1" dirty="0">
                <a:solidFill>
                  <a:srgbClr val="333333"/>
                </a:solidFill>
                <a:latin typeface="halyard-text"/>
              </a:rPr>
              <a:t>undecidable</a:t>
            </a:r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881797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096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 Analysis </a:t>
            </a:r>
            <a:br>
              <a:rPr lang="en-US" sz="3400" b="1" dirty="0"/>
            </a:br>
            <a:r>
              <a:rPr lang="en-US" sz="3400" b="1" dirty="0"/>
              <a:t>as Decision PROCEDURE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514477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742271"/>
            <a:ext cx="5930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rgbClr val="333333"/>
                </a:solidFill>
                <a:effectLst/>
                <a:latin typeface="halyard-text"/>
              </a:rPr>
              <a:t>Since a program is just a list of instructions, it is valid input to a decision procedure</a:t>
            </a:r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201593-4531-E314-884E-3DAEAD66AFAC}"/>
              </a:ext>
            </a:extLst>
          </p:cNvPr>
          <p:cNvSpPr/>
          <p:nvPr/>
        </p:nvSpPr>
        <p:spPr>
          <a:xfrm>
            <a:off x="8271544" y="368276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(property detector program)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E25113-817F-A857-58F4-E2E060402E0D}"/>
              </a:ext>
            </a:extLst>
          </p:cNvPr>
          <p:cNvSpPr/>
          <p:nvPr/>
        </p:nvSpPr>
        <p:spPr>
          <a:xfrm>
            <a:off x="8271544" y="226533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E41A38-0ECE-3D9A-56BF-7AFC268804F7}"/>
              </a:ext>
            </a:extLst>
          </p:cNvPr>
          <p:cNvCxnSpPr>
            <a:cxnSpLocks/>
            <a:stCxn id="4" idx="2"/>
            <a:endCxn id="12" idx="0"/>
          </p:cNvCxnSpPr>
          <p:nvPr/>
        </p:nvCxnSpPr>
        <p:spPr>
          <a:xfrm flipH="1">
            <a:off x="8120544" y="4597167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8099534-71D7-01ED-2A9F-3C9D7C782D24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9362113" y="4597167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63E4469-B3EE-30DE-26D6-68A45B49716F}"/>
              </a:ext>
            </a:extLst>
          </p:cNvPr>
          <p:cNvSpPr/>
          <p:nvPr/>
        </p:nvSpPr>
        <p:spPr>
          <a:xfrm>
            <a:off x="7281645" y="5368954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(property present)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D3D989-9C14-B300-B76B-B0665B9A984D}"/>
              </a:ext>
            </a:extLst>
          </p:cNvPr>
          <p:cNvSpPr/>
          <p:nvPr/>
        </p:nvSpPr>
        <p:spPr>
          <a:xfrm>
            <a:off x="9907398" y="5368954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E41A50-A52A-A204-4B4F-84AF7700D394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9362113" y="317973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88159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Strong Guarantees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742271"/>
            <a:ext cx="583027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0" i="0" dirty="0">
                <a:solidFill>
                  <a:srgbClr val="333333"/>
                </a:solidFill>
                <a:effectLst/>
                <a:latin typeface="halyard-text"/>
              </a:rPr>
              <a:t>A decision procedure is a high bar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Guarantee that: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</a:t>
            </a: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he analysis engine accepts every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The analysis engine always returns an answer</a:t>
            </a:r>
            <a:endParaRPr lang="en-US" sz="2000" i="0" dirty="0">
              <a:solidFill>
                <a:srgbClr val="333333"/>
              </a:solidFill>
              <a:effectLst/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333333"/>
                </a:solidFill>
                <a:effectLst/>
                <a:latin typeface="halyard-text"/>
              </a:rPr>
              <a:t>The answer returned is always correct</a:t>
            </a:r>
          </a:p>
        </p:txBody>
      </p:sp>
      <p:pic>
        <p:nvPicPr>
          <p:cNvPr id="4098" name="Picture 2" descr="When a Guarantee Is Meaningless, Trust Diminishes">
            <a:extLst>
              <a:ext uri="{FF2B5EF4-FFF2-40B4-BE49-F238E27FC236}">
                <a16:creationId xmlns:a16="http://schemas.microsoft.com/office/drawing/2014/main" id="{DFA02873-72ED-ADB2-F879-4BDB4C83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67" y="3429000"/>
            <a:ext cx="1636356" cy="16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8379DE-D288-DD60-83D8-BE978BD71218}"/>
              </a:ext>
            </a:extLst>
          </p:cNvPr>
          <p:cNvSpPr/>
          <p:nvPr/>
        </p:nvSpPr>
        <p:spPr>
          <a:xfrm>
            <a:off x="8271544" y="368276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(property detector program)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0381D-9023-C7C5-E43E-B37CF51F3318}"/>
              </a:ext>
            </a:extLst>
          </p:cNvPr>
          <p:cNvSpPr/>
          <p:nvPr/>
        </p:nvSpPr>
        <p:spPr>
          <a:xfrm>
            <a:off x="8271544" y="226533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563006-B35F-1D9E-24D3-C2D4B7706E33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8120544" y="4597167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7EA506-31CC-A584-ECF5-71AB7C5ACB30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9362113" y="4597167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AB17CF0-5426-7826-27C7-C2CD306C92C1}"/>
              </a:ext>
            </a:extLst>
          </p:cNvPr>
          <p:cNvSpPr/>
          <p:nvPr/>
        </p:nvSpPr>
        <p:spPr>
          <a:xfrm>
            <a:off x="7281645" y="5368954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(property present)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113F1A-FE46-4883-0E7C-44AD147A3417}"/>
              </a:ext>
            </a:extLst>
          </p:cNvPr>
          <p:cNvSpPr/>
          <p:nvPr/>
        </p:nvSpPr>
        <p:spPr>
          <a:xfrm>
            <a:off x="9907398" y="5368954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F5D677-336E-7285-C897-0D91A2C279A8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9362113" y="317973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1C29A3-63D3-4E54-B99D-CA74ABCDDF96}"/>
              </a:ext>
            </a:extLst>
          </p:cNvPr>
          <p:cNvGrpSpPr/>
          <p:nvPr/>
        </p:nvGrpSpPr>
        <p:grpSpPr>
          <a:xfrm>
            <a:off x="2021747" y="4102217"/>
            <a:ext cx="2747929" cy="2164359"/>
            <a:chOff x="2021747" y="4102217"/>
            <a:chExt cx="2747929" cy="2164359"/>
          </a:xfrm>
        </p:grpSpPr>
        <p:pic>
          <p:nvPicPr>
            <p:cNvPr id="4100" name="Picture 4" descr="Dark Storm Clouds Over A Dirt Road Stock Photo - Download Image Now - Storm  Cloud, Storm, Thunderstorm - iStock">
              <a:extLst>
                <a:ext uri="{FF2B5EF4-FFF2-40B4-BE49-F238E27FC236}">
                  <a16:creationId xmlns:a16="http://schemas.microsoft.com/office/drawing/2014/main" id="{32C9A33E-3207-E06B-5FB6-06A0FD4C4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049" y="4438825"/>
              <a:ext cx="2741627" cy="182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D26A8A-9182-62F9-9333-DADC265AC482}"/>
                </a:ext>
              </a:extLst>
            </p:cNvPr>
            <p:cNvSpPr txBox="1"/>
            <p:nvPr/>
          </p:nvSpPr>
          <p:spPr>
            <a:xfrm>
              <a:off x="2021747" y="4102217"/>
              <a:ext cx="1719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Rice’s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65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Decidability</a:t>
            </a:r>
          </a:p>
          <a:p>
            <a:r>
              <a:rPr lang="en-US" sz="3000" dirty="0"/>
              <a:t>The Halting Problem</a:t>
            </a:r>
          </a:p>
          <a:p>
            <a:r>
              <a:rPr lang="en-US" sz="3000" dirty="0"/>
              <a:t>Type I/Type II Errors</a:t>
            </a:r>
          </a:p>
          <a:p>
            <a:r>
              <a:rPr lang="en-US" sz="3000" dirty="0"/>
              <a:t>Soundness / Completeness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EEEB32-7979-667B-6CC3-35465C4437B0}"/>
              </a:ext>
            </a:extLst>
          </p:cNvPr>
          <p:cNvSpPr/>
          <p:nvPr/>
        </p:nvSpPr>
        <p:spPr>
          <a:xfrm>
            <a:off x="813449" y="3123376"/>
            <a:ext cx="3864219" cy="54500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2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/>
              <a:t>Computability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Stating The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602E5-10A5-3931-A19D-961DA1B9DEC5}"/>
              </a:ext>
            </a:extLst>
          </p:cNvPr>
          <p:cNvSpPr/>
          <p:nvPr/>
        </p:nvSpPr>
        <p:spPr>
          <a:xfrm>
            <a:off x="4949942" y="304073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Given a description of a Turing machine and its initial input, determine whether the program, when executed on this input, ever halts (completes). The alternative is that it runs forever without halting</a:t>
            </a:r>
            <a:endParaRPr lang="en-US" dirty="0"/>
          </a:p>
        </p:txBody>
      </p:sp>
      <p:pic>
        <p:nvPicPr>
          <p:cNvPr id="15" name="Picture 2" descr="There is a season...: April 2013">
            <a:extLst>
              <a:ext uri="{FF2B5EF4-FFF2-40B4-BE49-F238E27FC236}">
                <a16:creationId xmlns:a16="http://schemas.microsoft.com/office/drawing/2014/main" id="{4B64E906-4191-2449-A8C8-7E875F95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87" y="2385325"/>
            <a:ext cx="2232836" cy="27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94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Halting Detector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602E5-10A5-3931-A19D-961DA1B9DEC5}"/>
              </a:ext>
            </a:extLst>
          </p:cNvPr>
          <p:cNvSpPr/>
          <p:nvPr/>
        </p:nvSpPr>
        <p:spPr>
          <a:xfrm>
            <a:off x="1074228" y="19131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Given a description of a Turing machine and its initial input, determine whether the program, when executed on this input, ever halts (completes). The alternative is that it runs forever without halting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0ED46-0FC9-63A6-8433-60071583DD45}"/>
              </a:ext>
            </a:extLst>
          </p:cNvPr>
          <p:cNvSpPr txBox="1"/>
          <p:nvPr/>
        </p:nvSpPr>
        <p:spPr>
          <a:xfrm>
            <a:off x="570883" y="3785817"/>
            <a:ext cx="6308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Is there a decision procedure for the halting problem?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We’ll sketch the proof outline that there is NOT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Relies on a proof by contradiction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902C42-79D3-470E-D521-5196586291E5}"/>
              </a:ext>
            </a:extLst>
          </p:cNvPr>
          <p:cNvSpPr/>
          <p:nvPr/>
        </p:nvSpPr>
        <p:spPr>
          <a:xfrm>
            <a:off x="8271544" y="2969702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Halting Detector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77DC49-2F85-6747-3706-5A64DD8AF394}"/>
              </a:ext>
            </a:extLst>
          </p:cNvPr>
          <p:cNvSpPr/>
          <p:nvPr/>
        </p:nvSpPr>
        <p:spPr>
          <a:xfrm>
            <a:off x="8271544" y="1552269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+ Input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49F2B1-D336-1FA0-C4F7-6DC37F8B4E0C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 flipH="1">
            <a:off x="8120544" y="3884102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C20ED1-B115-D500-45F4-AF7D3E055E4E}"/>
              </a:ext>
            </a:extLst>
          </p:cNvPr>
          <p:cNvCxnSpPr>
            <a:cxnSpLocks/>
            <a:stCxn id="19" idx="2"/>
            <a:endCxn id="24" idx="0"/>
          </p:cNvCxnSpPr>
          <p:nvPr/>
        </p:nvCxnSpPr>
        <p:spPr>
          <a:xfrm>
            <a:off x="9362113" y="3884102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64E05EE-48BA-ED75-8231-5231DD1E7055}"/>
              </a:ext>
            </a:extLst>
          </p:cNvPr>
          <p:cNvSpPr/>
          <p:nvPr/>
        </p:nvSpPr>
        <p:spPr>
          <a:xfrm>
            <a:off x="7281645" y="4655889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(target halts)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D49ACE-0AAF-9074-D8E4-D7AA81317DFA}"/>
              </a:ext>
            </a:extLst>
          </p:cNvPr>
          <p:cNvSpPr/>
          <p:nvPr/>
        </p:nvSpPr>
        <p:spPr>
          <a:xfrm>
            <a:off x="9907398" y="4655889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(target spins)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E8240B-DEEA-1386-8E66-96100F1AF012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>
            <a:off x="9362113" y="2466669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10857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575A7C0-23D3-6DF3-6135-F79A65D31164}"/>
              </a:ext>
            </a:extLst>
          </p:cNvPr>
          <p:cNvSpPr/>
          <p:nvPr/>
        </p:nvSpPr>
        <p:spPr>
          <a:xfrm>
            <a:off x="243712" y="2910871"/>
            <a:ext cx="3942393" cy="3397650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Proof By </a:t>
            </a:r>
            <a:r>
              <a:rPr lang="en-US" sz="3400" b="1" dirty="0" err="1"/>
              <a:t>ConTradiction</a:t>
            </a:r>
            <a:endParaRPr lang="en-US" sz="3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602E5-10A5-3931-A19D-961DA1B9DEC5}"/>
              </a:ext>
            </a:extLst>
          </p:cNvPr>
          <p:cNvSpPr/>
          <p:nvPr/>
        </p:nvSpPr>
        <p:spPr>
          <a:xfrm>
            <a:off x="1074227" y="1258824"/>
            <a:ext cx="10192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effectLst/>
                <a:latin typeface="Linux Libertine"/>
              </a:rPr>
              <a:t>Reductio ad absurdum – </a:t>
            </a:r>
            <a:r>
              <a:rPr lang="en-US" b="0" dirty="0">
                <a:solidFill>
                  <a:srgbClr val="000000"/>
                </a:solidFill>
                <a:effectLst/>
                <a:latin typeface="Linux Libertine"/>
              </a:rPr>
              <a:t>Assuming the premise has obviously incorrect consequences</a:t>
            </a:r>
            <a:endParaRPr lang="en-US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0ED46-0FC9-63A6-8433-60071583DD45}"/>
              </a:ext>
            </a:extLst>
          </p:cNvPr>
          <p:cNvSpPr txBox="1"/>
          <p:nvPr/>
        </p:nvSpPr>
        <p:spPr>
          <a:xfrm>
            <a:off x="1158113" y="1579510"/>
            <a:ext cx="6308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Here: assume there is a halting detector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FFFB8B-CE03-3AD9-074B-B886753D962C}"/>
              </a:ext>
            </a:extLst>
          </p:cNvPr>
          <p:cNvSpPr/>
          <p:nvPr/>
        </p:nvSpPr>
        <p:spPr>
          <a:xfrm>
            <a:off x="1526797" y="3389153"/>
            <a:ext cx="1048624" cy="54528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Halting Detector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687CCB-4B8B-9E78-A25C-D30E2F01FA55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497437" y="3934438"/>
            <a:ext cx="553672" cy="436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5AD78B-E536-A773-80D7-935299A56A94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2051109" y="3934438"/>
            <a:ext cx="473976" cy="4362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7BB109C-E17F-5F9D-AEC5-7706C2813FC6}"/>
              </a:ext>
            </a:extLst>
          </p:cNvPr>
          <p:cNvSpPr/>
          <p:nvPr/>
        </p:nvSpPr>
        <p:spPr>
          <a:xfrm>
            <a:off x="1040238" y="4370664"/>
            <a:ext cx="9143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(target halts)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CD8D6-C278-01FC-B4C3-F08AF6144913}"/>
              </a:ext>
            </a:extLst>
          </p:cNvPr>
          <p:cNvSpPr/>
          <p:nvPr/>
        </p:nvSpPr>
        <p:spPr>
          <a:xfrm>
            <a:off x="2067886" y="4370664"/>
            <a:ext cx="9143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(target spins)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8EB027-2B88-C857-66AE-9C4105D1B931}"/>
              </a:ext>
            </a:extLst>
          </p:cNvPr>
          <p:cNvSpPr txBox="1"/>
          <p:nvPr/>
        </p:nvSpPr>
        <p:spPr>
          <a:xfrm>
            <a:off x="411059" y="5771625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halts(ANY ARBITRARY PROGRAM)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39346B-A434-29B1-151A-1D0FCE95664D}"/>
              </a:ext>
            </a:extLst>
          </p:cNvPr>
          <p:cNvSpPr txBox="1"/>
          <p:nvPr/>
        </p:nvSpPr>
        <p:spPr>
          <a:xfrm>
            <a:off x="4555440" y="3429000"/>
            <a:ext cx="35173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(halts(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while(true){} //Spin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//Halt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822C71-A58D-D9FF-052E-118B021993C8}"/>
              </a:ext>
            </a:extLst>
          </p:cNvPr>
          <p:cNvSpPr txBox="1"/>
          <p:nvPr/>
        </p:nvSpPr>
        <p:spPr>
          <a:xfrm>
            <a:off x="164566" y="2562513"/>
            <a:ext cx="137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Assumption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5EF0ACC-97A3-BC21-4446-81A9C953BC4B}"/>
              </a:ext>
            </a:extLst>
          </p:cNvPr>
          <p:cNvSpPr/>
          <p:nvPr/>
        </p:nvSpPr>
        <p:spPr>
          <a:xfrm>
            <a:off x="8514310" y="2711492"/>
            <a:ext cx="3289000" cy="3597029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Black_magic</a:t>
            </a:r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8DAEE44-65DD-AF92-FBE1-6BE6BFBCF944}"/>
              </a:ext>
            </a:extLst>
          </p:cNvPr>
          <p:cNvSpPr/>
          <p:nvPr/>
        </p:nvSpPr>
        <p:spPr>
          <a:xfrm>
            <a:off x="8585196" y="3126162"/>
            <a:ext cx="3101164" cy="2984017"/>
          </a:xfrm>
          <a:prstGeom prst="roundRect">
            <a:avLst>
              <a:gd name="adj" fmla="val 89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39AEE99-9FD4-4DBE-6AA5-CB9C8BD9DBAC}"/>
              </a:ext>
            </a:extLst>
          </p:cNvPr>
          <p:cNvSpPr/>
          <p:nvPr/>
        </p:nvSpPr>
        <p:spPr>
          <a:xfrm>
            <a:off x="9076888" y="4950449"/>
            <a:ext cx="1127870" cy="5294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black_magic</a:t>
            </a:r>
            <a:r>
              <a:rPr lang="en-US" sz="1200" dirty="0"/>
              <a:t> halts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0912530-EDA4-8668-2221-9AE5D33C60EB}"/>
              </a:ext>
            </a:extLst>
          </p:cNvPr>
          <p:cNvSpPr/>
          <p:nvPr/>
        </p:nvSpPr>
        <p:spPr>
          <a:xfrm>
            <a:off x="10328935" y="4950450"/>
            <a:ext cx="1123291" cy="5294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Black_magic</a:t>
            </a:r>
            <a:r>
              <a:rPr lang="en-US" sz="1200" dirty="0"/>
              <a:t> spins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1998D5-DD57-8E2F-5914-30042C177315}"/>
              </a:ext>
            </a:extLst>
          </p:cNvPr>
          <p:cNvCxnSpPr>
            <a:cxnSpLocks/>
            <a:stCxn id="35" idx="2"/>
            <a:endCxn id="38" idx="0"/>
          </p:cNvCxnSpPr>
          <p:nvPr/>
        </p:nvCxnSpPr>
        <p:spPr>
          <a:xfrm flipH="1">
            <a:off x="9638533" y="5479898"/>
            <a:ext cx="2290" cy="2631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1EC2588-D334-42EC-7D0D-B492CBFD1282}"/>
              </a:ext>
            </a:extLst>
          </p:cNvPr>
          <p:cNvSpPr txBox="1"/>
          <p:nvPr/>
        </p:nvSpPr>
        <p:spPr>
          <a:xfrm>
            <a:off x="9395518" y="5743060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spin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2CF3015-CFE8-017D-E13E-B0588F933A3B}"/>
              </a:ext>
            </a:extLst>
          </p:cNvPr>
          <p:cNvCxnSpPr>
            <a:cxnSpLocks/>
            <a:stCxn id="36" idx="2"/>
            <a:endCxn id="40" idx="0"/>
          </p:cNvCxnSpPr>
          <p:nvPr/>
        </p:nvCxnSpPr>
        <p:spPr>
          <a:xfrm>
            <a:off x="10890581" y="5479898"/>
            <a:ext cx="1007" cy="276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4735264-2C3D-7765-9EAE-4E3D80AF029E}"/>
              </a:ext>
            </a:extLst>
          </p:cNvPr>
          <p:cNvSpPr txBox="1"/>
          <p:nvPr/>
        </p:nvSpPr>
        <p:spPr>
          <a:xfrm>
            <a:off x="10646970" y="5756648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halt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D1A5D3F-100E-BD32-4035-545188EE8AB9}"/>
              </a:ext>
            </a:extLst>
          </p:cNvPr>
          <p:cNvCxnSpPr>
            <a:cxnSpLocks/>
            <a:stCxn id="45" idx="2"/>
            <a:endCxn id="35" idx="0"/>
          </p:cNvCxnSpPr>
          <p:nvPr/>
        </p:nvCxnSpPr>
        <p:spPr>
          <a:xfrm flipH="1">
            <a:off x="9640823" y="4479723"/>
            <a:ext cx="656214" cy="4707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3F5566D-A1FB-0374-22FD-ACDFC3258BFE}"/>
              </a:ext>
            </a:extLst>
          </p:cNvPr>
          <p:cNvCxnSpPr>
            <a:cxnSpLocks/>
            <a:stCxn id="45" idx="2"/>
            <a:endCxn id="36" idx="0"/>
          </p:cNvCxnSpPr>
          <p:nvPr/>
        </p:nvCxnSpPr>
        <p:spPr>
          <a:xfrm>
            <a:off x="10297037" y="4479723"/>
            <a:ext cx="593544" cy="4707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2489451-04C3-6C80-2B33-B6F3FCD58098}"/>
              </a:ext>
            </a:extLst>
          </p:cNvPr>
          <p:cNvSpPr/>
          <p:nvPr/>
        </p:nvSpPr>
        <p:spPr>
          <a:xfrm>
            <a:off x="9575797" y="3263783"/>
            <a:ext cx="1506275" cy="492205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Black_magic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93AE07E-E019-EF20-47B9-CD987AA51FF2}"/>
              </a:ext>
            </a:extLst>
          </p:cNvPr>
          <p:cNvCxnSpPr>
            <a:cxnSpLocks/>
          </p:cNvCxnSpPr>
          <p:nvPr/>
        </p:nvCxnSpPr>
        <p:spPr>
          <a:xfrm>
            <a:off x="10275772" y="3739627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96B6658-62BD-2249-383D-A7E09CD63D5F}"/>
              </a:ext>
            </a:extLst>
          </p:cNvPr>
          <p:cNvSpPr/>
          <p:nvPr/>
        </p:nvSpPr>
        <p:spPr>
          <a:xfrm>
            <a:off x="9772725" y="3934438"/>
            <a:ext cx="1048624" cy="54528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Halting Detector</a:t>
            </a:r>
          </a:p>
        </p:txBody>
      </p:sp>
    </p:spTree>
    <p:extLst>
      <p:ext uri="{BB962C8B-B14F-4D97-AF65-F5344CB8AC3E}">
        <p14:creationId xmlns:p14="http://schemas.microsoft.com/office/powerpoint/2010/main" val="19364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  <p:bldP spid="7" grpId="0" animBg="1"/>
      <p:bldP spid="8" grpId="0" animBg="1"/>
      <p:bldP spid="28" grpId="0"/>
      <p:bldP spid="29" grpId="0"/>
      <p:bldP spid="31" grpId="0"/>
      <p:bldP spid="32" grpId="0" animBg="1"/>
      <p:bldP spid="33" grpId="0" animBg="1"/>
      <p:bldP spid="35" grpId="0" animBg="1"/>
      <p:bldP spid="36" grpId="0" animBg="1"/>
      <p:bldP spid="38" grpId="0"/>
      <p:bldP spid="40" grpId="0"/>
      <p:bldP spid="43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Who Cares?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0ED46-0FC9-63A6-8433-60071583DD45}"/>
              </a:ext>
            </a:extLst>
          </p:cNvPr>
          <p:cNvSpPr txBox="1"/>
          <p:nvPr/>
        </p:nvSpPr>
        <p:spPr>
          <a:xfrm>
            <a:off x="1158112" y="1579510"/>
            <a:ext cx="10343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 halting decision procedure means no reachability decision procedure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DC260-28BA-77DE-B49A-84A810DD5C0F}"/>
              </a:ext>
            </a:extLst>
          </p:cNvPr>
          <p:cNvSpPr txBox="1"/>
          <p:nvPr/>
        </p:nvSpPr>
        <p:spPr>
          <a:xfrm>
            <a:off x="916011" y="3005395"/>
            <a:ext cx="58622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1. int main(){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2.    if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my_function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3.       int * a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4.       *a = 1;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5.    }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89CAA7-D20F-F2C1-20B1-A314E0D1E35B}"/>
              </a:ext>
            </a:extLst>
          </p:cNvPr>
          <p:cNvSpPr/>
          <p:nvPr/>
        </p:nvSpPr>
        <p:spPr>
          <a:xfrm>
            <a:off x="3003257" y="3816991"/>
            <a:ext cx="2508308" cy="43088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EE508-9927-00E2-28E1-8913A86F938E}"/>
              </a:ext>
            </a:extLst>
          </p:cNvPr>
          <p:cNvSpPr txBox="1"/>
          <p:nvPr/>
        </p:nvSpPr>
        <p:spPr>
          <a:xfrm>
            <a:off x="6618913" y="3458401"/>
            <a:ext cx="5313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program crashes if and only if it reaches line 4,</a:t>
            </a:r>
          </a:p>
          <a:p>
            <a:r>
              <a:rPr lang="en-US" dirty="0"/>
              <a:t>which depends on the result of a function call being</a:t>
            </a:r>
          </a:p>
          <a:p>
            <a:r>
              <a:rPr lang="en-US" dirty="0"/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5285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Rice’s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0ED46-0FC9-63A6-8433-60071583DD45}"/>
              </a:ext>
            </a:extLst>
          </p:cNvPr>
          <p:cNvSpPr txBox="1"/>
          <p:nvPr/>
        </p:nvSpPr>
        <p:spPr>
          <a:xfrm>
            <a:off x="1158112" y="1579510"/>
            <a:ext cx="10343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 halting decision procedure means no reachability decision procedure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DC260-28BA-77DE-B49A-84A810DD5C0F}"/>
              </a:ext>
            </a:extLst>
          </p:cNvPr>
          <p:cNvSpPr txBox="1"/>
          <p:nvPr/>
        </p:nvSpPr>
        <p:spPr>
          <a:xfrm>
            <a:off x="916011" y="3005395"/>
            <a:ext cx="58622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1. int main(){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2.    if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my_function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3.       int * a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4.       *a = 1;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5.    }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89CAA7-D20F-F2C1-20B1-A314E0D1E35B}"/>
              </a:ext>
            </a:extLst>
          </p:cNvPr>
          <p:cNvSpPr/>
          <p:nvPr/>
        </p:nvSpPr>
        <p:spPr>
          <a:xfrm>
            <a:off x="3003257" y="3816991"/>
            <a:ext cx="2508308" cy="430887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EE508-9927-00E2-28E1-8913A86F938E}"/>
              </a:ext>
            </a:extLst>
          </p:cNvPr>
          <p:cNvSpPr txBox="1"/>
          <p:nvPr/>
        </p:nvSpPr>
        <p:spPr>
          <a:xfrm>
            <a:off x="6618913" y="3458401"/>
            <a:ext cx="5313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program crashes if and only if it reaches line 4,</a:t>
            </a:r>
          </a:p>
          <a:p>
            <a:r>
              <a:rPr lang="en-US" dirty="0"/>
              <a:t>which depends on the result of a function call being</a:t>
            </a:r>
          </a:p>
          <a:p>
            <a:r>
              <a:rPr lang="en-US" dirty="0"/>
              <a:t>true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B1FAB-FC4A-370C-AF28-68B3C390D898}"/>
              </a:ext>
            </a:extLst>
          </p:cNvPr>
          <p:cNvSpPr txBox="1"/>
          <p:nvPr/>
        </p:nvSpPr>
        <p:spPr>
          <a:xfrm>
            <a:off x="6853806" y="3112317"/>
            <a:ext cx="382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Exhibits the behavior you care about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48266B-AB30-66FE-A026-6F6E22A94411}"/>
              </a:ext>
            </a:extLst>
          </p:cNvPr>
          <p:cNvCxnSpPr/>
          <p:nvPr/>
        </p:nvCxnSpPr>
        <p:spPr>
          <a:xfrm>
            <a:off x="8070209" y="3657600"/>
            <a:ext cx="8137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83D970-61EB-C198-E712-3ACDA564E651}"/>
              </a:ext>
            </a:extLst>
          </p:cNvPr>
          <p:cNvCxnSpPr>
            <a:cxnSpLocks/>
          </p:cNvCxnSpPr>
          <p:nvPr/>
        </p:nvCxnSpPr>
        <p:spPr>
          <a:xfrm>
            <a:off x="2769765" y="4841846"/>
            <a:ext cx="13995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BC45A3-7383-EB23-6E48-C3A0CE24A961}"/>
              </a:ext>
            </a:extLst>
          </p:cNvPr>
          <p:cNvSpPr txBox="1"/>
          <p:nvPr/>
        </p:nvSpPr>
        <p:spPr>
          <a:xfrm>
            <a:off x="3029824" y="5000839"/>
            <a:ext cx="260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behavior you care about</a:t>
            </a:r>
          </a:p>
        </p:txBody>
      </p:sp>
    </p:spTree>
    <p:extLst>
      <p:ext uri="{BB962C8B-B14F-4D97-AF65-F5344CB8AC3E}">
        <p14:creationId xmlns:p14="http://schemas.microsoft.com/office/powerpoint/2010/main" val="4849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Rice’s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pic>
        <p:nvPicPr>
          <p:cNvPr id="5" name="sadTrombone">
            <a:hlinkClick r:id="" action="ppaction://media"/>
            <a:extLst>
              <a:ext uri="{FF2B5EF4-FFF2-40B4-BE49-F238E27FC236}">
                <a16:creationId xmlns:a16="http://schemas.microsoft.com/office/drawing/2014/main" id="{07B404A5-A332-766B-93DE-8504D7A740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32498" y="3066703"/>
            <a:ext cx="3077461" cy="18593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375F98-EAAF-8DF1-2E2B-365CCDB9BEF1}"/>
              </a:ext>
            </a:extLst>
          </p:cNvPr>
          <p:cNvSpPr txBox="1">
            <a:spLocks/>
          </p:cNvSpPr>
          <p:nvPr/>
        </p:nvSpPr>
        <p:spPr>
          <a:xfrm>
            <a:off x="2314839" y="1729934"/>
            <a:ext cx="7886700" cy="52754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“All non-trivial semantic properties of programs are undecidable”</a:t>
            </a:r>
          </a:p>
          <a:p>
            <a:pPr lvl="1" algn="ctr"/>
            <a:endParaRPr lang="en-US" dirty="0"/>
          </a:p>
        </p:txBody>
      </p:sp>
      <p:pic>
        <p:nvPicPr>
          <p:cNvPr id="13" name="Picture 2" descr="Image result for sad trombone">
            <a:extLst>
              <a:ext uri="{FF2B5EF4-FFF2-40B4-BE49-F238E27FC236}">
                <a16:creationId xmlns:a16="http://schemas.microsoft.com/office/drawing/2014/main" id="{E8560233-B500-7AAB-58C4-FD6807D1D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t="23905" r="21569" b="20435"/>
          <a:stretch/>
        </p:blipFill>
        <p:spPr bwMode="auto">
          <a:xfrm>
            <a:off x="3941949" y="2296607"/>
            <a:ext cx="4177709" cy="39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Limitations of </a:t>
            </a:r>
            <a:r>
              <a:rPr lang="en-US" sz="3400" b="1" dirty="0" err="1"/>
              <a:t>Rice’S</a:t>
            </a:r>
            <a:r>
              <a:rPr lang="en-US" sz="3400" b="1" dirty="0"/>
              <a:t>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The Halting Problem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375F98-EAAF-8DF1-2E2B-365CCDB9BEF1}"/>
              </a:ext>
            </a:extLst>
          </p:cNvPr>
          <p:cNvSpPr txBox="1">
            <a:spLocks/>
          </p:cNvSpPr>
          <p:nvPr/>
        </p:nvSpPr>
        <p:spPr>
          <a:xfrm>
            <a:off x="796430" y="1729934"/>
            <a:ext cx="10459834" cy="32993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Rice’s Theorem is less catastrophic than you might expect for security:</a:t>
            </a:r>
          </a:p>
          <a:p>
            <a:r>
              <a:rPr lang="en-US" sz="2200" dirty="0"/>
              <a:t>A decision procedure is a pretty high bar</a:t>
            </a:r>
          </a:p>
          <a:p>
            <a:r>
              <a:rPr lang="en-US" sz="2200" dirty="0"/>
              <a:t>A Turing machine is actually not a perfect approximation of the computers we use!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Despite these limitations, it is widely accepted that program analysis is </a:t>
            </a:r>
            <a:r>
              <a:rPr lang="en-US" sz="2200" b="1" u="sng" dirty="0"/>
              <a:t>always </a:t>
            </a:r>
            <a:r>
              <a:rPr lang="en-US" sz="2200" dirty="0"/>
              <a:t>approximate</a:t>
            </a:r>
          </a:p>
          <a:p>
            <a:r>
              <a:rPr lang="en-US" sz="2200" dirty="0"/>
              <a:t>We can’t be right all of the time</a:t>
            </a:r>
          </a:p>
          <a:p>
            <a:r>
              <a:rPr lang="en-US" sz="2200" dirty="0"/>
              <a:t>We can choose what types of errors we make</a:t>
            </a:r>
          </a:p>
        </p:txBody>
      </p:sp>
    </p:spTree>
    <p:extLst>
      <p:ext uri="{BB962C8B-B14F-4D97-AF65-F5344CB8AC3E}">
        <p14:creationId xmlns:p14="http://schemas.microsoft.com/office/powerpoint/2010/main" val="1558828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8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8" y="2368759"/>
            <a:ext cx="5442704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Decidability</a:t>
            </a:r>
          </a:p>
          <a:p>
            <a:r>
              <a:rPr lang="en-US" sz="3000" dirty="0"/>
              <a:t>The Halting Problem</a:t>
            </a:r>
          </a:p>
          <a:p>
            <a:r>
              <a:rPr lang="en-US" sz="3000" dirty="0"/>
              <a:t>Categorizing Program Analyses</a:t>
            </a:r>
          </a:p>
          <a:p>
            <a:r>
              <a:rPr lang="en-US" sz="3000" dirty="0"/>
              <a:t>Soundness / Completeness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EEEB32-7979-667B-6CC3-35465C4437B0}"/>
              </a:ext>
            </a:extLst>
          </p:cNvPr>
          <p:cNvSpPr/>
          <p:nvPr/>
        </p:nvSpPr>
        <p:spPr>
          <a:xfrm>
            <a:off x="529985" y="3800032"/>
            <a:ext cx="5322175" cy="54500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76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Types of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375F98-EAAF-8DF1-2E2B-365CCDB9BEF1}"/>
              </a:ext>
            </a:extLst>
          </p:cNvPr>
          <p:cNvSpPr txBox="1">
            <a:spLocks/>
          </p:cNvSpPr>
          <p:nvPr/>
        </p:nvSpPr>
        <p:spPr>
          <a:xfrm>
            <a:off x="531876" y="1729934"/>
            <a:ext cx="11128248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In order to determine the properties of a given program analysis, let’s frame it as a detector</a:t>
            </a:r>
            <a:endParaRPr lang="en-US" sz="2200" dirty="0"/>
          </a:p>
        </p:txBody>
      </p:sp>
      <p:pic>
        <p:nvPicPr>
          <p:cNvPr id="4" name="Picture 2" descr="When a Guarantee Is Meaningless, Trust Diminishes">
            <a:extLst>
              <a:ext uri="{FF2B5EF4-FFF2-40B4-BE49-F238E27FC236}">
                <a16:creationId xmlns:a16="http://schemas.microsoft.com/office/drawing/2014/main" id="{E584FA90-1593-8285-E814-DC49845B9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83" y="3595331"/>
            <a:ext cx="1636356" cy="16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6F6356-9DAA-4293-A710-531CEFA8B0BF}"/>
              </a:ext>
            </a:extLst>
          </p:cNvPr>
          <p:cNvSpPr/>
          <p:nvPr/>
        </p:nvSpPr>
        <p:spPr>
          <a:xfrm>
            <a:off x="4970560" y="3849098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(property detector program)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A09660-B1C6-F630-3EAB-FA0FEA58A2A5}"/>
              </a:ext>
            </a:extLst>
          </p:cNvPr>
          <p:cNvSpPr/>
          <p:nvPr/>
        </p:nvSpPr>
        <p:spPr>
          <a:xfrm>
            <a:off x="4970560" y="2431665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3F6425-9E59-FA7A-3673-FAB687A89D90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4819560" y="4763498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BCD9CF-501F-538D-61D9-4344D3F43D0A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6061129" y="4763498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42E0FFA-AD6C-E3B4-36D8-1E81D4741862}"/>
              </a:ext>
            </a:extLst>
          </p:cNvPr>
          <p:cNvSpPr/>
          <p:nvPr/>
        </p:nvSpPr>
        <p:spPr>
          <a:xfrm>
            <a:off x="3980661" y="5535285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(property present)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5B1226-1503-1981-634A-F114CF39F4FE}"/>
              </a:ext>
            </a:extLst>
          </p:cNvPr>
          <p:cNvSpPr/>
          <p:nvPr/>
        </p:nvSpPr>
        <p:spPr>
          <a:xfrm>
            <a:off x="6606414" y="5535285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712DE7-6977-724F-2A97-A3E2F5918E2F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6061129" y="3346065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682D99-D47A-D804-AAB5-237A8F950347}"/>
              </a:ext>
            </a:extLst>
          </p:cNvPr>
          <p:cNvSpPr txBox="1"/>
          <p:nvPr/>
        </p:nvSpPr>
        <p:spPr>
          <a:xfrm>
            <a:off x="8549640" y="3666744"/>
            <a:ext cx="2872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Note: we can detect bad </a:t>
            </a:r>
          </a:p>
          <a:p>
            <a:r>
              <a:rPr lang="en-US" b="1" i="1" dirty="0"/>
              <a:t>behavior or good behavior</a:t>
            </a:r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0B574B02-E7A4-3CC8-0B06-0A928087F4FD}"/>
              </a:ext>
            </a:extLst>
          </p:cNvPr>
          <p:cNvSpPr/>
          <p:nvPr/>
        </p:nvSpPr>
        <p:spPr>
          <a:xfrm rot="2678244">
            <a:off x="3352595" y="3682151"/>
            <a:ext cx="1427854" cy="1462715"/>
          </a:xfrm>
          <a:prstGeom prst="plus">
            <a:avLst>
              <a:gd name="adj" fmla="val 441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Classifying Errors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76F2B7-95CA-55F9-6B31-D39F6A99DFC8}"/>
              </a:ext>
            </a:extLst>
          </p:cNvPr>
          <p:cNvSpPr/>
          <p:nvPr/>
        </p:nvSpPr>
        <p:spPr>
          <a:xfrm>
            <a:off x="1059785" y="1701210"/>
            <a:ext cx="2434760" cy="1877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852745-6D91-F7CC-874A-0EB25D38C614}"/>
              </a:ext>
            </a:extLst>
          </p:cNvPr>
          <p:cNvSpPr/>
          <p:nvPr/>
        </p:nvSpPr>
        <p:spPr>
          <a:xfrm>
            <a:off x="3499105" y="1701210"/>
            <a:ext cx="2343911" cy="1877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18D795-130A-87C9-67BF-B06D7EC9F0BC}"/>
              </a:ext>
            </a:extLst>
          </p:cNvPr>
          <p:cNvSpPr/>
          <p:nvPr/>
        </p:nvSpPr>
        <p:spPr>
          <a:xfrm>
            <a:off x="1073959" y="3584381"/>
            <a:ext cx="2434760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9CED9F-8CCC-0092-8309-070919416B22}"/>
              </a:ext>
            </a:extLst>
          </p:cNvPr>
          <p:cNvSpPr/>
          <p:nvPr/>
        </p:nvSpPr>
        <p:spPr>
          <a:xfrm>
            <a:off x="3513280" y="3584381"/>
            <a:ext cx="2343912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9C3DA-BD98-AD4C-414C-D36F3B28AB62}"/>
              </a:ext>
            </a:extLst>
          </p:cNvPr>
          <p:cNvSpPr txBox="1"/>
          <p:nvPr/>
        </p:nvSpPr>
        <p:spPr>
          <a:xfrm>
            <a:off x="134754" y="2339908"/>
            <a:ext cx="95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4A998A-0233-B051-0C5B-0F3C75FED23A}"/>
              </a:ext>
            </a:extLst>
          </p:cNvPr>
          <p:cNvSpPr txBox="1"/>
          <p:nvPr/>
        </p:nvSpPr>
        <p:spPr>
          <a:xfrm>
            <a:off x="53234" y="4052101"/>
            <a:ext cx="107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CC4226-1173-9204-D182-E4AD2A5175A4}"/>
              </a:ext>
            </a:extLst>
          </p:cNvPr>
          <p:cNvSpPr txBox="1"/>
          <p:nvPr/>
        </p:nvSpPr>
        <p:spPr>
          <a:xfrm>
            <a:off x="2222275" y="1054681"/>
            <a:ext cx="61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5D2389-23E3-BBB8-15E9-B73B75F5F86B}"/>
              </a:ext>
            </a:extLst>
          </p:cNvPr>
          <p:cNvSpPr txBox="1"/>
          <p:nvPr/>
        </p:nvSpPr>
        <p:spPr>
          <a:xfrm>
            <a:off x="4728938" y="1086302"/>
            <a:ext cx="69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420375-2CE1-27F9-9633-0A2199EF679A}"/>
              </a:ext>
            </a:extLst>
          </p:cNvPr>
          <p:cNvSpPr txBox="1"/>
          <p:nvPr/>
        </p:nvSpPr>
        <p:spPr>
          <a:xfrm>
            <a:off x="1189439" y="1933016"/>
            <a:ext cx="215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892723-FF4B-DC0F-327B-5A79056ACEF2}"/>
              </a:ext>
            </a:extLst>
          </p:cNvPr>
          <p:cNvSpPr txBox="1"/>
          <p:nvPr/>
        </p:nvSpPr>
        <p:spPr>
          <a:xfrm>
            <a:off x="1680249" y="2235307"/>
            <a:ext cx="109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978DD6-BD85-C76D-768F-4F64EB5822A5}"/>
              </a:ext>
            </a:extLst>
          </p:cNvPr>
          <p:cNvSpPr txBox="1"/>
          <p:nvPr/>
        </p:nvSpPr>
        <p:spPr>
          <a:xfrm>
            <a:off x="1433202" y="3870912"/>
            <a:ext cx="152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5D60C7-43EE-A7A5-743C-F4E567C732FA}"/>
              </a:ext>
            </a:extLst>
          </p:cNvPr>
          <p:cNvSpPr txBox="1"/>
          <p:nvPr/>
        </p:nvSpPr>
        <p:spPr>
          <a:xfrm>
            <a:off x="1678711" y="4102802"/>
            <a:ext cx="9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708BBB-BCB9-EFF6-3493-8838DDEBA478}"/>
              </a:ext>
            </a:extLst>
          </p:cNvPr>
          <p:cNvSpPr txBox="1"/>
          <p:nvPr/>
        </p:nvSpPr>
        <p:spPr>
          <a:xfrm>
            <a:off x="3874544" y="2178651"/>
            <a:ext cx="11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33BC22-FC54-FFBB-BF63-19358E86CE93}"/>
              </a:ext>
            </a:extLst>
          </p:cNvPr>
          <p:cNvSpPr txBox="1"/>
          <p:nvPr/>
        </p:nvSpPr>
        <p:spPr>
          <a:xfrm>
            <a:off x="3771010" y="1912098"/>
            <a:ext cx="147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C09A5E-4714-E91D-247B-EDAAD47A5417}"/>
              </a:ext>
            </a:extLst>
          </p:cNvPr>
          <p:cNvSpPr txBox="1"/>
          <p:nvPr/>
        </p:nvSpPr>
        <p:spPr>
          <a:xfrm>
            <a:off x="3539159" y="3897311"/>
            <a:ext cx="19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2C432F-4612-F73C-DB6C-405509CB38CB}"/>
              </a:ext>
            </a:extLst>
          </p:cNvPr>
          <p:cNvSpPr txBox="1"/>
          <p:nvPr/>
        </p:nvSpPr>
        <p:spPr>
          <a:xfrm>
            <a:off x="3881023" y="4173794"/>
            <a:ext cx="123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205834A-21FF-8D6E-E24B-6794A6DECA18}"/>
              </a:ext>
            </a:extLst>
          </p:cNvPr>
          <p:cNvSpPr/>
          <p:nvPr/>
        </p:nvSpPr>
        <p:spPr>
          <a:xfrm>
            <a:off x="1125821" y="1801328"/>
            <a:ext cx="4731372" cy="167339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F3FEEF-FD6D-CDEF-FE2B-976F03EA6268}"/>
              </a:ext>
            </a:extLst>
          </p:cNvPr>
          <p:cNvSpPr txBox="1"/>
          <p:nvPr/>
        </p:nvSpPr>
        <p:spPr>
          <a:xfrm>
            <a:off x="178898" y="2625296"/>
            <a:ext cx="791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bug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87E9BF5-6F87-E004-6868-9C52664E7E02}"/>
              </a:ext>
            </a:extLst>
          </p:cNvPr>
          <p:cNvSpPr/>
          <p:nvPr/>
        </p:nvSpPr>
        <p:spPr>
          <a:xfrm>
            <a:off x="1125820" y="3586276"/>
            <a:ext cx="4863480" cy="198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EB6ACE-4E98-5CEA-F600-CF9EB6908A55}"/>
              </a:ext>
            </a:extLst>
          </p:cNvPr>
          <p:cNvSpPr txBox="1"/>
          <p:nvPr/>
        </p:nvSpPr>
        <p:spPr>
          <a:xfrm>
            <a:off x="167329" y="4291322"/>
            <a:ext cx="899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No bug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4BF5E53-7D26-01C2-C88B-89DF24EF0441}"/>
              </a:ext>
            </a:extLst>
          </p:cNvPr>
          <p:cNvSpPr/>
          <p:nvPr/>
        </p:nvSpPr>
        <p:spPr>
          <a:xfrm>
            <a:off x="1155278" y="1812670"/>
            <a:ext cx="2263467" cy="379814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7A45C-A19F-2CF7-D564-18707FB65339}"/>
              </a:ext>
            </a:extLst>
          </p:cNvPr>
          <p:cNvSpPr txBox="1"/>
          <p:nvPr/>
        </p:nvSpPr>
        <p:spPr>
          <a:xfrm>
            <a:off x="1581683" y="1331292"/>
            <a:ext cx="196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correct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A7715B8-85C4-9B83-DEC5-562C1B267507}"/>
              </a:ext>
            </a:extLst>
          </p:cNvPr>
          <p:cNvSpPr/>
          <p:nvPr/>
        </p:nvSpPr>
        <p:spPr>
          <a:xfrm>
            <a:off x="3628724" y="1812670"/>
            <a:ext cx="2096560" cy="375656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C0E4D2-356A-9525-70C3-0C10526B5CFA}"/>
              </a:ext>
            </a:extLst>
          </p:cNvPr>
          <p:cNvSpPr txBox="1"/>
          <p:nvPr/>
        </p:nvSpPr>
        <p:spPr>
          <a:xfrm>
            <a:off x="4089227" y="1334916"/>
            <a:ext cx="190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wrong</a:t>
            </a:r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09228EC2-C912-E1E6-6618-7FCEE1F8E6EA}"/>
              </a:ext>
            </a:extLst>
          </p:cNvPr>
          <p:cNvSpPr/>
          <p:nvPr/>
        </p:nvSpPr>
        <p:spPr>
          <a:xfrm>
            <a:off x="1967782" y="2666873"/>
            <a:ext cx="593748" cy="574763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D465E130-23B0-B0E4-86E1-37E5279AA082}"/>
              </a:ext>
            </a:extLst>
          </p:cNvPr>
          <p:cNvSpPr/>
          <p:nvPr/>
        </p:nvSpPr>
        <p:spPr>
          <a:xfrm>
            <a:off x="1937395" y="4617219"/>
            <a:ext cx="593748" cy="574763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0A68B8BC-A920-70C0-747B-5B4686D04E1D}"/>
              </a:ext>
            </a:extLst>
          </p:cNvPr>
          <p:cNvSpPr/>
          <p:nvPr/>
        </p:nvSpPr>
        <p:spPr>
          <a:xfrm>
            <a:off x="4264755" y="2661081"/>
            <a:ext cx="593748" cy="574763"/>
          </a:xfrm>
          <a:prstGeom prst="smileyFace">
            <a:avLst>
              <a:gd name="adj" fmla="val -4653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>
            <a:extLst>
              <a:ext uri="{FF2B5EF4-FFF2-40B4-BE49-F238E27FC236}">
                <a16:creationId xmlns:a16="http://schemas.microsoft.com/office/drawing/2014/main" id="{81394CBF-9396-0BB6-F276-1CDD1BC8A180}"/>
              </a:ext>
            </a:extLst>
          </p:cNvPr>
          <p:cNvSpPr/>
          <p:nvPr/>
        </p:nvSpPr>
        <p:spPr>
          <a:xfrm>
            <a:off x="4219695" y="4642910"/>
            <a:ext cx="593748" cy="57476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3ABCA9-1A61-B777-FE34-554186900C91}"/>
              </a:ext>
            </a:extLst>
          </p:cNvPr>
          <p:cNvSpPr txBox="1"/>
          <p:nvPr/>
        </p:nvSpPr>
        <p:spPr>
          <a:xfrm>
            <a:off x="2503882" y="2759147"/>
            <a:ext cx="90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C2D405-745D-2BE0-3074-81283D4FB235}"/>
              </a:ext>
            </a:extLst>
          </p:cNvPr>
          <p:cNvSpPr txBox="1"/>
          <p:nvPr/>
        </p:nvSpPr>
        <p:spPr>
          <a:xfrm>
            <a:off x="2465631" y="4715091"/>
            <a:ext cx="90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680E48-11D9-4EA3-EE44-5D68EE79C07F}"/>
              </a:ext>
            </a:extLst>
          </p:cNvPr>
          <p:cNvSpPr txBox="1"/>
          <p:nvPr/>
        </p:nvSpPr>
        <p:spPr>
          <a:xfrm>
            <a:off x="4804123" y="2634934"/>
            <a:ext cx="844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 </a:t>
            </a:r>
          </a:p>
          <a:p>
            <a:pPr algn="ctr"/>
            <a:r>
              <a:rPr lang="en-US" dirty="0"/>
              <a:t>Error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3130717-24E4-A45A-8D68-DA3078D3C516}"/>
              </a:ext>
            </a:extLst>
          </p:cNvPr>
          <p:cNvSpPr txBox="1"/>
          <p:nvPr/>
        </p:nvSpPr>
        <p:spPr>
          <a:xfrm>
            <a:off x="4750887" y="4598265"/>
            <a:ext cx="911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II </a:t>
            </a:r>
          </a:p>
          <a:p>
            <a:pPr algn="ctr"/>
            <a:r>
              <a:rPr lang="en-US" dirty="0"/>
              <a:t>Error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847E01-8A64-C73B-B4DB-6F75389429B5}"/>
              </a:ext>
            </a:extLst>
          </p:cNvPr>
          <p:cNvSpPr/>
          <p:nvPr/>
        </p:nvSpPr>
        <p:spPr>
          <a:xfrm>
            <a:off x="8034729" y="301022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(bug detector)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8B77649-1208-B057-DD7B-3DE1F9D68EFA}"/>
              </a:ext>
            </a:extLst>
          </p:cNvPr>
          <p:cNvSpPr/>
          <p:nvPr/>
        </p:nvSpPr>
        <p:spPr>
          <a:xfrm>
            <a:off x="8034729" y="159279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9E20704-9F0C-B218-CED0-3DEE5883423C}"/>
              </a:ext>
            </a:extLst>
          </p:cNvPr>
          <p:cNvCxnSpPr>
            <a:cxnSpLocks/>
            <a:stCxn id="50" idx="2"/>
            <a:endCxn id="54" idx="0"/>
          </p:cNvCxnSpPr>
          <p:nvPr/>
        </p:nvCxnSpPr>
        <p:spPr>
          <a:xfrm flipH="1">
            <a:off x="7883729" y="3924627"/>
            <a:ext cx="1241569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EDB053-0E35-B95E-E017-6F1752CD345B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>
            <a:off x="9125298" y="3924627"/>
            <a:ext cx="1384184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A260970-C6DA-3F17-E514-9C03D93F26BA}"/>
              </a:ext>
            </a:extLst>
          </p:cNvPr>
          <p:cNvSpPr/>
          <p:nvPr/>
        </p:nvSpPr>
        <p:spPr>
          <a:xfrm>
            <a:off x="7044830" y="4696414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(buggy)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67EC18-2B84-580E-25C9-DC4CCD496D42}"/>
              </a:ext>
            </a:extLst>
          </p:cNvPr>
          <p:cNvSpPr/>
          <p:nvPr/>
        </p:nvSpPr>
        <p:spPr>
          <a:xfrm>
            <a:off x="9670583" y="4696414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DEFE358-7D12-1D10-93A2-3AEDE0834321}"/>
              </a:ext>
            </a:extLst>
          </p:cNvPr>
          <p:cNvCxnSpPr>
            <a:cxnSpLocks/>
            <a:stCxn id="51" idx="2"/>
            <a:endCxn id="50" idx="0"/>
          </p:cNvCxnSpPr>
          <p:nvPr/>
        </p:nvCxnSpPr>
        <p:spPr>
          <a:xfrm>
            <a:off x="9125298" y="250719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80972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2EF131-FBC5-A843-7126-2ADF49A74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8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8" y="2368759"/>
            <a:ext cx="5442704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Decidability</a:t>
            </a:r>
          </a:p>
          <a:p>
            <a:r>
              <a:rPr lang="en-US" sz="3000" dirty="0"/>
              <a:t>The Halting Problem</a:t>
            </a:r>
          </a:p>
          <a:p>
            <a:r>
              <a:rPr lang="en-US" sz="3000" dirty="0"/>
              <a:t>Categorizing Program Analyses</a:t>
            </a:r>
          </a:p>
          <a:p>
            <a:r>
              <a:rPr lang="en-US" sz="3000" dirty="0"/>
              <a:t>Soundness / Completeness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EEEB32-7979-667B-6CC3-35465C4437B0}"/>
              </a:ext>
            </a:extLst>
          </p:cNvPr>
          <p:cNvSpPr/>
          <p:nvPr/>
        </p:nvSpPr>
        <p:spPr>
          <a:xfrm>
            <a:off x="529985" y="4494976"/>
            <a:ext cx="5322175" cy="54500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27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Guarantees of Imperfect Analyses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Soundness / Completeness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5B2ABE-6BD9-AC87-E945-1C11A845C0EB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1054531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Consistency / Reliability super important for users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We’d like to limit the </a:t>
            </a:r>
            <a:r>
              <a:rPr lang="en-US" b="1" u="sng"/>
              <a:t>kinds</a:t>
            </a:r>
            <a:r>
              <a:rPr lang="en-US" b="1"/>
              <a:t> of errors we report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We can choose which type of bug report error to avoid</a:t>
            </a:r>
          </a:p>
          <a:p>
            <a:r>
              <a:rPr lang="en-US"/>
              <a:t>Soundness: No false positives</a:t>
            </a:r>
          </a:p>
          <a:p>
            <a:r>
              <a:rPr lang="en-US"/>
              <a:t>Completeness: No false negatives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01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Visual Analogy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Soundness / Completeness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8FD3418-F7B5-0E68-AE13-57483C9D0BE7}"/>
              </a:ext>
            </a:extLst>
          </p:cNvPr>
          <p:cNvSpPr txBox="1">
            <a:spLocks/>
          </p:cNvSpPr>
          <p:nvPr/>
        </p:nvSpPr>
        <p:spPr>
          <a:xfrm>
            <a:off x="1822988" y="2115168"/>
            <a:ext cx="53550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Imagine the universe of all programs is contained in a circle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draw a circle around the programs you report as buggy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actual buggy programs occupy a jagged region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01B373-6C9F-DCE2-EEB7-552472CBE1F6}"/>
              </a:ext>
            </a:extLst>
          </p:cNvPr>
          <p:cNvGrpSpPr/>
          <p:nvPr/>
        </p:nvGrpSpPr>
        <p:grpSpPr>
          <a:xfrm>
            <a:off x="6797040" y="1926947"/>
            <a:ext cx="3886200" cy="3886200"/>
            <a:chOff x="5105400" y="1637404"/>
            <a:chExt cx="3886200" cy="38862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A275DB-8A8F-74FF-76A6-EB6BBCC013B7}"/>
                </a:ext>
              </a:extLst>
            </p:cNvPr>
            <p:cNvSpPr/>
            <p:nvPr/>
          </p:nvSpPr>
          <p:spPr>
            <a:xfrm>
              <a:off x="5105400" y="1637404"/>
              <a:ext cx="3886200" cy="38862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9230A0-76A0-B5DA-EFAA-A1D1E888FE17}"/>
                </a:ext>
              </a:extLst>
            </p:cNvPr>
            <p:cNvSpPr txBox="1"/>
            <p:nvPr/>
          </p:nvSpPr>
          <p:spPr>
            <a:xfrm>
              <a:off x="6409976" y="1866004"/>
              <a:ext cx="136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All Programs</a:t>
              </a: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170D4AE-7999-63AE-47AE-771425BA8A8C}"/>
              </a:ext>
            </a:extLst>
          </p:cNvPr>
          <p:cNvSpPr/>
          <p:nvPr/>
        </p:nvSpPr>
        <p:spPr>
          <a:xfrm>
            <a:off x="7257116" y="2993747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844B89-5564-4697-E518-2FC9DEF22358}"/>
              </a:ext>
            </a:extLst>
          </p:cNvPr>
          <p:cNvSpPr/>
          <p:nvPr/>
        </p:nvSpPr>
        <p:spPr>
          <a:xfrm>
            <a:off x="8741059" y="2655879"/>
            <a:ext cx="1362425" cy="1422264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059B64-982D-7151-4DC5-8402B21C3CAF}"/>
              </a:ext>
            </a:extLst>
          </p:cNvPr>
          <p:cNvSpPr txBox="1"/>
          <p:nvPr/>
        </p:nvSpPr>
        <p:spPr>
          <a:xfrm>
            <a:off x="9632973" y="1570677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46C2BDE-A6B8-F93F-1C43-0927299B4207}"/>
              </a:ext>
            </a:extLst>
          </p:cNvPr>
          <p:cNvSpPr/>
          <p:nvPr/>
        </p:nvSpPr>
        <p:spPr>
          <a:xfrm>
            <a:off x="9817541" y="2190532"/>
            <a:ext cx="487793" cy="593558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3" h="593558">
                <a:moveTo>
                  <a:pt x="360373" y="0"/>
                </a:moveTo>
                <a:cubicBezTo>
                  <a:pt x="441251" y="121653"/>
                  <a:pt x="522130" y="243306"/>
                  <a:pt x="472667" y="312822"/>
                </a:cubicBezTo>
                <a:cubicBezTo>
                  <a:pt x="423204" y="382338"/>
                  <a:pt x="141131" y="370306"/>
                  <a:pt x="63594" y="417095"/>
                </a:cubicBezTo>
                <a:cubicBezTo>
                  <a:pt x="-13943" y="463884"/>
                  <a:pt x="-3249" y="528721"/>
                  <a:pt x="7446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Visual Analogy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Soundness / Completeness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16D06B3-9176-9A00-41C5-78E69A22272D}"/>
              </a:ext>
            </a:extLst>
          </p:cNvPr>
          <p:cNvSpPr/>
          <p:nvPr/>
        </p:nvSpPr>
        <p:spPr>
          <a:xfrm>
            <a:off x="1921696" y="1278237"/>
            <a:ext cx="3810000" cy="38862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444713-9A55-3341-BCEE-C6C43338CEC8}"/>
              </a:ext>
            </a:extLst>
          </p:cNvPr>
          <p:cNvSpPr txBox="1"/>
          <p:nvPr/>
        </p:nvSpPr>
        <p:spPr>
          <a:xfrm>
            <a:off x="3226272" y="1506837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Programs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B61DC42-4709-32C4-1E3E-9E2150ECD221}"/>
              </a:ext>
            </a:extLst>
          </p:cNvPr>
          <p:cNvSpPr/>
          <p:nvPr/>
        </p:nvSpPr>
        <p:spPr>
          <a:xfrm>
            <a:off x="6705600" y="1252396"/>
            <a:ext cx="3886200" cy="38862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E85754-2799-33E8-589D-D9466DFC8D6F}"/>
              </a:ext>
            </a:extLst>
          </p:cNvPr>
          <p:cNvSpPr txBox="1"/>
          <p:nvPr/>
        </p:nvSpPr>
        <p:spPr>
          <a:xfrm>
            <a:off x="8010176" y="1480996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Programs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3CB960-0300-32C3-CCFD-470D992EC650}"/>
              </a:ext>
            </a:extLst>
          </p:cNvPr>
          <p:cNvSpPr txBox="1"/>
          <p:nvPr/>
        </p:nvSpPr>
        <p:spPr>
          <a:xfrm>
            <a:off x="7540835" y="5226351"/>
            <a:ext cx="251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Complete bug detection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E81689-46E9-BEAD-646B-DE80B58BA0C7}"/>
              </a:ext>
            </a:extLst>
          </p:cNvPr>
          <p:cNvSpPr txBox="1"/>
          <p:nvPr/>
        </p:nvSpPr>
        <p:spPr>
          <a:xfrm>
            <a:off x="5960202" y="1217195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10FAA2-813E-9DA4-7C41-2AD54B4015D6}"/>
              </a:ext>
            </a:extLst>
          </p:cNvPr>
          <p:cNvSpPr txBox="1"/>
          <p:nvPr/>
        </p:nvSpPr>
        <p:spPr>
          <a:xfrm>
            <a:off x="7192385" y="5494036"/>
            <a:ext cx="313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buggy programs get flagged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(No false negative problem)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012F28-4321-877E-47DA-880CABF6792E}"/>
              </a:ext>
            </a:extLst>
          </p:cNvPr>
          <p:cNvSpPr txBox="1"/>
          <p:nvPr/>
        </p:nvSpPr>
        <p:spPr>
          <a:xfrm>
            <a:off x="6933529" y="6124914"/>
            <a:ext cx="351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correct programs get flagged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(has false positive problem)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514230-E490-8C5F-EE14-92F631015C19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201919" y="2946003"/>
            <a:ext cx="1429092" cy="71351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95113A-AB2C-B3A9-09DE-EA07B0168331}"/>
              </a:ext>
            </a:extLst>
          </p:cNvPr>
          <p:cNvSpPr txBox="1"/>
          <p:nvPr/>
        </p:nvSpPr>
        <p:spPr>
          <a:xfrm>
            <a:off x="5746730" y="2299672"/>
            <a:ext cx="91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False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Positive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182266B-11FA-701F-FC4A-CC1492195FC0}"/>
              </a:ext>
            </a:extLst>
          </p:cNvPr>
          <p:cNvSpPr/>
          <p:nvPr/>
        </p:nvSpPr>
        <p:spPr>
          <a:xfrm>
            <a:off x="2380654" y="2310058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B3E8597-1B42-8CEE-0D5C-175CC45E53E0}"/>
              </a:ext>
            </a:extLst>
          </p:cNvPr>
          <p:cNvSpPr/>
          <p:nvPr/>
        </p:nvSpPr>
        <p:spPr>
          <a:xfrm>
            <a:off x="7165676" y="2319196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F2B10E1-F134-E390-AB95-3E76E1E086D1}"/>
              </a:ext>
            </a:extLst>
          </p:cNvPr>
          <p:cNvSpPr/>
          <p:nvPr/>
        </p:nvSpPr>
        <p:spPr>
          <a:xfrm>
            <a:off x="3358292" y="2704203"/>
            <a:ext cx="1068577" cy="998005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338C9F-5CDE-DBB9-2970-821BFBC6408C}"/>
              </a:ext>
            </a:extLst>
          </p:cNvPr>
          <p:cNvSpPr txBox="1"/>
          <p:nvPr/>
        </p:nvSpPr>
        <p:spPr>
          <a:xfrm>
            <a:off x="1693190" y="1025123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B5DD018-72A7-6A61-3BEF-F7BF0664879F}"/>
              </a:ext>
            </a:extLst>
          </p:cNvPr>
          <p:cNvSpPr/>
          <p:nvPr/>
        </p:nvSpPr>
        <p:spPr>
          <a:xfrm rot="18390857">
            <a:off x="2550991" y="1473650"/>
            <a:ext cx="869991" cy="1560920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ACD59C2-C10D-6ED1-0D04-A0F8785B2D03}"/>
              </a:ext>
            </a:extLst>
          </p:cNvPr>
          <p:cNvSpPr/>
          <p:nvPr/>
        </p:nvSpPr>
        <p:spPr>
          <a:xfrm rot="18390857">
            <a:off x="6671307" y="1706909"/>
            <a:ext cx="753467" cy="1083424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A70E25-3357-A121-EBFC-B31A0ABDC2F2}"/>
              </a:ext>
            </a:extLst>
          </p:cNvPr>
          <p:cNvSpPr txBox="1"/>
          <p:nvPr/>
        </p:nvSpPr>
        <p:spPr>
          <a:xfrm>
            <a:off x="2795805" y="5178926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Sound bug detection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4C9989-13AE-84FC-F109-E3EB37AF0946}"/>
              </a:ext>
            </a:extLst>
          </p:cNvPr>
          <p:cNvSpPr txBox="1"/>
          <p:nvPr/>
        </p:nvSpPr>
        <p:spPr>
          <a:xfrm>
            <a:off x="2107400" y="6055152"/>
            <a:ext cx="354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buggy programs pass through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(has false negative problem)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7E81D7-1253-6E4B-94BE-7E2A9FF53B2C}"/>
              </a:ext>
            </a:extLst>
          </p:cNvPr>
          <p:cNvSpPr txBox="1"/>
          <p:nvPr/>
        </p:nvSpPr>
        <p:spPr>
          <a:xfrm>
            <a:off x="2199424" y="5452631"/>
            <a:ext cx="335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correct programs pass through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(No false positive problem)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F4A098-113A-3F10-54B5-046DEB1A7352}"/>
              </a:ext>
            </a:extLst>
          </p:cNvPr>
          <p:cNvCxnSpPr>
            <a:cxnSpLocks/>
          </p:cNvCxnSpPr>
          <p:nvPr/>
        </p:nvCxnSpPr>
        <p:spPr>
          <a:xfrm flipH="1" flipV="1">
            <a:off x="4683792" y="2835519"/>
            <a:ext cx="1226099" cy="86668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0109C96-25FA-6CBF-A272-FD5580C67560}"/>
              </a:ext>
            </a:extLst>
          </p:cNvPr>
          <p:cNvSpPr txBox="1"/>
          <p:nvPr/>
        </p:nvSpPr>
        <p:spPr>
          <a:xfrm>
            <a:off x="5730594" y="3544883"/>
            <a:ext cx="1009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False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Negative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10C52FE-C012-23C9-B8A3-33B8442F0631}"/>
              </a:ext>
            </a:extLst>
          </p:cNvPr>
          <p:cNvSpPr/>
          <p:nvPr/>
        </p:nvSpPr>
        <p:spPr>
          <a:xfrm>
            <a:off x="7165676" y="1946840"/>
            <a:ext cx="2798070" cy="2784990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1" grpId="0"/>
      <p:bldP spid="42" grpId="0"/>
      <p:bldP spid="44" grpId="0"/>
      <p:bldP spid="46" grpId="0" animBg="1"/>
      <p:bldP spid="47" grpId="0" animBg="1"/>
      <p:bldP spid="48" grpId="0"/>
      <p:bldP spid="49" grpId="0" animBg="1"/>
      <p:bldP spid="50" grpId="0" animBg="1"/>
      <p:bldP spid="51" grpId="0"/>
      <p:bldP spid="52" grpId="0"/>
      <p:bldP spid="53" grpId="0"/>
      <p:bldP spid="55" grpId="0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Trivial Soundness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16D06B3-9176-9A00-41C5-78E69A22272D}"/>
              </a:ext>
            </a:extLst>
          </p:cNvPr>
          <p:cNvSpPr/>
          <p:nvPr/>
        </p:nvSpPr>
        <p:spPr>
          <a:xfrm>
            <a:off x="1921696" y="1278237"/>
            <a:ext cx="3810000" cy="38862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444713-9A55-3341-BCEE-C6C43338CEC8}"/>
              </a:ext>
            </a:extLst>
          </p:cNvPr>
          <p:cNvSpPr txBox="1"/>
          <p:nvPr/>
        </p:nvSpPr>
        <p:spPr>
          <a:xfrm>
            <a:off x="3226272" y="1506837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Programs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182266B-11FA-701F-FC4A-CC1492195FC0}"/>
              </a:ext>
            </a:extLst>
          </p:cNvPr>
          <p:cNvSpPr/>
          <p:nvPr/>
        </p:nvSpPr>
        <p:spPr>
          <a:xfrm>
            <a:off x="2380654" y="2310058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F2B10E1-F134-E390-AB95-3E76E1E086D1}"/>
              </a:ext>
            </a:extLst>
          </p:cNvPr>
          <p:cNvSpPr/>
          <p:nvPr/>
        </p:nvSpPr>
        <p:spPr>
          <a:xfrm>
            <a:off x="3358292" y="2704203"/>
            <a:ext cx="1068577" cy="998005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338C9F-5CDE-DBB9-2970-821BFBC6408C}"/>
              </a:ext>
            </a:extLst>
          </p:cNvPr>
          <p:cNvSpPr txBox="1"/>
          <p:nvPr/>
        </p:nvSpPr>
        <p:spPr>
          <a:xfrm>
            <a:off x="1693190" y="1025123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B5DD018-72A7-6A61-3BEF-F7BF0664879F}"/>
              </a:ext>
            </a:extLst>
          </p:cNvPr>
          <p:cNvSpPr/>
          <p:nvPr/>
        </p:nvSpPr>
        <p:spPr>
          <a:xfrm rot="18390857">
            <a:off x="2550991" y="1473650"/>
            <a:ext cx="869991" cy="1560920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A70E25-3357-A121-EBFC-B31A0ABDC2F2}"/>
              </a:ext>
            </a:extLst>
          </p:cNvPr>
          <p:cNvSpPr txBox="1"/>
          <p:nvPr/>
        </p:nvSpPr>
        <p:spPr>
          <a:xfrm>
            <a:off x="2795805" y="5178926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Sound bug detection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4C9989-13AE-84FC-F109-E3EB37AF0946}"/>
              </a:ext>
            </a:extLst>
          </p:cNvPr>
          <p:cNvSpPr txBox="1"/>
          <p:nvPr/>
        </p:nvSpPr>
        <p:spPr>
          <a:xfrm>
            <a:off x="2107400" y="6055152"/>
            <a:ext cx="354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buggy programs pass through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(has false negative problem)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7E81D7-1253-6E4B-94BE-7E2A9FF53B2C}"/>
              </a:ext>
            </a:extLst>
          </p:cNvPr>
          <p:cNvSpPr txBox="1"/>
          <p:nvPr/>
        </p:nvSpPr>
        <p:spPr>
          <a:xfrm>
            <a:off x="2199424" y="5452631"/>
            <a:ext cx="335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correct programs pass through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(No false positive problem)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FF4A098-113A-3F10-54B5-046DEB1A7352}"/>
              </a:ext>
            </a:extLst>
          </p:cNvPr>
          <p:cNvCxnSpPr>
            <a:cxnSpLocks/>
          </p:cNvCxnSpPr>
          <p:nvPr/>
        </p:nvCxnSpPr>
        <p:spPr>
          <a:xfrm flipH="1" flipV="1">
            <a:off x="4683792" y="2835519"/>
            <a:ext cx="1226099" cy="86668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0109C96-25FA-6CBF-A272-FD5580C67560}"/>
              </a:ext>
            </a:extLst>
          </p:cNvPr>
          <p:cNvSpPr txBox="1"/>
          <p:nvPr/>
        </p:nvSpPr>
        <p:spPr>
          <a:xfrm>
            <a:off x="5730594" y="3544883"/>
            <a:ext cx="1009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False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Negative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A18D8-5DA2-CDAD-B31E-2C280493BEA6}"/>
              </a:ext>
            </a:extLst>
          </p:cNvPr>
          <p:cNvSpPr/>
          <p:nvPr/>
        </p:nvSpPr>
        <p:spPr>
          <a:xfrm>
            <a:off x="8034729" y="301022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(bug detector)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E954C-C86E-7C23-80B4-E06D8FE5F71B}"/>
              </a:ext>
            </a:extLst>
          </p:cNvPr>
          <p:cNvSpPr/>
          <p:nvPr/>
        </p:nvSpPr>
        <p:spPr>
          <a:xfrm>
            <a:off x="8034729" y="159279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173D65-52A3-83F7-F117-7F2AC333F0D0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>
            <a:off x="9125298" y="3924627"/>
            <a:ext cx="3440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2B48F48-5AEF-20AD-81A3-A6AA3970366E}"/>
              </a:ext>
            </a:extLst>
          </p:cNvPr>
          <p:cNvSpPr/>
          <p:nvPr/>
        </p:nvSpPr>
        <p:spPr>
          <a:xfrm>
            <a:off x="8289839" y="4696414"/>
            <a:ext cx="1677798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  <a:p>
            <a:pPr algn="ctr"/>
            <a:r>
              <a:rPr lang="en-US" dirty="0"/>
              <a:t>(property is not present)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B7E440-C037-18F6-5FC8-DE4C06F7DFE0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9125298" y="250719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078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 animBg="1"/>
      <p:bldP spid="51" grpId="0"/>
      <p:bldP spid="52" grpId="0"/>
      <p:bldP spid="53" grpId="0"/>
      <p:bldP spid="55" grpId="0"/>
      <p:bldP spid="4" grpId="0" animBg="1"/>
      <p:bldP spid="5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393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Trivial Completeness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4904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Categorizing Program Analyses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03AF7A-D6EA-9B71-07AA-9CAEC2CCCF31}"/>
              </a:ext>
            </a:extLst>
          </p:cNvPr>
          <p:cNvSpPr/>
          <p:nvPr/>
        </p:nvSpPr>
        <p:spPr>
          <a:xfrm>
            <a:off x="2767785" y="3010227"/>
            <a:ext cx="2181137" cy="9144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Engine</a:t>
            </a:r>
          </a:p>
          <a:p>
            <a:pPr algn="ctr"/>
            <a:r>
              <a:rPr lang="en-US" dirty="0"/>
              <a:t>(bug detector)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209A6-EAF0-500E-5FDB-97AB23D104B0}"/>
              </a:ext>
            </a:extLst>
          </p:cNvPr>
          <p:cNvSpPr/>
          <p:nvPr/>
        </p:nvSpPr>
        <p:spPr>
          <a:xfrm>
            <a:off x="2767785" y="1592794"/>
            <a:ext cx="2181137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Target</a:t>
            </a:r>
          </a:p>
          <a:p>
            <a:pPr algn="ctr"/>
            <a:r>
              <a:rPr lang="en-US" dirty="0"/>
              <a:t>(arbitrary program)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182012-5431-9F23-2539-EDBDA452CBF1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3858354" y="3924627"/>
            <a:ext cx="2015" cy="771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409A575-DED8-1652-A904-DD94F91BE284}"/>
              </a:ext>
            </a:extLst>
          </p:cNvPr>
          <p:cNvSpPr/>
          <p:nvPr/>
        </p:nvSpPr>
        <p:spPr>
          <a:xfrm>
            <a:off x="3021470" y="4696414"/>
            <a:ext cx="1677798" cy="9144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  <a:p>
            <a:pPr algn="ctr"/>
            <a:r>
              <a:rPr lang="en-US" dirty="0"/>
              <a:t>(buggy)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9BDF5F-7124-7398-9F70-E6BC3C762CBE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3858354" y="2507194"/>
            <a:ext cx="0" cy="50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50A1EB4-E557-3E15-AB60-512E5295E7D0}"/>
              </a:ext>
            </a:extLst>
          </p:cNvPr>
          <p:cNvSpPr/>
          <p:nvPr/>
        </p:nvSpPr>
        <p:spPr>
          <a:xfrm>
            <a:off x="6705600" y="1252396"/>
            <a:ext cx="3886200" cy="38862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4300C-4A0F-4828-F1C7-52583EA69FC8}"/>
              </a:ext>
            </a:extLst>
          </p:cNvPr>
          <p:cNvSpPr txBox="1"/>
          <p:nvPr/>
        </p:nvSpPr>
        <p:spPr>
          <a:xfrm>
            <a:off x="8010176" y="1480996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Programs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FE5436-1226-6BC3-9811-689F802A1200}"/>
              </a:ext>
            </a:extLst>
          </p:cNvPr>
          <p:cNvSpPr txBox="1"/>
          <p:nvPr/>
        </p:nvSpPr>
        <p:spPr>
          <a:xfrm>
            <a:off x="7540835" y="5226351"/>
            <a:ext cx="251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Complete bug detection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45EEB-5241-2FF1-7760-88EF24E21B3F}"/>
              </a:ext>
            </a:extLst>
          </p:cNvPr>
          <p:cNvSpPr txBox="1"/>
          <p:nvPr/>
        </p:nvSpPr>
        <p:spPr>
          <a:xfrm>
            <a:off x="5960202" y="1217195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Reported</a:t>
            </a:r>
          </a:p>
          <a:p>
            <a:pPr algn="ctr" defTabSz="457200"/>
            <a:r>
              <a:rPr lang="en-US" b="1" dirty="0">
                <a:solidFill>
                  <a:srgbClr val="70AD47"/>
                </a:solidFill>
                <a:latin typeface="Calibri" panose="020F0502020204030204"/>
              </a:rPr>
              <a:t>bugs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912C92-513F-BACA-CD3C-5865BE4F233E}"/>
              </a:ext>
            </a:extLst>
          </p:cNvPr>
          <p:cNvSpPr txBox="1"/>
          <p:nvPr/>
        </p:nvSpPr>
        <p:spPr>
          <a:xfrm>
            <a:off x="7192385" y="5494036"/>
            <a:ext cx="313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All buggy programs get flagged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(No false negative problem)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750E69-5C35-E405-C673-D06C49C8F75E}"/>
              </a:ext>
            </a:extLst>
          </p:cNvPr>
          <p:cNvSpPr txBox="1"/>
          <p:nvPr/>
        </p:nvSpPr>
        <p:spPr>
          <a:xfrm>
            <a:off x="6933529" y="6124914"/>
            <a:ext cx="351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Some correct programs get flagged 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(has false positive problem)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6DBF6-4F9A-5908-54CD-AF391C4BF29A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201919" y="2946003"/>
            <a:ext cx="1429092" cy="71351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9BEABCA-F81A-45DF-A47C-212AC5B359E9}"/>
              </a:ext>
            </a:extLst>
          </p:cNvPr>
          <p:cNvSpPr txBox="1"/>
          <p:nvPr/>
        </p:nvSpPr>
        <p:spPr>
          <a:xfrm>
            <a:off x="5746730" y="2299672"/>
            <a:ext cx="91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False</a:t>
            </a:r>
          </a:p>
          <a:p>
            <a:pPr algn="ctr"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Positive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BC1C79-B540-DBCD-B217-FD7045BE1E78}"/>
              </a:ext>
            </a:extLst>
          </p:cNvPr>
          <p:cNvSpPr/>
          <p:nvPr/>
        </p:nvSpPr>
        <p:spPr>
          <a:xfrm>
            <a:off x="7165676" y="2319196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Buggy programs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5B37F23-3CFE-6A04-4931-4F68E0B5FF9B}"/>
              </a:ext>
            </a:extLst>
          </p:cNvPr>
          <p:cNvSpPr/>
          <p:nvPr/>
        </p:nvSpPr>
        <p:spPr>
          <a:xfrm rot="18390857">
            <a:off x="6671307" y="1706909"/>
            <a:ext cx="753467" cy="1083424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0A797FD-6F91-4537-0B6B-6C711B62E559}"/>
              </a:ext>
            </a:extLst>
          </p:cNvPr>
          <p:cNvSpPr/>
          <p:nvPr/>
        </p:nvSpPr>
        <p:spPr>
          <a:xfrm>
            <a:off x="7165676" y="1946840"/>
            <a:ext cx="2798070" cy="2784990"/>
          </a:xfrm>
          <a:prstGeom prst="ellipse">
            <a:avLst/>
          </a:prstGeom>
          <a:solidFill>
            <a:srgbClr val="70AD47">
              <a:alpha val="31000"/>
            </a:srgbClr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3" grpId="0"/>
      <p:bldP spid="14" grpId="0"/>
      <p:bldP spid="15" grpId="0"/>
      <p:bldP spid="16" grpId="0"/>
      <p:bldP spid="18" grpId="0"/>
      <p:bldP spid="20" grpId="0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36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Beyond All-or-Nothing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SoundNess</a:t>
            </a:r>
            <a:r>
              <a:rPr lang="en-US" sz="1600" b="1" dirty="0"/>
              <a:t> / Completeness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1208092" y="1742271"/>
            <a:ext cx="1022190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As you can imagine, soundness and completeness are not the full story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Guarantees are nice, but we want legitimately useful analyses!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Many practical analyses are neither sound nor complete</a:t>
            </a:r>
          </a:p>
          <a:p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</p:spTree>
    <p:extLst>
      <p:ext uri="{BB962C8B-B14F-4D97-AF65-F5344CB8AC3E}">
        <p14:creationId xmlns:p14="http://schemas.microsoft.com/office/powerpoint/2010/main" val="1714856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37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vs Dynamic Analysis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SoundNess</a:t>
            </a:r>
            <a:r>
              <a:rPr lang="en-US" sz="1600" b="1" dirty="0"/>
              <a:t> / Completeness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997779" y="2098887"/>
            <a:ext cx="511345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One distinction in analysis is how the analysis treats the target</a:t>
            </a:r>
            <a:endParaRPr lang="en-US" sz="2600" b="1" i="0" dirty="0">
              <a:solidFill>
                <a:srgbClr val="333333"/>
              </a:solidFill>
              <a:effectLst/>
              <a:latin typeface="halyard-tex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Static analysis – Operates without running the program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Dynamic analysis  - Operates with running the program</a:t>
            </a:r>
          </a:p>
          <a:p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pic>
        <p:nvPicPr>
          <p:cNvPr id="7170" name="Picture 2" descr="Static Sites vs Dynamic Sites - CrafterCMS">
            <a:extLst>
              <a:ext uri="{FF2B5EF4-FFF2-40B4-BE49-F238E27FC236}">
                <a16:creationId xmlns:a16="http://schemas.microsoft.com/office/drawing/2014/main" id="{17CDCEBA-351A-33B3-1C99-1B5EDC031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86" y="2129348"/>
            <a:ext cx="5113455" cy="3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97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38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Method vs Errors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SoundNess</a:t>
            </a:r>
            <a:r>
              <a:rPr lang="en-US" sz="1600" b="1" dirty="0"/>
              <a:t> / Completeness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EC180E-6BFD-D619-75F8-93A762B6C6C0}"/>
              </a:ext>
            </a:extLst>
          </p:cNvPr>
          <p:cNvSpPr txBox="1"/>
          <p:nvPr/>
        </p:nvSpPr>
        <p:spPr>
          <a:xfrm>
            <a:off x="997779" y="1678263"/>
            <a:ext cx="809135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333333"/>
                </a:solidFill>
                <a:latin typeface="halyard-text"/>
              </a:rPr>
              <a:t>It’s natural to consider the types of compromises of each analysis method</a:t>
            </a:r>
            <a:endParaRPr lang="en-US" sz="2600" dirty="0">
              <a:solidFill>
                <a:srgbClr val="333333"/>
              </a:solidFill>
              <a:latin typeface="halyard-tex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Static analysis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Often builds a model of the program, makes inferences on that model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Tends to make completeness easier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Scalability concerns for large programs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Dynamic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Often performs the analysis by straight up running the program, observing behavior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Tends to make soundness easier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333333"/>
                </a:solidFill>
                <a:latin typeface="halyard-text"/>
              </a:rPr>
              <a:t>Coverage problems</a:t>
            </a:r>
          </a:p>
        </p:txBody>
      </p:sp>
      <p:pic>
        <p:nvPicPr>
          <p:cNvPr id="13314" name="Picture 2" descr="Versus/Overview | The Rooster Teeth Wiki | Fandom">
            <a:extLst>
              <a:ext uri="{FF2B5EF4-FFF2-40B4-BE49-F238E27FC236}">
                <a16:creationId xmlns:a16="http://schemas.microsoft.com/office/drawing/2014/main" id="{05560905-837C-B699-217D-256A2223C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055" y="4029456"/>
            <a:ext cx="2446401" cy="24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63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32144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39</a:t>
            </a:fld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29C9D-DF66-F944-99AB-B42342FD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About Coverage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0C464A-FEF3-5542-AC64-C1ADD503525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SoundNess</a:t>
            </a:r>
            <a:r>
              <a:rPr lang="en-US" sz="1600" b="1" dirty="0"/>
              <a:t> / Completeness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1A88B1-C914-FC56-6419-098A42454EA2}"/>
              </a:ext>
            </a:extLst>
          </p:cNvPr>
          <p:cNvSpPr txBox="1"/>
          <p:nvPr/>
        </p:nvSpPr>
        <p:spPr>
          <a:xfrm>
            <a:off x="7535428" y="2496312"/>
            <a:ext cx="155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coverage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EBA8D-C5A9-E215-694E-160BE7158728}"/>
              </a:ext>
            </a:extLst>
          </p:cNvPr>
          <p:cNvSpPr txBox="1"/>
          <p:nvPr/>
        </p:nvSpPr>
        <p:spPr>
          <a:xfrm>
            <a:off x="7535428" y="5047430"/>
            <a:ext cx="1604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4AEF8-3CEE-1301-3079-6F0DE2985F5E}"/>
              </a:ext>
            </a:extLst>
          </p:cNvPr>
          <p:cNvSpPr txBox="1"/>
          <p:nvPr/>
        </p:nvSpPr>
        <p:spPr>
          <a:xfrm>
            <a:off x="7535428" y="3855662"/>
            <a:ext cx="183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Branch coverage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5F1B8-D57F-2C08-0F8E-3B15B777DD36}"/>
              </a:ext>
            </a:extLst>
          </p:cNvPr>
          <p:cNvSpPr txBox="1"/>
          <p:nvPr/>
        </p:nvSpPr>
        <p:spPr>
          <a:xfrm>
            <a:off x="1236726" y="2326148"/>
            <a:ext cx="61676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f(bool 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Obj * o = null;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v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 = new Obj 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v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rand_int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(v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o-&gt;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setInvalid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o-&gt;property();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993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The Halting </a:t>
            </a:r>
            <a:r>
              <a:rPr lang="en-US" b="1" dirty="0" err="1"/>
              <a:t>PRoblem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90"/>
            <a:ext cx="5433204" cy="19118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Given an arbitrary computer program and an input, Determine whether the program will finish running, or continue to run forever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9904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341176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59" y="1689490"/>
            <a:ext cx="5094732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Summary: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Decidability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Computational Theory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Categorizing analysis</a:t>
            </a:r>
          </a:p>
        </p:txBody>
      </p:sp>
    </p:spTree>
    <p:extLst>
      <p:ext uri="{BB962C8B-B14F-4D97-AF65-F5344CB8AC3E}">
        <p14:creationId xmlns:p14="http://schemas.microsoft.com/office/powerpoint/2010/main" val="3931423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4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36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B5AD-0050-4426-DAF8-3D0D0F01AA3A}"/>
              </a:ext>
            </a:extLst>
          </p:cNvPr>
          <p:cNvSpPr/>
          <p:nvPr/>
        </p:nvSpPr>
        <p:spPr>
          <a:xfrm>
            <a:off x="6540137" y="0"/>
            <a:ext cx="5651863" cy="2516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Today’s Roadmap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680124" cy="2649571"/>
          </a:xfrm>
        </p:spPr>
        <p:txBody>
          <a:bodyPr wrap="square">
            <a:spAutoFit/>
          </a:bodyPr>
          <a:lstStyle/>
          <a:p>
            <a:r>
              <a:rPr lang="en-US" sz="3000" dirty="0"/>
              <a:t>Decidability</a:t>
            </a:r>
          </a:p>
          <a:p>
            <a:r>
              <a:rPr lang="en-US" sz="3000" dirty="0"/>
              <a:t>The Halting Problem</a:t>
            </a:r>
          </a:p>
          <a:p>
            <a:r>
              <a:rPr lang="en-US" sz="3000" dirty="0"/>
              <a:t>Type I/Type II Errors</a:t>
            </a:r>
          </a:p>
          <a:p>
            <a:r>
              <a:rPr lang="en-US" sz="3000" dirty="0"/>
              <a:t>Soundness / Completeness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Limits of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923507"/>
            <a:ext cx="514864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Computers! What </a:t>
            </a:r>
            <a:r>
              <a:rPr lang="en-US" sz="2600" b="1" i="0" u="sng" dirty="0">
                <a:solidFill>
                  <a:srgbClr val="333333"/>
                </a:solidFill>
                <a:effectLst/>
                <a:latin typeface="halyard-text"/>
              </a:rPr>
              <a:t>can’t</a:t>
            </a:r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 they do?!</a:t>
            </a: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As we begin our exploration of security evaluation, we care about this question for two reasons: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We need to know the capabilities of our analysis target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We need to know the capabilities of our analysis engine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halyard-text"/>
            </a:endParaRPr>
          </a:p>
          <a:p>
            <a:pPr algn="l"/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pic>
        <p:nvPicPr>
          <p:cNvPr id="21" name="Picture 20" descr="A person sitting at a desk with his hands raised&#10;&#10;Description automatically generated">
            <a:extLst>
              <a:ext uri="{FF2B5EF4-FFF2-40B4-BE49-F238E27FC236}">
                <a16:creationId xmlns:a16="http://schemas.microsoft.com/office/drawing/2014/main" id="{936A4134-8ACA-0FAC-6C45-21F116C5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73" y="1845884"/>
            <a:ext cx="5160768" cy="363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Theoretical Limits OF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923507"/>
            <a:ext cx="514864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333333"/>
                </a:solidFill>
                <a:latin typeface="halyard-text"/>
              </a:rPr>
              <a:t>Computability theory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halyard-text"/>
              </a:rPr>
              <a:t>The study of what is computable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  <a:latin typeface="halyard-text"/>
              </a:rPr>
              <a:t>Focused on abstractions for the sake of generalizability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333333"/>
                </a:solidFill>
                <a:effectLst/>
                <a:latin typeface="halyard-text"/>
              </a:rPr>
              <a:t>Considers theoretical hardware, for example</a:t>
            </a:r>
          </a:p>
        </p:txBody>
      </p:sp>
      <p:pic>
        <p:nvPicPr>
          <p:cNvPr id="10" name="Picture 9" descr="A cartoon of a computer&#10;&#10;Description automatically generated">
            <a:extLst>
              <a:ext uri="{FF2B5EF4-FFF2-40B4-BE49-F238E27FC236}">
                <a16:creationId xmlns:a16="http://schemas.microsoft.com/office/drawing/2014/main" id="{6A200AA2-4EE5-9A59-8B22-27E7A525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884" y="1230188"/>
            <a:ext cx="4620622" cy="4736063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DB63A5EE-01A2-C93F-EC5A-A3498B56F0E7}"/>
              </a:ext>
            </a:extLst>
          </p:cNvPr>
          <p:cNvSpPr/>
          <p:nvPr/>
        </p:nvSpPr>
        <p:spPr>
          <a:xfrm rot="2678244">
            <a:off x="7646918" y="2142421"/>
            <a:ext cx="2423589" cy="2418495"/>
          </a:xfrm>
          <a:prstGeom prst="plus">
            <a:avLst>
              <a:gd name="adj" fmla="val 441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7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COMPUTATIONAL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1" y="1742271"/>
            <a:ext cx="743052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What is a program?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 set of executable instructions</a:t>
            </a:r>
          </a:p>
        </p:txBody>
      </p:sp>
      <p:pic>
        <p:nvPicPr>
          <p:cNvPr id="5" name="Picture 4" descr="A movie poster of a football player&#10;&#10;Description automatically generated">
            <a:extLst>
              <a:ext uri="{FF2B5EF4-FFF2-40B4-BE49-F238E27FC236}">
                <a16:creationId xmlns:a16="http://schemas.microsoft.com/office/drawing/2014/main" id="{6F232EE5-D512-7B10-DD59-4AAF983E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432" y="1656845"/>
            <a:ext cx="2888735" cy="43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COMPUTATIONAL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Decidability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C56EF-211D-80FD-8EDF-6EB2AB8EE1BE}"/>
              </a:ext>
            </a:extLst>
          </p:cNvPr>
          <p:cNvSpPr txBox="1"/>
          <p:nvPr/>
        </p:nvSpPr>
        <p:spPr>
          <a:xfrm>
            <a:off x="453082" y="1742271"/>
            <a:ext cx="53517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What is a program?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A set of executable instructions</a:t>
            </a:r>
          </a:p>
          <a:p>
            <a:pPr marL="342900" indent="-342900" algn="l">
              <a:buFontTx/>
              <a:buChar char="-"/>
            </a:pPr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  <a:p>
            <a:pPr algn="l"/>
            <a:r>
              <a:rPr lang="en-US" sz="2600" b="1" i="0" dirty="0">
                <a:solidFill>
                  <a:srgbClr val="333333"/>
                </a:solidFill>
                <a:effectLst/>
                <a:latin typeface="halyard-text"/>
              </a:rPr>
              <a:t>There are many formats for programs</a:t>
            </a:r>
            <a:endParaRPr lang="en-US" sz="2600" b="1" dirty="0">
              <a:solidFill>
                <a:srgbClr val="333333"/>
              </a:solidFill>
              <a:latin typeface="halyard-tex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i.e. programming languages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alyard-text"/>
              </a:rPr>
              <a:t>It would be nice to generalize what these programs can compute (without getting bogged down in syntax)</a:t>
            </a:r>
          </a:p>
          <a:p>
            <a:pPr algn="l"/>
            <a:endParaRPr lang="en-US" sz="2000" b="1" i="0" dirty="0">
              <a:solidFill>
                <a:srgbClr val="333333"/>
              </a:solidFill>
              <a:effectLst/>
              <a:latin typeface="halyard-text"/>
            </a:endParaRPr>
          </a:p>
        </p:txBody>
      </p:sp>
      <p:pic>
        <p:nvPicPr>
          <p:cNvPr id="8" name="Picture 7" descr="A logo of a ruby&#10;&#10;Description automatically generated">
            <a:extLst>
              <a:ext uri="{FF2B5EF4-FFF2-40B4-BE49-F238E27FC236}">
                <a16:creationId xmlns:a16="http://schemas.microsoft.com/office/drawing/2014/main" id="{46472156-EAD5-77F6-8900-EC334075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76" y="3885396"/>
            <a:ext cx="3048006" cy="2346965"/>
          </a:xfrm>
          <a:prstGeom prst="rect">
            <a:avLst/>
          </a:prstGeom>
        </p:spPr>
      </p:pic>
      <p:pic>
        <p:nvPicPr>
          <p:cNvPr id="10" name="Picture 9" descr="A yellow and black logo&#10;&#10;Description automatically generated">
            <a:extLst>
              <a:ext uri="{FF2B5EF4-FFF2-40B4-BE49-F238E27FC236}">
                <a16:creationId xmlns:a16="http://schemas.microsoft.com/office/drawing/2014/main" id="{90F19FA7-87B7-788D-DA97-BD71798EF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192" y="1230188"/>
            <a:ext cx="2143125" cy="2143125"/>
          </a:xfrm>
          <a:prstGeom prst="rect">
            <a:avLst/>
          </a:prstGeom>
        </p:spPr>
      </p:pic>
      <p:pic>
        <p:nvPicPr>
          <p:cNvPr id="12" name="Picture 11" descr="A black numbers on a white background&#10;&#10;Description automatically generated">
            <a:extLst>
              <a:ext uri="{FF2B5EF4-FFF2-40B4-BE49-F238E27FC236}">
                <a16:creationId xmlns:a16="http://schemas.microsoft.com/office/drawing/2014/main" id="{2729B68B-8327-313B-66F5-F183A00D7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539" y="3773596"/>
            <a:ext cx="2947086" cy="153985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DA4ED5E-C140-1810-1C56-0193443607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8453" y="761485"/>
            <a:ext cx="2307257" cy="2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schemas.microsoft.com/office/2006/documentManagement/types"/>
    <ds:schemaRef ds:uri="http://purl.org/dc/terms/"/>
    <ds:schemaRef ds:uri="71af3243-3dd4-4a8d-8c0d-dd76da1f02a5"/>
    <ds:schemaRef ds:uri="http://schemas.microsoft.com/office/infopath/2007/PartnerControls"/>
    <ds:schemaRef ds:uri="http://schemas.microsoft.com/sharepoint/v3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230e9df3-be65-4c73-a93b-d1236ebd677e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494</TotalTime>
  <Words>1712</Words>
  <Application>Microsoft Office PowerPoint</Application>
  <PresentationFormat>Widescreen</PresentationFormat>
  <Paragraphs>418</Paragraphs>
  <Slides>43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Courier New</vt:lpstr>
      <vt:lpstr>halyard-text</vt:lpstr>
      <vt:lpstr>Impact</vt:lpstr>
      <vt:lpstr>Linux Libertine</vt:lpstr>
      <vt:lpstr>Tenorite</vt:lpstr>
      <vt:lpstr>Monoline</vt:lpstr>
      <vt:lpstr>ExerCise #2</vt:lpstr>
      <vt:lpstr>Computability </vt:lpstr>
      <vt:lpstr>Administrivia and  Announcements</vt:lpstr>
      <vt:lpstr>The Halting PRoblem</vt:lpstr>
      <vt:lpstr>Today’s Roadmap</vt:lpstr>
      <vt:lpstr>The Limits of Computation</vt:lpstr>
      <vt:lpstr>Theoretical Limits OF Computation</vt:lpstr>
      <vt:lpstr>COMPUTATIONAL POWER</vt:lpstr>
      <vt:lpstr>COMPUTATIONAL POWER</vt:lpstr>
      <vt:lpstr>Abstracting Computation</vt:lpstr>
      <vt:lpstr>Abstracting Computation</vt:lpstr>
      <vt:lpstr>Abstracting Computation</vt:lpstr>
      <vt:lpstr>Abstracting Computation</vt:lpstr>
      <vt:lpstr>Church-Turing Thesis</vt:lpstr>
      <vt:lpstr>Vibe Check</vt:lpstr>
      <vt:lpstr>Decision PROCEDURES</vt:lpstr>
      <vt:lpstr>Program Analysis  as Decision PROCEDURE</vt:lpstr>
      <vt:lpstr>Strong Guarantees</vt:lpstr>
      <vt:lpstr>Today’s Roadmap</vt:lpstr>
      <vt:lpstr>Stating The Problem</vt:lpstr>
      <vt:lpstr>A Halting Detector</vt:lpstr>
      <vt:lpstr>Proof By ConTradiction</vt:lpstr>
      <vt:lpstr>Who Cares?</vt:lpstr>
      <vt:lpstr>Rice’s Theorem</vt:lpstr>
      <vt:lpstr>Rice’s Theorem</vt:lpstr>
      <vt:lpstr>Limitations of Rice’S Theorem</vt:lpstr>
      <vt:lpstr>Today’s Roadmap</vt:lpstr>
      <vt:lpstr>Types of Analysis</vt:lpstr>
      <vt:lpstr>Classifying Errors</vt:lpstr>
      <vt:lpstr>Today’s Roadmap</vt:lpstr>
      <vt:lpstr>Guarantees of Imperfect Analyses</vt:lpstr>
      <vt:lpstr>Visual Analogy</vt:lpstr>
      <vt:lpstr>Visual Analogy</vt:lpstr>
      <vt:lpstr>Trivial Soundness</vt:lpstr>
      <vt:lpstr>Trivial Completeness</vt:lpstr>
      <vt:lpstr>Beyond All-or-Nothing </vt:lpstr>
      <vt:lpstr>Static vs Dynamic Analysis </vt:lpstr>
      <vt:lpstr>Analysis Method vs Errors</vt:lpstr>
      <vt:lpstr>About Coverage</vt:lpstr>
      <vt:lpstr>Lecture END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</cp:revision>
  <dcterms:created xsi:type="dcterms:W3CDTF">2023-08-21T14:00:41Z</dcterms:created>
  <dcterms:modified xsi:type="dcterms:W3CDTF">2023-08-23T19:06:57Z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