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0"/>
  </p:notesMasterIdLst>
  <p:handoutMasterIdLst>
    <p:handoutMasterId r:id="rId31"/>
  </p:handoutMasterIdLst>
  <p:sldIdLst>
    <p:sldId id="296" r:id="rId5"/>
    <p:sldId id="295" r:id="rId6"/>
    <p:sldId id="1060" r:id="rId7"/>
    <p:sldId id="1115" r:id="rId8"/>
    <p:sldId id="256" r:id="rId9"/>
    <p:sldId id="1188" r:id="rId10"/>
    <p:sldId id="1052" r:id="rId11"/>
    <p:sldId id="1185" r:id="rId12"/>
    <p:sldId id="1189" r:id="rId13"/>
    <p:sldId id="1187" r:id="rId14"/>
    <p:sldId id="1191" r:id="rId15"/>
    <p:sldId id="1190" r:id="rId16"/>
    <p:sldId id="1192" r:id="rId17"/>
    <p:sldId id="1193" r:id="rId18"/>
    <p:sldId id="1195" r:id="rId19"/>
    <p:sldId id="1196" r:id="rId20"/>
    <p:sldId id="1197" r:id="rId21"/>
    <p:sldId id="1194" r:id="rId22"/>
    <p:sldId id="1198" r:id="rId23"/>
    <p:sldId id="1199" r:id="rId24"/>
    <p:sldId id="1200" r:id="rId25"/>
    <p:sldId id="1186" r:id="rId26"/>
    <p:sldId id="1201" r:id="rId27"/>
    <p:sldId id="1169" r:id="rId28"/>
    <p:sldId id="114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78" y="58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Information Flow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 an example of a (pseudocode) program with an information flow that may be considered to violate integrity. Explain why the program violates integrity.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Source/Sink Identification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do we know what should be a source and a sink?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312437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Idea #1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Programmer annotations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E163-DE63-9399-1D53-B6280E107E81}"/>
              </a:ext>
            </a:extLst>
          </p:cNvPr>
          <p:cNvSpPr txBox="1"/>
          <p:nvPr/>
        </p:nvSpPr>
        <p:spPr>
          <a:xfrm>
            <a:off x="864981" y="368866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Idea #2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– Build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annotations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into the system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B25C1-91A2-9BC1-4B75-ABBBC35480DB}"/>
              </a:ext>
            </a:extLst>
          </p:cNvPr>
          <p:cNvSpPr txBox="1"/>
          <p:nvPr/>
        </p:nvSpPr>
        <p:spPr>
          <a:xfrm>
            <a:off x="864981" y="4304234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Idea #3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– something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something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inferencing handwave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889D7-CC27-1558-0BE3-8DBC6CC7C6A5}"/>
              </a:ext>
            </a:extLst>
          </p:cNvPr>
          <p:cNvSpPr txBox="1"/>
          <p:nvPr/>
        </p:nvSpPr>
        <p:spPr>
          <a:xfrm>
            <a:off x="864981" y="240809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Mind that semantic gap!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684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Programmer Annotations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E1A343-F668-6EC5-58E9-13C528D5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92" y="3242029"/>
            <a:ext cx="4941344" cy="33759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E2CE7-5EFC-BB7A-B4A1-341B1E5AE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954" y="3242029"/>
            <a:ext cx="4905375" cy="1295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620621-E37C-6F04-A79F-B0275E64D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954" y="4728210"/>
            <a:ext cx="4019550" cy="1333500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DFEF4B5-AEDD-391E-D0C9-8B2E4FBBB418}"/>
              </a:ext>
            </a:extLst>
          </p:cNvPr>
          <p:cNvSpPr txBox="1">
            <a:spLocks/>
          </p:cNvSpPr>
          <p:nvPr/>
        </p:nvSpPr>
        <p:spPr>
          <a:xfrm>
            <a:off x="864981" y="152666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273983-A7FA-1E28-659D-2C937BB2B76D}"/>
              </a:ext>
            </a:extLst>
          </p:cNvPr>
          <p:cNvSpPr txBox="1"/>
          <p:nvPr/>
        </p:nvSpPr>
        <p:spPr>
          <a:xfrm>
            <a:off x="864981" y="1988993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Ask the programmer to say what’s a source and sink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Auxiliary file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Inline annotations within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Programmer Annotations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utility of programmer effort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376794-31A8-3B28-D179-4451CA872E52}"/>
              </a:ext>
            </a:extLst>
          </p:cNvPr>
          <p:cNvSpPr/>
          <p:nvPr/>
        </p:nvSpPr>
        <p:spPr>
          <a:xfrm>
            <a:off x="7556981" y="2479162"/>
            <a:ext cx="65902" cy="32475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CC3EBF-4078-1BA8-0CC6-67A18927521F}"/>
              </a:ext>
            </a:extLst>
          </p:cNvPr>
          <p:cNvSpPr/>
          <p:nvPr/>
        </p:nvSpPr>
        <p:spPr>
          <a:xfrm rot="5400000">
            <a:off x="9285280" y="3932540"/>
            <a:ext cx="65902" cy="352249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B4A072-FD76-2B76-6BAD-7493944B7F51}"/>
              </a:ext>
            </a:extLst>
          </p:cNvPr>
          <p:cNvSpPr/>
          <p:nvPr/>
        </p:nvSpPr>
        <p:spPr>
          <a:xfrm>
            <a:off x="7612380" y="2871698"/>
            <a:ext cx="3421380" cy="2675662"/>
          </a:xfrm>
          <a:custGeom>
            <a:avLst/>
            <a:gdLst>
              <a:gd name="connsiteX0" fmla="*/ 0 w 3421380"/>
              <a:gd name="connsiteY0" fmla="*/ 2981512 h 2981512"/>
              <a:gd name="connsiteX1" fmla="*/ 1737360 w 3421380"/>
              <a:gd name="connsiteY1" fmla="*/ 2092 h 2981512"/>
              <a:gd name="connsiteX2" fmla="*/ 2613660 w 3421380"/>
              <a:gd name="connsiteY2" fmla="*/ 2516692 h 2981512"/>
              <a:gd name="connsiteX3" fmla="*/ 3421380 w 3421380"/>
              <a:gd name="connsiteY3" fmla="*/ 2973892 h 2981512"/>
              <a:gd name="connsiteX0" fmla="*/ 0 w 3421380"/>
              <a:gd name="connsiteY0" fmla="*/ 2342316 h 2342316"/>
              <a:gd name="connsiteX1" fmla="*/ 1539240 w 3421380"/>
              <a:gd name="connsiteY1" fmla="*/ 2976 h 2342316"/>
              <a:gd name="connsiteX2" fmla="*/ 2613660 w 3421380"/>
              <a:gd name="connsiteY2" fmla="*/ 1877496 h 2342316"/>
              <a:gd name="connsiteX3" fmla="*/ 3421380 w 3421380"/>
              <a:gd name="connsiteY3" fmla="*/ 2334696 h 2342316"/>
              <a:gd name="connsiteX0" fmla="*/ 0 w 3421380"/>
              <a:gd name="connsiteY0" fmla="*/ 2339344 h 2339344"/>
              <a:gd name="connsiteX1" fmla="*/ 777240 w 3421380"/>
              <a:gd name="connsiteY1" fmla="*/ 1889764 h 2339344"/>
              <a:gd name="connsiteX2" fmla="*/ 1539240 w 3421380"/>
              <a:gd name="connsiteY2" fmla="*/ 4 h 2339344"/>
              <a:gd name="connsiteX3" fmla="*/ 2613660 w 3421380"/>
              <a:gd name="connsiteY3" fmla="*/ 1874524 h 2339344"/>
              <a:gd name="connsiteX4" fmla="*/ 3421380 w 3421380"/>
              <a:gd name="connsiteY4" fmla="*/ 2331724 h 2339344"/>
              <a:gd name="connsiteX0" fmla="*/ 0 w 3421380"/>
              <a:gd name="connsiteY0" fmla="*/ 2559168 h 2559168"/>
              <a:gd name="connsiteX1" fmla="*/ 777240 w 3421380"/>
              <a:gd name="connsiteY1" fmla="*/ 2109588 h 2559168"/>
              <a:gd name="connsiteX2" fmla="*/ 1539240 w 3421380"/>
              <a:gd name="connsiteY2" fmla="*/ 219828 h 2559168"/>
              <a:gd name="connsiteX3" fmla="*/ 2613660 w 3421380"/>
              <a:gd name="connsiteY3" fmla="*/ 2094348 h 2559168"/>
              <a:gd name="connsiteX4" fmla="*/ 3421380 w 3421380"/>
              <a:gd name="connsiteY4" fmla="*/ 2551548 h 2559168"/>
              <a:gd name="connsiteX0" fmla="*/ 0 w 3421380"/>
              <a:gd name="connsiteY0" fmla="*/ 2341844 h 2341844"/>
              <a:gd name="connsiteX1" fmla="*/ 777240 w 3421380"/>
              <a:gd name="connsiteY1" fmla="*/ 1892264 h 2341844"/>
              <a:gd name="connsiteX2" fmla="*/ 1539240 w 3421380"/>
              <a:gd name="connsiteY2" fmla="*/ 2504 h 2341844"/>
              <a:gd name="connsiteX3" fmla="*/ 3421380 w 3421380"/>
              <a:gd name="connsiteY3" fmla="*/ 2334224 h 2341844"/>
              <a:gd name="connsiteX0" fmla="*/ 0 w 3421380"/>
              <a:gd name="connsiteY0" fmla="*/ 2675662 h 2675662"/>
              <a:gd name="connsiteX1" fmla="*/ 777240 w 3421380"/>
              <a:gd name="connsiteY1" fmla="*/ 2226082 h 2675662"/>
              <a:gd name="connsiteX2" fmla="*/ 1539240 w 3421380"/>
              <a:gd name="connsiteY2" fmla="*/ 336322 h 2675662"/>
              <a:gd name="connsiteX3" fmla="*/ 3421380 w 3421380"/>
              <a:gd name="connsiteY3" fmla="*/ 2668042 h 2675662"/>
              <a:gd name="connsiteX0" fmla="*/ 0 w 3421380"/>
              <a:gd name="connsiteY0" fmla="*/ 2675662 h 2675662"/>
              <a:gd name="connsiteX1" fmla="*/ 777240 w 3421380"/>
              <a:gd name="connsiteY1" fmla="*/ 2226082 h 2675662"/>
              <a:gd name="connsiteX2" fmla="*/ 1539240 w 3421380"/>
              <a:gd name="connsiteY2" fmla="*/ 336322 h 2675662"/>
              <a:gd name="connsiteX3" fmla="*/ 3421380 w 3421380"/>
              <a:gd name="connsiteY3" fmla="*/ 2668042 h 267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1380" h="2675662">
                <a:moveTo>
                  <a:pt x="0" y="2675662"/>
                </a:moveTo>
                <a:cubicBezTo>
                  <a:pt x="36830" y="2586762"/>
                  <a:pt x="520700" y="2615972"/>
                  <a:pt x="777240" y="2226082"/>
                </a:cubicBezTo>
                <a:cubicBezTo>
                  <a:pt x="1033780" y="1836192"/>
                  <a:pt x="1220470" y="-948918"/>
                  <a:pt x="1539240" y="336322"/>
                </a:cubicBezTo>
                <a:cubicBezTo>
                  <a:pt x="1858010" y="1621562"/>
                  <a:pt x="1375728" y="2647087"/>
                  <a:pt x="3421380" y="266804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F223A-F572-AAA4-4EF8-79C2D9700EC1}"/>
              </a:ext>
            </a:extLst>
          </p:cNvPr>
          <p:cNvSpPr txBox="1"/>
          <p:nvPr/>
        </p:nvSpPr>
        <p:spPr>
          <a:xfrm>
            <a:off x="5871328" y="3622673"/>
            <a:ext cx="165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Analysis Utility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3D8ED-4708-0036-F440-6110768BE376}"/>
              </a:ext>
            </a:extLst>
          </p:cNvPr>
          <p:cNvSpPr txBox="1"/>
          <p:nvPr/>
        </p:nvSpPr>
        <p:spPr>
          <a:xfrm>
            <a:off x="8672134" y="5755230"/>
            <a:ext cx="15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Analyst Effort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4424DF-AF47-6957-74C1-2F0E27E8A84F}"/>
              </a:ext>
            </a:extLst>
          </p:cNvPr>
          <p:cNvSpPr txBox="1"/>
          <p:nvPr/>
        </p:nvSpPr>
        <p:spPr>
          <a:xfrm>
            <a:off x="7040880" y="6153052"/>
            <a:ext cx="391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totally-made-up conceptual graph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F5ADC-F249-C3DD-6389-14AC0E5FF6E0}"/>
              </a:ext>
            </a:extLst>
          </p:cNvPr>
          <p:cNvSpPr txBox="1"/>
          <p:nvPr/>
        </p:nvSpPr>
        <p:spPr>
          <a:xfrm>
            <a:off x="864981" y="2446193"/>
            <a:ext cx="362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 frequent struggle in analysis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B1173C-DF53-CBB8-3854-960021619618}"/>
              </a:ext>
            </a:extLst>
          </p:cNvPr>
          <p:cNvSpPr txBox="1">
            <a:spLocks/>
          </p:cNvSpPr>
          <p:nvPr/>
        </p:nvSpPr>
        <p:spPr>
          <a:xfrm>
            <a:off x="804021" y="3203063"/>
            <a:ext cx="497193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Issues of human intervention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3ADA3-3EAE-DD99-8DED-FDE2D2B9660E}"/>
              </a:ext>
            </a:extLst>
          </p:cNvPr>
          <p:cNvSpPr txBox="1"/>
          <p:nvPr/>
        </p:nvSpPr>
        <p:spPr>
          <a:xfrm>
            <a:off x="804021" y="4328333"/>
            <a:ext cx="362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Incorrect annotations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6AEC63-F1B6-031E-8D42-C16732AA6512}"/>
              </a:ext>
            </a:extLst>
          </p:cNvPr>
          <p:cNvSpPr txBox="1"/>
          <p:nvPr/>
        </p:nvSpPr>
        <p:spPr>
          <a:xfrm>
            <a:off x="804021" y="3589193"/>
            <a:ext cx="3623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Ultimately, we’re trying to solve a limitation of human behavior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6E5E7B-670D-ABFF-167D-DA089CAB982B}"/>
              </a:ext>
            </a:extLst>
          </p:cNvPr>
          <p:cNvSpPr txBox="1"/>
          <p:nvPr/>
        </p:nvSpPr>
        <p:spPr>
          <a:xfrm>
            <a:off x="796401" y="5044613"/>
            <a:ext cx="4118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Reactive SSE goes out the window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904A70-7061-EE00-A279-A1FD0508CF67}"/>
              </a:ext>
            </a:extLst>
          </p:cNvPr>
          <p:cNvSpPr txBox="1"/>
          <p:nvPr/>
        </p:nvSpPr>
        <p:spPr>
          <a:xfrm>
            <a:off x="796401" y="4686473"/>
            <a:ext cx="362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Laziness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1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Built-In “Annotations”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Enrich the system with notions of behavior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F5ADC-F249-C3DD-6389-14AC0E5FF6E0}"/>
              </a:ext>
            </a:extLst>
          </p:cNvPr>
          <p:cNvSpPr txBox="1"/>
          <p:nvPr/>
        </p:nvSpPr>
        <p:spPr>
          <a:xfrm>
            <a:off x="864981" y="2933873"/>
            <a:ext cx="6869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Analysis developer retrofits annotations into the analysis engine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1" y="2461433"/>
            <a:ext cx="5650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Platform developer bakes capabilities into the system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909B5B-C37F-BBC4-2BA6-2DAE2D3DE820}"/>
              </a:ext>
            </a:extLst>
          </p:cNvPr>
          <p:cNvSpPr txBox="1">
            <a:spLocks/>
          </p:cNvSpPr>
          <p:nvPr/>
        </p:nvSpPr>
        <p:spPr>
          <a:xfrm>
            <a:off x="804021" y="3660263"/>
            <a:ext cx="497193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Issues of Semantic Gap again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AB976-D115-0048-5976-64FE98AA9A40}"/>
              </a:ext>
            </a:extLst>
          </p:cNvPr>
          <p:cNvSpPr txBox="1"/>
          <p:nvPr/>
        </p:nvSpPr>
        <p:spPr>
          <a:xfrm>
            <a:off x="880220" y="4161396"/>
            <a:ext cx="5650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Can be quite hard to predict what becomes security-relevant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259E6-C66F-8448-C838-ECE440BB9CD9}"/>
              </a:ext>
            </a:extLst>
          </p:cNvPr>
          <p:cNvSpPr txBox="1"/>
          <p:nvPr/>
        </p:nvSpPr>
        <p:spPr>
          <a:xfrm>
            <a:off x="880219" y="4825039"/>
            <a:ext cx="5650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Analysis engine needs to be kept in lockstep with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Inferencing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You could try to automatically discover “</a:t>
            </a:r>
            <a:r>
              <a:rPr lang="en-US" sz="2400" cap="small" dirty="0" err="1"/>
              <a:t>Sourcelike</a:t>
            </a:r>
            <a:r>
              <a:rPr lang="en-US" sz="2400" cap="small" dirty="0"/>
              <a:t>” and “</a:t>
            </a:r>
            <a:r>
              <a:rPr lang="en-US" sz="2400" cap="small" dirty="0" err="1"/>
              <a:t>Sinklike</a:t>
            </a:r>
            <a:r>
              <a:rPr lang="en-US" sz="2400" cap="small" dirty="0"/>
              <a:t>”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1" y="3002453"/>
            <a:ext cx="5650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Maybe we can detect UI asking for credit card?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6E949-AAD6-DA0E-5FB3-09BDFCA07FBF}"/>
              </a:ext>
            </a:extLst>
          </p:cNvPr>
          <p:cNvSpPr txBox="1"/>
          <p:nvPr/>
        </p:nvSpPr>
        <p:spPr>
          <a:xfrm>
            <a:off x="880221" y="4215116"/>
            <a:ext cx="2270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Machine learning??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A26C8-7136-26EC-FA2A-EA5D87E2F751}"/>
              </a:ext>
            </a:extLst>
          </p:cNvPr>
          <p:cNvSpPr txBox="1"/>
          <p:nvPr/>
        </p:nvSpPr>
        <p:spPr>
          <a:xfrm>
            <a:off x="895461" y="3505373"/>
            <a:ext cx="5650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Maybe we can write an analysis that looks for even more fundamental core behavior?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6103B-8592-E150-72FE-0A738019C6E3}"/>
              </a:ext>
            </a:extLst>
          </p:cNvPr>
          <p:cNvSpPr txBox="1"/>
          <p:nvPr/>
        </p:nvSpPr>
        <p:spPr>
          <a:xfrm>
            <a:off x="2876550" y="4215116"/>
            <a:ext cx="575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!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?!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EA8BC-99B6-00D4-2B5A-EDF77CB1D50B}"/>
              </a:ext>
            </a:extLst>
          </p:cNvPr>
          <p:cNvSpPr txBox="1"/>
          <p:nvPr/>
        </p:nvSpPr>
        <p:spPr>
          <a:xfrm>
            <a:off x="3272790" y="4215116"/>
            <a:ext cx="728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!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?!?!?!?!?!?!?!?!?!?!?!?!?!?!?!?!?!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Case Study: Android Permissions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1701923"/>
            <a:ext cx="894957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Mobile phones sure collect a lot of private information!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2" y="2232833"/>
            <a:ext cx="7936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Maybe that information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rises to the level of confidentiality?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6E949-AAD6-DA0E-5FB3-09BDFCA07FBF}"/>
              </a:ext>
            </a:extLst>
          </p:cNvPr>
          <p:cNvSpPr txBox="1"/>
          <p:nvPr/>
        </p:nvSpPr>
        <p:spPr>
          <a:xfrm>
            <a:off x="880221" y="2660636"/>
            <a:ext cx="6854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Maybe this is a good application of an information flow analysis?</a:t>
            </a:r>
            <a:endParaRPr lang="en-US" dirty="0"/>
          </a:p>
        </p:txBody>
      </p:sp>
      <p:pic>
        <p:nvPicPr>
          <p:cNvPr id="15" name="Picture 14" descr="A green robot on a cell phone&#10;&#10;Description automatically generated">
            <a:extLst>
              <a:ext uri="{FF2B5EF4-FFF2-40B4-BE49-F238E27FC236}">
                <a16:creationId xmlns:a16="http://schemas.microsoft.com/office/drawing/2014/main" id="{099B1563-2BBF-234E-A589-AC2E93AC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599" y="3302882"/>
            <a:ext cx="3372802" cy="33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9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Case Study: Android Permissions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1701923"/>
            <a:ext cx="67032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Hybrid case of Built-In annotations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2" y="2232833"/>
            <a:ext cx="4183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System has a built-in capability model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6E949-AAD6-DA0E-5FB3-09BDFCA07FBF}"/>
              </a:ext>
            </a:extLst>
          </p:cNvPr>
          <p:cNvSpPr txBox="1"/>
          <p:nvPr/>
        </p:nvSpPr>
        <p:spPr>
          <a:xfrm>
            <a:off x="880221" y="2660636"/>
            <a:ext cx="493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Surprisingly hard to map those capabilities to system functions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769185-E8EA-2022-00E0-30B8BC13D3CC}"/>
              </a:ext>
            </a:extLst>
          </p:cNvPr>
          <p:cNvSpPr txBox="1">
            <a:spLocks/>
          </p:cNvSpPr>
          <p:nvPr/>
        </p:nvSpPr>
        <p:spPr>
          <a:xfrm>
            <a:off x="834501" y="3622163"/>
            <a:ext cx="455283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 err="1"/>
              <a:t>Modelgen</a:t>
            </a:r>
            <a:endParaRPr lang="en-US" sz="2400" cap="smal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C86CAC-4771-32B6-805A-D3CC8675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679" y="1432154"/>
            <a:ext cx="3907779" cy="5086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6347B6-6CE2-6ECA-677F-4FF58A7DBD0D}"/>
              </a:ext>
            </a:extLst>
          </p:cNvPr>
          <p:cNvSpPr txBox="1"/>
          <p:nvPr/>
        </p:nvSpPr>
        <p:spPr>
          <a:xfrm>
            <a:off x="864981" y="4739176"/>
            <a:ext cx="493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- Do a dynamic analysis of the Android system to discover capabilities uses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AE7B1-A636-CB12-1943-015CA5A9A151}"/>
              </a:ext>
            </a:extLst>
          </p:cNvPr>
          <p:cNvSpPr txBox="1"/>
          <p:nvPr/>
        </p:nvSpPr>
        <p:spPr>
          <a:xfrm>
            <a:off x="849741" y="3990696"/>
            <a:ext cx="493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- Manually annotate capabilities as sources or sinks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3D7C21-0B9F-5A07-B939-8F52EA761303}"/>
              </a:ext>
            </a:extLst>
          </p:cNvPr>
          <p:cNvSpPr txBox="1"/>
          <p:nvPr/>
        </p:nvSpPr>
        <p:spPr>
          <a:xfrm>
            <a:off x="849741" y="5432596"/>
            <a:ext cx="493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- Do a static dataflow analysis of the Android system to discover capabilities 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9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Source/Sink Identification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Sneaky 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Sanitization</a:t>
            </a:r>
          </a:p>
        </p:txBody>
      </p:sp>
    </p:spTree>
    <p:extLst>
      <p:ext uri="{BB962C8B-B14F-4D97-AF65-F5344CB8AC3E}">
        <p14:creationId xmlns:p14="http://schemas.microsoft.com/office/powerpoint/2010/main" val="107048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Sneaky 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Sneaky Flows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Might an adversary attempt to avoid detection?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1" y="2583353"/>
            <a:ext cx="8279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The proliferation of tools for Android analysis gives them an obvious incentive</a:t>
            </a:r>
            <a:endParaRPr lang="en-US" dirty="0"/>
          </a:p>
        </p:txBody>
      </p:sp>
      <p:pic>
        <p:nvPicPr>
          <p:cNvPr id="6" name="Picture 5" descr="A comic strip of a cat&#10;&#10;Description automatically generated">
            <a:extLst>
              <a:ext uri="{FF2B5EF4-FFF2-40B4-BE49-F238E27FC236}">
                <a16:creationId xmlns:a16="http://schemas.microsoft.com/office/drawing/2014/main" id="{2623B072-A186-3748-419B-E1DC76090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51111"/>
          <a:stretch/>
        </p:blipFill>
        <p:spPr>
          <a:xfrm>
            <a:off x="4245371" y="3269152"/>
            <a:ext cx="365473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Sneaky 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Sneaky Flows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Implicit flows</a:t>
            </a:r>
          </a:p>
        </p:txBody>
      </p:sp>
    </p:spTree>
    <p:extLst>
      <p:ext uri="{BB962C8B-B14F-4D97-AF65-F5344CB8AC3E}">
        <p14:creationId xmlns:p14="http://schemas.microsoft.com/office/powerpoint/2010/main" val="361374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BAB8F-5EE8-A9A7-54D8-FCDD79A04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6440" y="465454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Let’s read a paper!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E2D76-3ECD-9600-8074-416CB389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40" y="830579"/>
            <a:ext cx="4118609" cy="54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Control Dependencies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Sneaky Flows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4E74E3-EF52-A712-B2B6-8BC4BECA03BD}"/>
              </a:ext>
            </a:extLst>
          </p:cNvPr>
          <p:cNvSpPr txBox="1"/>
          <p:nvPr/>
        </p:nvSpPr>
        <p:spPr>
          <a:xfrm>
            <a:off x="1303020" y="2004060"/>
            <a:ext cx="36311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c;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isActuallyAnEvilSpy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 = b;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sendToNetwork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9073C-FFDB-8AE3-051B-A86AB2612CFE}"/>
              </a:ext>
            </a:extLst>
          </p:cNvPr>
          <p:cNvSpPr txBox="1"/>
          <p:nvPr/>
        </p:nvSpPr>
        <p:spPr>
          <a:xfrm>
            <a:off x="1272540" y="3924300"/>
            <a:ext cx="43204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isActuallyAnEvilSpy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c;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(b == true){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 =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sendToNetwork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</p:txBody>
      </p:sp>
    </p:spTree>
    <p:extLst>
      <p:ext uri="{BB962C8B-B14F-4D97-AF65-F5344CB8AC3E}">
        <p14:creationId xmlns:p14="http://schemas.microsoft.com/office/powerpoint/2010/main" val="28127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Source/Sink Identification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Sneaky 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Precision / Sanitization</a:t>
            </a:r>
          </a:p>
        </p:txBody>
      </p:sp>
    </p:spTree>
    <p:extLst>
      <p:ext uri="{BB962C8B-B14F-4D97-AF65-F5344CB8AC3E}">
        <p14:creationId xmlns:p14="http://schemas.microsoft.com/office/powerpoint/2010/main" val="405667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Granularity of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Precision/Sanitization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Data is Complex!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49953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What happens when a field of a struct is tainted?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E163-DE63-9399-1D53-B6280E107E81}"/>
              </a:ext>
            </a:extLst>
          </p:cNvPr>
          <p:cNvSpPr txBox="1"/>
          <p:nvPr/>
        </p:nvSpPr>
        <p:spPr>
          <a:xfrm>
            <a:off x="864981" y="292666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What happens when an index of an array is tainted?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30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Sanitization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Precision/Sanitization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also want to provide some exceptions to the flow rules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49953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i.e. tainted data is encrypted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72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9922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do we fix Our Leaky programs?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356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Detecting information leaks </a:t>
            </a:r>
            <a:r>
              <a:rPr lang="en-US" b="1" u="sng" dirty="0"/>
              <a:t>before</a:t>
            </a:r>
            <a:r>
              <a:rPr lang="en-US" dirty="0"/>
              <a:t> the program runs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</a:t>
            </a:fld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9F266-4751-24F7-173F-5C6750D3F5AB}"/>
              </a:ext>
            </a:extLst>
          </p:cNvPr>
          <p:cNvSpPr txBox="1"/>
          <p:nvPr/>
        </p:nvSpPr>
        <p:spPr>
          <a:xfrm>
            <a:off x="5920169" y="3589805"/>
            <a:ext cx="3124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Good fit for static analysis!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river with trees and white text&#10;&#10;Description automatically generated">
            <a:extLst>
              <a:ext uri="{FF2B5EF4-FFF2-40B4-BE49-F238E27FC236}">
                <a16:creationId xmlns:a16="http://schemas.microsoft.com/office/drawing/2014/main" id="{FD0BBE78-7B61-A02D-6D2B-178E90AFF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8" t="10135" r="4399" b="9305"/>
          <a:stretch/>
        </p:blipFill>
        <p:spPr>
          <a:xfrm>
            <a:off x="7092779" y="2092411"/>
            <a:ext cx="4251328" cy="379764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Information 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An application of static dataflow tracking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58745-1485-8B26-4EC7-45F8E5AF1D6E}"/>
              </a:ext>
            </a:extLst>
          </p:cNvPr>
          <p:cNvSpPr txBox="1"/>
          <p:nvPr/>
        </p:nvSpPr>
        <p:spPr>
          <a:xfrm>
            <a:off x="873221" y="4154103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Confidentiality 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</a:rPr>
              <a:t>– Sources: functions </a:t>
            </a:r>
            <a:r>
              <a:rPr lang="en-US" dirty="0">
                <a:solidFill>
                  <a:srgbClr val="666666"/>
                </a:solidFill>
              </a:rPr>
              <a:t>that read </a:t>
            </a:r>
            <a:r>
              <a:rPr lang="en-US" i="0" dirty="0">
                <a:solidFill>
                  <a:srgbClr val="666666"/>
                </a:solidFill>
                <a:effectLst/>
              </a:rPr>
              <a:t>“secret” resources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</a:rPr>
              <a:t>– Sinks: functions </a:t>
            </a:r>
            <a:r>
              <a:rPr lang="en-US" dirty="0">
                <a:solidFill>
                  <a:srgbClr val="666666"/>
                </a:solidFill>
              </a:rPr>
              <a:t>that write to “untrusted” places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F55F4-C68E-EB77-1041-EB3BF6C52ABC}"/>
              </a:ext>
            </a:extLst>
          </p:cNvPr>
          <p:cNvSpPr txBox="1"/>
          <p:nvPr/>
        </p:nvSpPr>
        <p:spPr>
          <a:xfrm>
            <a:off x="847894" y="2345891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Formulation of confidentiality and integrity properties as dataflow properties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20202D-AB5C-B251-F74A-08A7DBCC846E}"/>
              </a:ext>
            </a:extLst>
          </p:cNvPr>
          <p:cNvSpPr txBox="1">
            <a:spLocks/>
          </p:cNvSpPr>
          <p:nvPr/>
        </p:nvSpPr>
        <p:spPr>
          <a:xfrm>
            <a:off x="847894" y="3738449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Manifestations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98A87-29CA-9A8A-D25E-9C5F18E3EDE2}"/>
              </a:ext>
            </a:extLst>
          </p:cNvPr>
          <p:cNvSpPr txBox="1"/>
          <p:nvPr/>
        </p:nvSpPr>
        <p:spPr>
          <a:xfrm>
            <a:off x="873221" y="5072624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Integrity 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</a:rPr>
              <a:t>– Sources: functions </a:t>
            </a:r>
            <a:r>
              <a:rPr lang="en-US" dirty="0">
                <a:solidFill>
                  <a:srgbClr val="666666"/>
                </a:solidFill>
              </a:rPr>
              <a:t>that read </a:t>
            </a:r>
            <a:r>
              <a:rPr lang="en-US" i="0" dirty="0">
                <a:solidFill>
                  <a:srgbClr val="666666"/>
                </a:solidFill>
                <a:effectLst/>
              </a:rPr>
              <a:t>“untrusted” places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</a:rPr>
              <a:t>– Sinks: functions </a:t>
            </a:r>
            <a:r>
              <a:rPr lang="en-US" dirty="0">
                <a:solidFill>
                  <a:srgbClr val="666666"/>
                </a:solidFill>
              </a:rPr>
              <a:t>that write to “sensitive” resources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36B62-B76F-A1D2-FEE1-68569BF2AA04}"/>
              </a:ext>
            </a:extLst>
          </p:cNvPr>
          <p:cNvSpPr txBox="1"/>
          <p:nvPr/>
        </p:nvSpPr>
        <p:spPr>
          <a:xfrm>
            <a:off x="847894" y="2944861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Source: </a:t>
            </a:r>
            <a:r>
              <a:rPr lang="en-US" i="0" dirty="0">
                <a:solidFill>
                  <a:srgbClr val="666666"/>
                </a:solidFill>
                <a:effectLst/>
              </a:rPr>
              <a:t>Originator of tagged data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88AED-1397-8434-4CB9-212ABDF82773}"/>
              </a:ext>
            </a:extLst>
          </p:cNvPr>
          <p:cNvSpPr txBox="1"/>
          <p:nvPr/>
        </p:nvSpPr>
        <p:spPr>
          <a:xfrm>
            <a:off x="847894" y="3300809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Sink: </a:t>
            </a:r>
            <a:r>
              <a:rPr lang="en-US" i="0" dirty="0">
                <a:solidFill>
                  <a:srgbClr val="666666"/>
                </a:solidFill>
                <a:effectLst/>
              </a:rPr>
              <a:t>Consumer of tagged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Information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76421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Let’s say we want to implement the dataflow idea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9F266-4751-24F7-173F-5C6750D3F5AB}"/>
              </a:ext>
            </a:extLst>
          </p:cNvPr>
          <p:cNvSpPr txBox="1"/>
          <p:nvPr/>
        </p:nvSpPr>
        <p:spPr>
          <a:xfrm>
            <a:off x="5920169" y="2691878"/>
            <a:ext cx="4327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How would you actually do it?</a:t>
            </a:r>
            <a:endParaRPr lang="en-US" dirty="0"/>
          </a:p>
        </p:txBody>
      </p:sp>
      <p:pic>
        <p:nvPicPr>
          <p:cNvPr id="7" name="Picture 6" descr="A statue of a person thinking&#10;&#10;Description automatically generated">
            <a:extLst>
              <a:ext uri="{FF2B5EF4-FFF2-40B4-BE49-F238E27FC236}">
                <a16:creationId xmlns:a16="http://schemas.microsoft.com/office/drawing/2014/main" id="{1FD1BF90-2AC0-67B3-8545-2E11E2D8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9" y="3776666"/>
            <a:ext cx="2007523" cy="28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Source/Sink Identification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Sneaky 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Sanitization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Deployment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This class is concerned with two incarnations of secure software evaluation: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0" y="2819573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Proactive SSE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Keep code that you are writing from misbehaving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E163-DE63-9399-1D53-B6280E107E81}"/>
              </a:ext>
            </a:extLst>
          </p:cNvPr>
          <p:cNvSpPr txBox="1"/>
          <p:nvPr/>
        </p:nvSpPr>
        <p:spPr>
          <a:xfrm>
            <a:off x="864980" y="3383863"/>
            <a:ext cx="757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Reactive SSE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– Keep code that you’ve received from misbehaving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DF494-7024-2F2A-4959-FB6BB492B4E3}"/>
              </a:ext>
            </a:extLst>
          </p:cNvPr>
          <p:cNvSpPr txBox="1">
            <a:spLocks/>
          </p:cNvSpPr>
          <p:nvPr/>
        </p:nvSpPr>
        <p:spPr>
          <a:xfrm>
            <a:off x="864981" y="3992186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Good news: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9C299-0F8E-E392-2AA7-1E1D1FEE3FCC}"/>
              </a:ext>
            </a:extLst>
          </p:cNvPr>
          <p:cNvSpPr txBox="1"/>
          <p:nvPr/>
        </p:nvSpPr>
        <p:spPr>
          <a:xfrm>
            <a:off x="864981" y="4493319"/>
            <a:ext cx="8571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Pretty straightforward case for the proactive incarnation – deploy analysis as part of compilation (or CI/CD) workflow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52CE6-A7F9-CE1D-6B6F-DD3F97E15A86}"/>
              </a:ext>
            </a:extLst>
          </p:cNvPr>
          <p:cNvSpPr txBox="1"/>
          <p:nvPr/>
        </p:nvSpPr>
        <p:spPr>
          <a:xfrm>
            <a:off x="864981" y="525266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Plausible case for the reactive incarnation – raise a binary program to IR</a:t>
            </a:r>
          </a:p>
        </p:txBody>
      </p:sp>
    </p:spTree>
    <p:extLst>
      <p:ext uri="{BB962C8B-B14F-4D97-AF65-F5344CB8AC3E}">
        <p14:creationId xmlns:p14="http://schemas.microsoft.com/office/powerpoint/2010/main" val="28326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Further Considerations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consider some of the practical aspects of getting the analysis to do some good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0" y="2819573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Source / Sink Identification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Where might flows start and end?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E163-DE63-9399-1D53-B6280E107E81}"/>
              </a:ext>
            </a:extLst>
          </p:cNvPr>
          <p:cNvSpPr txBox="1"/>
          <p:nvPr/>
        </p:nvSpPr>
        <p:spPr>
          <a:xfrm>
            <a:off x="864980" y="3383863"/>
            <a:ext cx="7578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Sneaky behavior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– How do we deal with code that wants to sneak past analysis?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14631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9234</TotalTime>
  <Words>863</Words>
  <Application>Microsoft Office PowerPoint</Application>
  <PresentationFormat>Widescreen</PresentationFormat>
  <Paragraphs>161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Tenorite</vt:lpstr>
      <vt:lpstr>Monoline</vt:lpstr>
      <vt:lpstr>Exercise #13</vt:lpstr>
      <vt:lpstr>Administrivia and  Announcements</vt:lpstr>
      <vt:lpstr>Class Progress</vt:lpstr>
      <vt:lpstr>Last Time: Information Flow</vt:lpstr>
      <vt:lpstr>Information Flow</vt:lpstr>
      <vt:lpstr>Overview</vt:lpstr>
      <vt:lpstr>Lecture Outline</vt:lpstr>
      <vt:lpstr>Analysis Deployment</vt:lpstr>
      <vt:lpstr>Further Considerations</vt:lpstr>
      <vt:lpstr>Source/Sink Identification</vt:lpstr>
      <vt:lpstr>Programmer Annotations</vt:lpstr>
      <vt:lpstr>Programmer Annotations</vt:lpstr>
      <vt:lpstr>Built-In “Annotations”</vt:lpstr>
      <vt:lpstr>Inferencing</vt:lpstr>
      <vt:lpstr>Case Study: Android Permissions</vt:lpstr>
      <vt:lpstr>Case Study: Android Permissions</vt:lpstr>
      <vt:lpstr>Lecture Outline</vt:lpstr>
      <vt:lpstr>Sneaky Flows</vt:lpstr>
      <vt:lpstr>Sneaky Flows</vt:lpstr>
      <vt:lpstr>Control Dependencies</vt:lpstr>
      <vt:lpstr>Lecture Outline</vt:lpstr>
      <vt:lpstr>Granularity of analysis</vt:lpstr>
      <vt:lpstr>Sanitization</vt:lpstr>
      <vt:lpstr>Wrap-up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44</cp:revision>
  <dcterms:created xsi:type="dcterms:W3CDTF">2023-08-21T14:00:41Z</dcterms:created>
  <dcterms:modified xsi:type="dcterms:W3CDTF">2023-09-25T17:44:36Z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