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26"/>
  </p:notesMasterIdLst>
  <p:handoutMasterIdLst>
    <p:handoutMasterId r:id="rId27"/>
  </p:handoutMasterIdLst>
  <p:sldIdLst>
    <p:sldId id="296" r:id="rId5"/>
    <p:sldId id="295" r:id="rId6"/>
    <p:sldId id="256" r:id="rId7"/>
    <p:sldId id="1060" r:id="rId8"/>
    <p:sldId id="1403" r:id="rId9"/>
    <p:sldId id="1446" r:id="rId10"/>
    <p:sldId id="1447" r:id="rId11"/>
    <p:sldId id="1449" r:id="rId12"/>
    <p:sldId id="1450" r:id="rId13"/>
    <p:sldId id="1451" r:id="rId14"/>
    <p:sldId id="1452" r:id="rId15"/>
    <p:sldId id="1456" r:id="rId16"/>
    <p:sldId id="1454" r:id="rId17"/>
    <p:sldId id="1453" r:id="rId18"/>
    <p:sldId id="1457" r:id="rId19"/>
    <p:sldId id="1458" r:id="rId20"/>
    <p:sldId id="1459" r:id="rId21"/>
    <p:sldId id="1460" r:id="rId22"/>
    <p:sldId id="1461" r:id="rId23"/>
    <p:sldId id="1455" r:id="rId24"/>
    <p:sldId id="142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55" y="823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11/21/2023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11/21/2023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701" r:id="rId6"/>
    <p:sldLayoutId id="2147483697" r:id="rId7"/>
    <p:sldLayoutId id="2147483673" r:id="rId8"/>
    <p:sldLayoutId id="2147483676" r:id="rId9"/>
    <p:sldLayoutId id="2147483672" r:id="rId10"/>
    <p:sldLayoutId id="2147483699" r:id="rId11"/>
    <p:sldLayoutId id="2147483671" r:id="rId12"/>
    <p:sldLayoutId id="2147483700" r:id="rId13"/>
    <p:sldLayoutId id="2147483679" r:id="rId14"/>
    <p:sldLayoutId id="2147483692" r:id="rId15"/>
    <p:sldLayoutId id="2147483681" r:id="rId16"/>
    <p:sldLayoutId id="2147483674" r:id="rId17"/>
    <p:sldLayoutId id="2147483675" r:id="rId18"/>
    <p:sldLayoutId id="2147483696" r:id="rId19"/>
    <p:sldLayoutId id="2147483677" r:id="rId20"/>
    <p:sldLayoutId id="214748367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Exercise #33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Boolean Satisfiability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1E8CEC-C565-16C4-6EA4-22057F24E1CA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B0FD66-90EC-7349-E979-709C6CC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21" y="1636115"/>
            <a:ext cx="10954532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i="1" dirty="0">
                <a:latin typeface="Arial" panose="020B0604020202020204" pitchFamily="34" charset="0"/>
              </a:rPr>
              <a:t>Use the Nelson-</a:t>
            </a:r>
            <a:r>
              <a:rPr lang="en-US" altLang="en-US" sz="2200" i="1" dirty="0" err="1">
                <a:latin typeface="Arial" panose="020B0604020202020204" pitchFamily="34" charset="0"/>
              </a:rPr>
              <a:t>Oppen</a:t>
            </a:r>
            <a:r>
              <a:rPr lang="en-US" altLang="en-US" sz="2200" i="1" dirty="0">
                <a:latin typeface="Arial" panose="020B0604020202020204" pitchFamily="34" charset="0"/>
              </a:rPr>
              <a:t> procedure to separate theories in the following formula </a:t>
            </a:r>
            <a:endParaRPr kumimoji="0" lang="en-US" altLang="en-US" sz="2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5B3EC9-46CA-2C7D-6CBF-661FB4D11B84}"/>
                  </a:ext>
                </a:extLst>
              </p:cNvPr>
              <p:cNvSpPr txBox="1"/>
              <p:nvPr/>
            </p:nvSpPr>
            <p:spPr>
              <a:xfrm>
                <a:off x="2783542" y="3155576"/>
                <a:ext cx="480785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=3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−1=0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&gt;10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5B3EC9-46CA-2C7D-6CBF-661FB4D11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542" y="3155576"/>
                <a:ext cx="4807855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5151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Privilege Separation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Principles of Secure Software Development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F748AF-D449-D370-FA65-641E78EF5218}"/>
              </a:ext>
            </a:extLst>
          </p:cNvPr>
          <p:cNvSpPr txBox="1"/>
          <p:nvPr/>
        </p:nvSpPr>
        <p:spPr>
          <a:xfrm>
            <a:off x="905436" y="2526277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OpenSans-Regular"/>
              </a:rPr>
              <a:t>Break system into compartments</a:t>
            </a:r>
          </a:p>
          <a:p>
            <a:pPr algn="l"/>
            <a:r>
              <a:rPr lang="en-US" sz="1800" b="0" i="0" u="none" strike="noStrike" baseline="0" dirty="0">
                <a:latin typeface="CMSY10"/>
              </a:rPr>
              <a:t> </a:t>
            </a:r>
            <a:r>
              <a:rPr lang="en-US" sz="1800" b="0" i="0" u="none" strike="noStrike" baseline="0" dirty="0">
                <a:latin typeface="OpenSans-Regular"/>
              </a:rPr>
              <a:t>Ensure each compartment is isolated</a:t>
            </a:r>
          </a:p>
          <a:p>
            <a:pPr algn="l"/>
            <a:r>
              <a:rPr lang="en-US" sz="1800" b="0" i="0" u="none" strike="noStrike" baseline="0" dirty="0">
                <a:latin typeface="CMSY10"/>
              </a:rPr>
              <a:t> </a:t>
            </a:r>
            <a:r>
              <a:rPr lang="en-US" sz="1800" b="0" i="0" u="none" strike="noStrike" baseline="0" dirty="0">
                <a:latin typeface="OpenSans-Regular"/>
              </a:rPr>
              <a:t>Ensure each compartment runs with least privilege</a:t>
            </a:r>
          </a:p>
          <a:p>
            <a:pPr algn="l"/>
            <a:r>
              <a:rPr lang="en-US" sz="1800" b="0" i="0" u="none" strike="noStrike" baseline="0" dirty="0">
                <a:latin typeface="CMSY10"/>
              </a:rPr>
              <a:t> </a:t>
            </a:r>
            <a:r>
              <a:rPr lang="en-US" sz="1800" b="0" i="0" u="none" strike="noStrike" baseline="0" dirty="0">
                <a:latin typeface="OpenSans-Regular"/>
              </a:rPr>
              <a:t>Treat compartment interface as trust boundary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899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Privilege Separation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Principles of Secure Software Development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34CEF93-1F7D-24B7-8C71-2AB5CEB5AA03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8054059" cy="17640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0" i="0" u="none" strike="noStrike" baseline="0" dirty="0">
                <a:latin typeface="OpenSans-Regular"/>
              </a:rPr>
              <a:t>Example: The operating system</a:t>
            </a:r>
            <a:endParaRPr lang="en-US" sz="2400" cap="smal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65BEE2-D003-6E7C-85C0-10FDCA0CA9C6}"/>
              </a:ext>
            </a:extLst>
          </p:cNvPr>
          <p:cNvSpPr txBox="1"/>
          <p:nvPr/>
        </p:nvSpPr>
        <p:spPr>
          <a:xfrm>
            <a:off x="717177" y="3429000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u="none" strike="noStrike" baseline="0" dirty="0">
                <a:latin typeface="CMSY10"/>
              </a:rPr>
              <a:t> </a:t>
            </a:r>
            <a:endParaRPr lang="en-US" sz="2400" b="1" i="0" u="none" strike="noStrike" baseline="0" dirty="0">
              <a:latin typeface="OpenSans-Bold"/>
            </a:endParaRPr>
          </a:p>
          <a:p>
            <a:pPr algn="l"/>
            <a:r>
              <a:rPr lang="en-US" sz="1800" b="0" i="0" u="none" strike="noStrike" baseline="0" dirty="0">
                <a:latin typeface="CMSY10"/>
              </a:rPr>
              <a:t> </a:t>
            </a:r>
            <a:r>
              <a:rPr lang="en-US" sz="1800" b="0" i="0" u="none" strike="noStrike" baseline="0" dirty="0">
                <a:latin typeface="OpenSans-Regular"/>
              </a:rPr>
              <a:t>Process should not be able to access another process’s</a:t>
            </a:r>
          </a:p>
          <a:p>
            <a:pPr algn="l"/>
            <a:r>
              <a:rPr lang="en-US" sz="1800" b="0" i="0" u="none" strike="noStrike" baseline="0" dirty="0">
                <a:latin typeface="OpenSans-Regular"/>
              </a:rPr>
              <a:t>memory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D411D0-98F8-5A12-9AA8-0BB78330418A}"/>
              </a:ext>
            </a:extLst>
          </p:cNvPr>
          <p:cNvSpPr txBox="1"/>
          <p:nvPr/>
        </p:nvSpPr>
        <p:spPr>
          <a:xfrm>
            <a:off x="793377" y="228399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OpenSans-Regular"/>
              </a:rPr>
              <a:t>Users can execute programs/processes</a:t>
            </a:r>
          </a:p>
          <a:p>
            <a:pPr algn="l"/>
            <a:r>
              <a:rPr lang="en-US" sz="1800" b="0" i="0" u="none" strike="noStrike" baseline="0" dirty="0">
                <a:latin typeface="OpenSans-Regular"/>
              </a:rPr>
              <a:t>Processes can access resources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D834531-6B5D-FFFD-640B-5998F5333F2F}"/>
              </a:ext>
            </a:extLst>
          </p:cNvPr>
          <p:cNvSpPr txBox="1">
            <a:spLocks/>
          </p:cNvSpPr>
          <p:nvPr/>
        </p:nvSpPr>
        <p:spPr>
          <a:xfrm>
            <a:off x="6576343" y="2226583"/>
            <a:ext cx="2594554" cy="4002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0" i="0" u="none" strike="noStrike" baseline="0" dirty="0">
                <a:latin typeface="OpenSans-Regular"/>
              </a:rPr>
              <a:t>UNIX ACLs</a:t>
            </a:r>
            <a:endParaRPr lang="en-US" sz="2400" cap="small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84475C-6F78-2412-89D3-1E7D6A2085EE}"/>
              </a:ext>
            </a:extLst>
          </p:cNvPr>
          <p:cNvSpPr txBox="1"/>
          <p:nvPr/>
        </p:nvSpPr>
        <p:spPr>
          <a:xfrm>
            <a:off x="6576344" y="2546916"/>
            <a:ext cx="546451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OpenSans-Regular"/>
              </a:rPr>
              <a:t>Permissions to access files are granted based on user IDs</a:t>
            </a:r>
          </a:p>
          <a:p>
            <a:pPr algn="l"/>
            <a:r>
              <a:rPr lang="en-US" sz="1800" b="0" i="0" u="none" strike="noStrike" baseline="0" dirty="0">
                <a:latin typeface="CMSY10"/>
              </a:rPr>
              <a:t> </a:t>
            </a:r>
            <a:r>
              <a:rPr lang="en-US" sz="1800" b="0" i="0" u="none" strike="noStrike" baseline="0" dirty="0">
                <a:latin typeface="OpenSans-Regular"/>
              </a:rPr>
              <a:t>Every user has a unique UID</a:t>
            </a:r>
          </a:p>
          <a:p>
            <a:pPr algn="l"/>
            <a:r>
              <a:rPr lang="en-US" sz="1800" b="0" i="0" u="none" strike="noStrike" baseline="0" dirty="0">
                <a:latin typeface="CMSY10"/>
              </a:rPr>
              <a:t> </a:t>
            </a:r>
            <a:r>
              <a:rPr lang="en-US" sz="1800" b="0" i="0" u="none" strike="noStrike" baseline="0" dirty="0">
                <a:latin typeface="OpenSans-Regular"/>
              </a:rPr>
              <a:t>Access Operations: Read, Write, Execute</a:t>
            </a:r>
          </a:p>
          <a:p>
            <a:pPr algn="l"/>
            <a:r>
              <a:rPr lang="en-US" sz="1800" b="0" i="0" u="none" strike="noStrike" baseline="0" dirty="0">
                <a:latin typeface="CMSY10"/>
              </a:rPr>
              <a:t> </a:t>
            </a:r>
            <a:r>
              <a:rPr lang="en-US" sz="1800" b="0" i="0" u="none" strike="noStrike" baseline="0" dirty="0">
                <a:latin typeface="OpenSans-Regular"/>
              </a:rPr>
              <a:t>Each le has an access control list (ACL)</a:t>
            </a:r>
          </a:p>
          <a:p>
            <a:pPr algn="l"/>
            <a:r>
              <a:rPr lang="en-US" sz="1800" b="0" i="0" u="none" strike="noStrike" baseline="0" dirty="0">
                <a:latin typeface="CMSY10"/>
              </a:rPr>
              <a:t> </a:t>
            </a:r>
            <a:r>
              <a:rPr lang="en-US" sz="1800" b="0" i="0" u="none" strike="noStrike" baseline="0" dirty="0">
                <a:latin typeface="OpenSans-Regular"/>
              </a:rPr>
              <a:t>Grants permissions to users based on UIDs and roles</a:t>
            </a:r>
          </a:p>
          <a:p>
            <a:pPr algn="l"/>
            <a:r>
              <a:rPr lang="en-US" sz="1800" b="0" i="0" u="none" strike="noStrike" baseline="0" dirty="0">
                <a:latin typeface="OpenSans-Regular"/>
              </a:rPr>
              <a:t>(owner, group, other)</a:t>
            </a:r>
          </a:p>
          <a:p>
            <a:pPr algn="l"/>
            <a:r>
              <a:rPr lang="en-US" sz="1800" b="0" i="0" u="none" strike="noStrike" baseline="0" dirty="0">
                <a:latin typeface="CMSY10"/>
              </a:rPr>
              <a:t> </a:t>
            </a:r>
            <a:r>
              <a:rPr lang="en-US" sz="1800" b="0" i="0" u="none" strike="noStrike" baseline="0" dirty="0">
                <a:latin typeface="OpenSans-Regular"/>
              </a:rPr>
              <a:t>root (UID 0) can access everything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5DE9BFB-8001-C7A7-93AC-01C2BD88ECBE}"/>
              </a:ext>
            </a:extLst>
          </p:cNvPr>
          <p:cNvSpPr txBox="1">
            <a:spLocks/>
          </p:cNvSpPr>
          <p:nvPr/>
        </p:nvSpPr>
        <p:spPr>
          <a:xfrm>
            <a:off x="793377" y="3510381"/>
            <a:ext cx="2594554" cy="4002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0" i="0" u="none" strike="noStrike" baseline="0" dirty="0">
                <a:latin typeface="OpenSans-Regular"/>
              </a:rPr>
              <a:t>Memory Isolation</a:t>
            </a:r>
            <a:endParaRPr lang="en-US" sz="2400" cap="small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38F027-1092-381E-CA15-4998C41EF3DD}"/>
              </a:ext>
            </a:extLst>
          </p:cNvPr>
          <p:cNvSpPr txBox="1"/>
          <p:nvPr/>
        </p:nvSpPr>
        <p:spPr>
          <a:xfrm>
            <a:off x="632012" y="517475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CMSY10"/>
              </a:rPr>
              <a:t> </a:t>
            </a:r>
            <a:r>
              <a:rPr lang="en-US" sz="1800" b="0" i="0" u="none" strike="noStrike" baseline="0" dirty="0">
                <a:latin typeface="OpenSans-Regular"/>
              </a:rPr>
              <a:t>Process should only be able to access certain resources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145C300-FFCC-D573-9D2C-DE89AE57FF96}"/>
              </a:ext>
            </a:extLst>
          </p:cNvPr>
          <p:cNvSpPr txBox="1">
            <a:spLocks/>
          </p:cNvSpPr>
          <p:nvPr/>
        </p:nvSpPr>
        <p:spPr>
          <a:xfrm>
            <a:off x="717177" y="4908875"/>
            <a:ext cx="2594554" cy="4002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0" i="0" u="none" strike="noStrike" baseline="0" dirty="0">
                <a:latin typeface="OpenSans-Regular"/>
              </a:rPr>
              <a:t>Resource Isolation</a:t>
            </a:r>
            <a:endParaRPr lang="en-US" sz="2400" cap="small" dirty="0"/>
          </a:p>
        </p:txBody>
      </p:sp>
    </p:spTree>
    <p:extLst>
      <p:ext uri="{BB962C8B-B14F-4D97-AF65-F5344CB8AC3E}">
        <p14:creationId xmlns:p14="http://schemas.microsoft.com/office/powerpoint/2010/main" val="3567689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Establish the Trusted Computing Base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Principles of Secure Software Development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C71194-1686-996C-6F85-42E57D872F5E}"/>
              </a:ext>
            </a:extLst>
          </p:cNvPr>
          <p:cNvSpPr txBox="1"/>
          <p:nvPr/>
        </p:nvSpPr>
        <p:spPr>
          <a:xfrm>
            <a:off x="851649" y="245456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/>
              <a:t>Trusted != secure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4A32F-032F-CE94-93D0-8B369699F9D7}"/>
              </a:ext>
            </a:extLst>
          </p:cNvPr>
          <p:cNvSpPr txBox="1">
            <a:spLocks/>
          </p:cNvSpPr>
          <p:nvPr/>
        </p:nvSpPr>
        <p:spPr>
          <a:xfrm>
            <a:off x="883753" y="1615641"/>
            <a:ext cx="8018200" cy="5179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0" i="0" u="none" strike="noStrike" baseline="0" dirty="0">
                <a:latin typeface="OpenSans-Regular"/>
              </a:rPr>
              <a:t>What Are the security assumptions about the code base?</a:t>
            </a:r>
            <a:endParaRPr lang="en-US" sz="2400" cap="smal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79C166-F5BF-B06F-2848-E13EC642ADAA}"/>
              </a:ext>
            </a:extLst>
          </p:cNvPr>
          <p:cNvSpPr txBox="1"/>
          <p:nvPr/>
        </p:nvSpPr>
        <p:spPr>
          <a:xfrm>
            <a:off x="878545" y="199736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/>
              <a:t>What are the components critical for security?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5FDC1B-3BBB-08CE-4C9F-931145BF6C2B}"/>
              </a:ext>
            </a:extLst>
          </p:cNvPr>
          <p:cNvSpPr txBox="1">
            <a:spLocks/>
          </p:cNvSpPr>
          <p:nvPr/>
        </p:nvSpPr>
        <p:spPr>
          <a:xfrm>
            <a:off x="856860" y="3498238"/>
            <a:ext cx="8018200" cy="5179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0" i="0" u="none" strike="noStrike" baseline="0" dirty="0">
                <a:latin typeface="OpenSans-Regular"/>
              </a:rPr>
              <a:t>Related concern: minimizing attack surface</a:t>
            </a:r>
            <a:endParaRPr lang="en-US" sz="2400" cap="small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F1F132-D017-1574-C6FD-5055EFB57A9C}"/>
              </a:ext>
            </a:extLst>
          </p:cNvPr>
          <p:cNvSpPr txBox="1"/>
          <p:nvPr/>
        </p:nvSpPr>
        <p:spPr>
          <a:xfrm>
            <a:off x="851649" y="383153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/>
              <a:t>Adversaries can only attack what’s there</a:t>
            </a:r>
          </a:p>
        </p:txBody>
      </p:sp>
    </p:spTree>
    <p:extLst>
      <p:ext uri="{BB962C8B-B14F-4D97-AF65-F5344CB8AC3E}">
        <p14:creationId xmlns:p14="http://schemas.microsoft.com/office/powerpoint/2010/main" val="399787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Simplicity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Principles of Secure Software Development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0D24F4-2159-0F1F-9CEB-F3F5C3278555}"/>
              </a:ext>
            </a:extLst>
          </p:cNvPr>
          <p:cNvSpPr txBox="1"/>
          <p:nvPr/>
        </p:nvSpPr>
        <p:spPr>
          <a:xfrm>
            <a:off x="802341" y="1940452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OpenSans-Regular"/>
              </a:rPr>
              <a:t>We </a:t>
            </a:r>
            <a:r>
              <a:rPr lang="en-US" sz="1800" b="0" i="1" u="none" strike="noStrike" baseline="0" dirty="0">
                <a:latin typeface="OpenSans-Italic"/>
              </a:rPr>
              <a:t>have </a:t>
            </a:r>
            <a:r>
              <a:rPr lang="en-US" sz="1800" b="0" i="0" u="none" strike="noStrike" baseline="0" dirty="0">
                <a:latin typeface="OpenSans-Regular"/>
              </a:rPr>
              <a:t>to trust some components of our system.</a:t>
            </a:r>
          </a:p>
          <a:p>
            <a:pPr algn="l"/>
            <a:r>
              <a:rPr lang="en-US" sz="1800" b="0" i="0" u="none" strike="noStrike" baseline="0" dirty="0">
                <a:latin typeface="OpenSans-Regular"/>
              </a:rPr>
              <a:t>In general keeping the Trusted Computing Base small and</a:t>
            </a:r>
          </a:p>
          <a:p>
            <a:pPr algn="l"/>
            <a:r>
              <a:rPr lang="en-US" sz="1800" b="0" i="0" u="none" strike="noStrike" baseline="0" dirty="0">
                <a:latin typeface="OpenSans-Regular"/>
              </a:rPr>
              <a:t>simple makes it easier to verify.</a:t>
            </a:r>
          </a:p>
          <a:p>
            <a:pPr algn="l"/>
            <a:r>
              <a:rPr lang="en-US" sz="1800" b="0" i="0" u="none" strike="noStrike" baseline="0" dirty="0">
                <a:latin typeface="CMSY10"/>
              </a:rPr>
              <a:t> </a:t>
            </a:r>
            <a:r>
              <a:rPr lang="en-US" sz="1800" b="0" i="0" u="none" strike="noStrike" baseline="0" dirty="0">
                <a:latin typeface="OpenSans-Regular"/>
              </a:rPr>
              <a:t>In theory a hypervisor can be less complex than a full</a:t>
            </a:r>
          </a:p>
          <a:p>
            <a:pPr algn="l"/>
            <a:r>
              <a:rPr lang="en-US" sz="1800" b="0" i="0" u="none" strike="noStrike" baseline="0" dirty="0">
                <a:latin typeface="OpenSans-Regular"/>
              </a:rPr>
              <a:t>host operating system.</a:t>
            </a:r>
          </a:p>
          <a:p>
            <a:pPr algn="l"/>
            <a:r>
              <a:rPr lang="en-US" sz="1800" b="0" i="0" u="none" strike="noStrike" baseline="0" dirty="0">
                <a:latin typeface="CMSY10"/>
              </a:rPr>
              <a:t> </a:t>
            </a:r>
            <a:r>
              <a:rPr lang="en-US" sz="1800" b="0" i="0" u="none" strike="noStrike" baseline="0" dirty="0">
                <a:latin typeface="OpenSans-Regular"/>
              </a:rPr>
              <a:t>A small OS kernel has less attack surface than one with</a:t>
            </a:r>
          </a:p>
          <a:p>
            <a:pPr algn="l"/>
            <a:r>
              <a:rPr lang="en-US" sz="1800" b="0" i="0" u="none" strike="noStrike" baseline="0" dirty="0">
                <a:latin typeface="OpenSans-Regular"/>
              </a:rPr>
              <a:t>many features.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9B3C0E-DD7F-D0B6-1992-ABA35E814C8E}"/>
              </a:ext>
            </a:extLst>
          </p:cNvPr>
          <p:cNvSpPr txBox="1"/>
          <p:nvPr/>
        </p:nvSpPr>
        <p:spPr>
          <a:xfrm>
            <a:off x="815790" y="430266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/>
              <a:t>Consider the ease of analysis!</a:t>
            </a:r>
          </a:p>
        </p:txBody>
      </p:sp>
    </p:spTree>
    <p:extLst>
      <p:ext uri="{BB962C8B-B14F-4D97-AF65-F5344CB8AC3E}">
        <p14:creationId xmlns:p14="http://schemas.microsoft.com/office/powerpoint/2010/main" val="4174371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Fail-Open vs Fail-</a:t>
            </a:r>
            <a:r>
              <a:rPr lang="en-US" sz="3400" b="1" dirty="0" err="1"/>
              <a:t>CloseD</a:t>
            </a:r>
            <a:endParaRPr lang="en-US" sz="34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Principles of Secure Software Development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34CEF93-1F7D-24B7-8C71-2AB5CEB5AA03}"/>
              </a:ext>
            </a:extLst>
          </p:cNvPr>
          <p:cNvSpPr txBox="1">
            <a:spLocks/>
          </p:cNvSpPr>
          <p:nvPr/>
        </p:nvSpPr>
        <p:spPr>
          <a:xfrm>
            <a:off x="847894" y="2722770"/>
            <a:ext cx="8054059" cy="17640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0" i="0" u="none" strike="noStrike" baseline="0" dirty="0">
                <a:latin typeface="OpenSans-Regular"/>
              </a:rPr>
              <a:t>Fail-open</a:t>
            </a:r>
            <a:endParaRPr lang="en-US" sz="2400" cap="small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4B9403-FD48-A8C5-691B-EDCB165E9EB8}"/>
              </a:ext>
            </a:extLst>
          </p:cNvPr>
          <p:cNvSpPr txBox="1"/>
          <p:nvPr/>
        </p:nvSpPr>
        <p:spPr>
          <a:xfrm>
            <a:off x="851649" y="301037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/>
              <a:t>Allow anybody access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91DA569-85ED-2973-7FCA-BB0FA80E1AC0}"/>
              </a:ext>
            </a:extLst>
          </p:cNvPr>
          <p:cNvSpPr txBox="1">
            <a:spLocks/>
          </p:cNvSpPr>
          <p:nvPr/>
        </p:nvSpPr>
        <p:spPr>
          <a:xfrm>
            <a:off x="883753" y="1615641"/>
            <a:ext cx="6727282" cy="51796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0" i="0" u="none" strike="noStrike" baseline="0" dirty="0">
                <a:latin typeface="OpenSans-Regular"/>
              </a:rPr>
              <a:t>What do you do if your security mechanism breaks down?</a:t>
            </a:r>
            <a:endParaRPr lang="en-US" sz="2400" cap="small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064405D-66CA-7BCD-E010-EFEC865D0DA5}"/>
              </a:ext>
            </a:extLst>
          </p:cNvPr>
          <p:cNvSpPr txBox="1">
            <a:spLocks/>
          </p:cNvSpPr>
          <p:nvPr/>
        </p:nvSpPr>
        <p:spPr>
          <a:xfrm>
            <a:off x="883753" y="3907504"/>
            <a:ext cx="8054059" cy="17640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cap="small" dirty="0"/>
              <a:t>Fail-Closed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EC3E92-7DBA-64B7-9D4A-80F05A3C3994}"/>
              </a:ext>
            </a:extLst>
          </p:cNvPr>
          <p:cNvSpPr txBox="1"/>
          <p:nvPr/>
        </p:nvSpPr>
        <p:spPr>
          <a:xfrm>
            <a:off x="887508" y="419510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/>
              <a:t>Allow nobody access</a:t>
            </a:r>
          </a:p>
        </p:txBody>
      </p:sp>
    </p:spTree>
    <p:extLst>
      <p:ext uri="{BB962C8B-B14F-4D97-AF65-F5344CB8AC3E}">
        <p14:creationId xmlns:p14="http://schemas.microsoft.com/office/powerpoint/2010/main" val="2687592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Maintainability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Principles of Secure Software Development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34CEF93-1F7D-24B7-8C71-2AB5CEB5AA03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8054059" cy="17640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latin typeface="OpenSans-Regular"/>
              </a:rPr>
              <a:t>Develop good</a:t>
            </a:r>
            <a:r>
              <a:rPr lang="en-US" sz="1800" b="0" i="0" u="none" strike="noStrike" baseline="0" dirty="0">
                <a:latin typeface="OpenSans-Regular"/>
              </a:rPr>
              <a:t> Lo</a:t>
            </a:r>
            <a:r>
              <a:rPr lang="en-US" sz="1800" dirty="0">
                <a:latin typeface="OpenSans-Regular"/>
              </a:rPr>
              <a:t>gging / Reporting</a:t>
            </a:r>
            <a:r>
              <a:rPr lang="en-US" sz="1800" b="0" i="0" u="none" strike="noStrike" baseline="0" dirty="0">
                <a:latin typeface="OpenSans-Regular"/>
              </a:rPr>
              <a:t> </a:t>
            </a:r>
            <a:endParaRPr lang="en-US" sz="2400" cap="smal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0D24F4-2159-0F1F-9CEB-F3F5C3278555}"/>
              </a:ext>
            </a:extLst>
          </p:cNvPr>
          <p:cNvSpPr txBox="1"/>
          <p:nvPr/>
        </p:nvSpPr>
        <p:spPr>
          <a:xfrm>
            <a:off x="802341" y="226318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OpenSans-Regular"/>
              </a:rPr>
              <a:t>Ensure the state of the system is easy to ascertain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1A4C4-9195-3DFF-BCFD-9467E519EABB}"/>
              </a:ext>
            </a:extLst>
          </p:cNvPr>
          <p:cNvSpPr txBox="1">
            <a:spLocks/>
          </p:cNvSpPr>
          <p:nvPr/>
        </p:nvSpPr>
        <p:spPr>
          <a:xfrm>
            <a:off x="847894" y="3006639"/>
            <a:ext cx="8054059" cy="17640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cap="small" dirty="0">
                <a:latin typeface="OpenSans-Regular"/>
              </a:rPr>
              <a:t>Assume extensions to the system may expose internal functionality</a:t>
            </a:r>
            <a:endParaRPr lang="en-US" sz="2400" cap="smal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221D4A-BA6F-8471-D325-54C029EE892C}"/>
              </a:ext>
            </a:extLst>
          </p:cNvPr>
          <p:cNvSpPr txBox="1"/>
          <p:nvPr/>
        </p:nvSpPr>
        <p:spPr>
          <a:xfrm>
            <a:off x="802341" y="338076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OpenSans-Regular"/>
              </a:rPr>
              <a:t>- Proactive sanity checking  / data sanitization</a:t>
            </a:r>
          </a:p>
        </p:txBody>
      </p:sp>
    </p:spTree>
    <p:extLst>
      <p:ext uri="{BB962C8B-B14F-4D97-AF65-F5344CB8AC3E}">
        <p14:creationId xmlns:p14="http://schemas.microsoft.com/office/powerpoint/2010/main" val="242236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Complete Mediation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Principles of Secure Software Development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34CEF93-1F7D-24B7-8C71-2AB5CEB5AA03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9394282" cy="17640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0" i="0" u="none" strike="noStrike" baseline="0" dirty="0">
                <a:latin typeface="OpenSans-Regular"/>
              </a:rPr>
              <a:t>Every Access request should be subject to the same authorization</a:t>
            </a:r>
            <a:endParaRPr lang="en-US" sz="2400" cap="smal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0D24F4-2159-0F1F-9CEB-F3F5C3278555}"/>
              </a:ext>
            </a:extLst>
          </p:cNvPr>
          <p:cNvSpPr txBox="1"/>
          <p:nvPr/>
        </p:nvSpPr>
        <p:spPr>
          <a:xfrm>
            <a:off x="802340" y="2263180"/>
            <a:ext cx="83192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OpenSans-Regular"/>
              </a:rPr>
              <a:t>Subsequent requests should re-check rights regardless of the success of the first check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8340DE-5C1D-28E2-1CDA-9C44EA171988}"/>
              </a:ext>
            </a:extLst>
          </p:cNvPr>
          <p:cNvSpPr txBox="1"/>
          <p:nvPr/>
        </p:nvSpPr>
        <p:spPr>
          <a:xfrm>
            <a:off x="811306" y="2680036"/>
            <a:ext cx="83192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OpenSans-Regular"/>
              </a:rPr>
              <a:t>Simple way to ensure that updates to state do open a </a:t>
            </a:r>
            <a:r>
              <a:rPr lang="en-US" sz="1800" b="0" i="0" u="none" strike="noStrike" baseline="0">
                <a:latin typeface="OpenSans-Regular"/>
              </a:rPr>
              <a:t>security hole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568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Open Design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Principles of Secure Software Development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34CEF93-1F7D-24B7-8C71-2AB5CEB5AA03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9394282" cy="17640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0" i="0" u="none" strike="noStrike" baseline="0" dirty="0">
                <a:latin typeface="OpenSans-Regular"/>
              </a:rPr>
              <a:t>The security of the system should not depend on an adversary’s knowledge of the system</a:t>
            </a:r>
            <a:endParaRPr lang="en-US" sz="2400" cap="smal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0D24F4-2159-0F1F-9CEB-F3F5C3278555}"/>
              </a:ext>
            </a:extLst>
          </p:cNvPr>
          <p:cNvSpPr txBox="1"/>
          <p:nvPr/>
        </p:nvSpPr>
        <p:spPr>
          <a:xfrm>
            <a:off x="802340" y="2496261"/>
            <a:ext cx="83192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latin typeface="OpenSans-Regular"/>
              </a:rPr>
              <a:t>Over-approximate adversarial capabilities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CFD3A7-44B6-8567-5528-B65E6E510216}"/>
              </a:ext>
            </a:extLst>
          </p:cNvPr>
          <p:cNvSpPr txBox="1"/>
          <p:nvPr/>
        </p:nvSpPr>
        <p:spPr>
          <a:xfrm>
            <a:off x="788895" y="2877258"/>
            <a:ext cx="83192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latin typeface="OpenSans-Regular"/>
              </a:rPr>
              <a:t>Review of the design should not be considered a security incident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00C60F-3220-265A-8ADC-9AC4FB4E6DAE}"/>
              </a:ext>
            </a:extLst>
          </p:cNvPr>
          <p:cNvSpPr txBox="1"/>
          <p:nvPr/>
        </p:nvSpPr>
        <p:spPr>
          <a:xfrm>
            <a:off x="775450" y="3307560"/>
            <a:ext cx="83192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latin typeface="OpenSans-Regular"/>
              </a:rPr>
              <a:t>Does not (for better or worse) preclude secret 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405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Psychological acceptability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Principles of Secure Software Development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34CEF93-1F7D-24B7-8C71-2AB5CEB5AA03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9394282" cy="17640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Ease of use and transparency are essential requirements for security</a:t>
            </a:r>
            <a:endParaRPr lang="en-US" sz="2400" cap="small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0A22AE-4020-B3C1-65BC-EFA6ED74D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307" y="2689412"/>
            <a:ext cx="5633826" cy="372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75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MFA Fatigue Attacks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Principles of Secure Software Development</a:t>
            </a:r>
          </a:p>
        </p:txBody>
      </p:sp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C9DE8DD2-BC00-8583-3F84-AF6EF475A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735" y="1488638"/>
            <a:ext cx="6426530" cy="257188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CC11357-45BD-7562-432B-003CE674DB06}"/>
              </a:ext>
            </a:extLst>
          </p:cNvPr>
          <p:cNvSpPr txBox="1">
            <a:spLocks/>
          </p:cNvSpPr>
          <p:nvPr/>
        </p:nvSpPr>
        <p:spPr>
          <a:xfrm>
            <a:off x="847894" y="4515730"/>
            <a:ext cx="9394282" cy="17640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0" i="0" u="none" strike="noStrike" baseline="0" dirty="0">
                <a:latin typeface="OpenSans-Regular"/>
              </a:rPr>
              <a:t>Example: 2022 UBER attack by </a:t>
            </a:r>
            <a:r>
              <a:rPr lang="en-US" sz="1800" b="0" i="0" u="none" strike="noStrike" baseline="0" dirty="0" err="1">
                <a:latin typeface="OpenSans-Regular"/>
              </a:rPr>
              <a:t>LapSUs</a:t>
            </a:r>
            <a:r>
              <a:rPr lang="en-US" sz="1800" dirty="0">
                <a:latin typeface="OpenSans-Regular"/>
              </a:rPr>
              <a:t>$</a:t>
            </a:r>
            <a:endParaRPr lang="en-US" sz="2400" cap="small" dirty="0"/>
          </a:p>
        </p:txBody>
      </p:sp>
    </p:spTree>
    <p:extLst>
      <p:ext uri="{BB962C8B-B14F-4D97-AF65-F5344CB8AC3E}">
        <p14:creationId xmlns:p14="http://schemas.microsoft.com/office/powerpoint/2010/main" val="3507154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E1A297-DFB9-6D65-1F3A-F8720674CC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Defense in depth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Principles of Secure Software Development</a:t>
            </a:r>
          </a:p>
        </p:txBody>
      </p:sp>
      <p:pic>
        <p:nvPicPr>
          <p:cNvPr id="6" name="Picture 5" descr="A yellow square with holes and red lines&#10;&#10;Description automatically generated">
            <a:extLst>
              <a:ext uri="{FF2B5EF4-FFF2-40B4-BE49-F238E27FC236}">
                <a16:creationId xmlns:a16="http://schemas.microsoft.com/office/drawing/2014/main" id="{4E2DB7F8-BF84-941B-265B-B19370A10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43025"/>
            <a:ext cx="114300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709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Wrap-Up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SMT Solvers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ED1B7E-074D-0E03-42A6-7B04C543EC4D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10909318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Keep secure development in mind!</a:t>
            </a:r>
          </a:p>
          <a:p>
            <a:endParaRPr lang="en-US" sz="2400" cap="small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58C77F-4A73-4D46-2E89-CCAF9B9BD90B}"/>
              </a:ext>
            </a:extLst>
          </p:cNvPr>
          <p:cNvSpPr txBox="1"/>
          <p:nvPr/>
        </p:nvSpPr>
        <p:spPr>
          <a:xfrm>
            <a:off x="922178" y="2280893"/>
            <a:ext cx="86330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principles serve as guides and goals to aspire to</a:t>
            </a:r>
          </a:p>
        </p:txBody>
      </p:sp>
    </p:spTree>
    <p:extLst>
      <p:ext uri="{BB962C8B-B14F-4D97-AF65-F5344CB8AC3E}">
        <p14:creationId xmlns:p14="http://schemas.microsoft.com/office/powerpoint/2010/main" val="3757593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Principles of Secure Engineering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Where We’re 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3" y="2923775"/>
            <a:ext cx="5673593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Finished up dynamic analysis</a:t>
            </a:r>
          </a:p>
          <a:p>
            <a:endParaRPr lang="en-US" dirty="0"/>
          </a:p>
          <a:p>
            <a:r>
              <a:rPr lang="en-US" dirty="0"/>
              <a:t>Grab-bag time!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27638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Previously: SMT Solving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 Last Lecture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ED1B7E-074D-0E03-42A6-7B04C543EC4D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543941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Satisfiability beyond simple Boolean expressions</a:t>
            </a:r>
          </a:p>
        </p:txBody>
      </p:sp>
      <p:pic>
        <p:nvPicPr>
          <p:cNvPr id="11" name="Picture 10" descr="A close-up of a puzzle&#10;&#10;Description automatically generated">
            <a:extLst>
              <a:ext uri="{FF2B5EF4-FFF2-40B4-BE49-F238E27FC236}">
                <a16:creationId xmlns:a16="http://schemas.microsoft.com/office/drawing/2014/main" id="{7722C6FF-40FE-4479-EF47-505733D27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3348" y="1932190"/>
            <a:ext cx="4621622" cy="37371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24CF96-6E7F-C542-9633-BAE7B7488F5F}"/>
              </a:ext>
            </a:extLst>
          </p:cNvPr>
          <p:cNvSpPr txBox="1"/>
          <p:nvPr/>
        </p:nvSpPr>
        <p:spPr>
          <a:xfrm>
            <a:off x="847893" y="2534005"/>
            <a:ext cx="5992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Gets us (closer) to the real programs that we want to analyze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B652F80-FE02-D3FD-72CC-C69D0B65E488}"/>
              </a:ext>
            </a:extLst>
          </p:cNvPr>
          <p:cNvSpPr txBox="1">
            <a:spLocks/>
          </p:cNvSpPr>
          <p:nvPr/>
        </p:nvSpPr>
        <p:spPr>
          <a:xfrm>
            <a:off x="879533" y="3638198"/>
            <a:ext cx="5543941" cy="4631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Key principles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4910BA-64EB-40A9-5EDB-D4DBF9731448}"/>
              </a:ext>
            </a:extLst>
          </p:cNvPr>
          <p:cNvSpPr txBox="1"/>
          <p:nvPr/>
        </p:nvSpPr>
        <p:spPr>
          <a:xfrm>
            <a:off x="879532" y="4090410"/>
            <a:ext cx="599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Individual </a:t>
            </a:r>
            <a:r>
              <a:rPr lang="en-US"/>
              <a:t>theory solvers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68A58A-261C-E810-F180-A3F362C7D898}"/>
              </a:ext>
            </a:extLst>
          </p:cNvPr>
          <p:cNvSpPr txBox="1"/>
          <p:nvPr/>
        </p:nvSpPr>
        <p:spPr>
          <a:xfrm>
            <a:off x="892981" y="4529679"/>
            <a:ext cx="599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Formulating constraints modularize a concern to a theory</a:t>
            </a:r>
          </a:p>
        </p:txBody>
      </p:sp>
    </p:spTree>
    <p:extLst>
      <p:ext uri="{BB962C8B-B14F-4D97-AF65-F5344CB8AC3E}">
        <p14:creationId xmlns:p14="http://schemas.microsoft.com/office/powerpoint/2010/main" val="139675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This lecture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SMT Solving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ED1B7E-074D-0E03-42A6-7B04C543EC4D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543941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Best Practices</a:t>
            </a:r>
          </a:p>
        </p:txBody>
      </p:sp>
      <p:pic>
        <p:nvPicPr>
          <p:cNvPr id="1026" name="Picture 2" descr="Software penetration testing - is it necessary?">
            <a:extLst>
              <a:ext uri="{FF2B5EF4-FFF2-40B4-BE49-F238E27FC236}">
                <a16:creationId xmlns:a16="http://schemas.microsoft.com/office/drawing/2014/main" id="{00A764BE-66E8-C6BF-4C21-E4CFF022B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687" y="2396969"/>
            <a:ext cx="4119780" cy="231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375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Secure Design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Principles of Secure Software Development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ED1B7E-074D-0E03-42A6-7B04C543EC4D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543941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Security is Relative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BAF98D-DEAE-16EE-61EE-BA01649906FC}"/>
              </a:ext>
            </a:extLst>
          </p:cNvPr>
          <p:cNvSpPr txBox="1"/>
          <p:nvPr/>
        </p:nvSpPr>
        <p:spPr>
          <a:xfrm>
            <a:off x="861343" y="2327821"/>
            <a:ext cx="5992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Obviously (from our previous study) it is relative to a threat model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898A02-546D-65DC-FB5E-4BC10A979A9A}"/>
              </a:ext>
            </a:extLst>
          </p:cNvPr>
          <p:cNvSpPr txBox="1"/>
          <p:nvPr/>
        </p:nvSpPr>
        <p:spPr>
          <a:xfrm>
            <a:off x="856862" y="3367729"/>
            <a:ext cx="5992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Less obviously (from our topics) is that it should be conceptualized in terms of improvements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B292B7-6AA4-66A5-FE2C-887514FA1688}"/>
              </a:ext>
            </a:extLst>
          </p:cNvPr>
          <p:cNvSpPr txBox="1">
            <a:spLocks/>
          </p:cNvSpPr>
          <p:nvPr/>
        </p:nvSpPr>
        <p:spPr>
          <a:xfrm>
            <a:off x="856862" y="4283149"/>
            <a:ext cx="5543941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Mindsets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CC726E-BA83-CA86-A4CF-3ADAE43E8BE9}"/>
              </a:ext>
            </a:extLst>
          </p:cNvPr>
          <p:cNvSpPr txBox="1"/>
          <p:nvPr/>
        </p:nvSpPr>
        <p:spPr>
          <a:xfrm>
            <a:off x="856862" y="4694506"/>
            <a:ext cx="599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Convince yourself that the system is secure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2AEDFF-A2FE-356D-5BAA-4DA3BD1E9495}"/>
              </a:ext>
            </a:extLst>
          </p:cNvPr>
          <p:cNvSpPr txBox="1"/>
          <p:nvPr/>
        </p:nvSpPr>
        <p:spPr>
          <a:xfrm>
            <a:off x="856862" y="5322038"/>
            <a:ext cx="5992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Convince yourself that you are identifying and fixing weaknesses of the system</a:t>
            </a:r>
          </a:p>
        </p:txBody>
      </p:sp>
    </p:spTree>
    <p:extLst>
      <p:ext uri="{BB962C8B-B14F-4D97-AF65-F5344CB8AC3E}">
        <p14:creationId xmlns:p14="http://schemas.microsoft.com/office/powerpoint/2010/main" val="287429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Security Principles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Principles of Secure Software Development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ED1B7E-074D-0E03-42A6-7B04C543EC4D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543941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Simplicity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400FDED-F385-195D-EC82-C3DF5C2CD490}"/>
              </a:ext>
            </a:extLst>
          </p:cNvPr>
          <p:cNvSpPr txBox="1">
            <a:spLocks/>
          </p:cNvSpPr>
          <p:nvPr/>
        </p:nvSpPr>
        <p:spPr>
          <a:xfrm>
            <a:off x="847893" y="2412841"/>
            <a:ext cx="5543941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Open design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DB00376-F52B-159E-8D29-82915392078B}"/>
              </a:ext>
            </a:extLst>
          </p:cNvPr>
          <p:cNvSpPr txBox="1">
            <a:spLocks/>
          </p:cNvSpPr>
          <p:nvPr/>
        </p:nvSpPr>
        <p:spPr>
          <a:xfrm>
            <a:off x="847892" y="2982836"/>
            <a:ext cx="5543941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Maintainability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4AA0CD2-5133-7692-46D0-ECB9A8D7DB99}"/>
              </a:ext>
            </a:extLst>
          </p:cNvPr>
          <p:cNvSpPr txBox="1">
            <a:spLocks/>
          </p:cNvSpPr>
          <p:nvPr/>
        </p:nvSpPr>
        <p:spPr>
          <a:xfrm>
            <a:off x="879268" y="3622428"/>
            <a:ext cx="5543941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Privilege Separation / Least </a:t>
            </a:r>
            <a:r>
              <a:rPr lang="en-US" sz="2400" cap="small" dirty="0" err="1"/>
              <a:t>priviledge</a:t>
            </a:r>
            <a:endParaRPr lang="en-US" sz="2400" cap="small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6B74DB4-2CE1-9292-8D77-ECD0DAD36F75}"/>
              </a:ext>
            </a:extLst>
          </p:cNvPr>
          <p:cNvSpPr txBox="1">
            <a:spLocks/>
          </p:cNvSpPr>
          <p:nvPr/>
        </p:nvSpPr>
        <p:spPr>
          <a:xfrm>
            <a:off x="879267" y="4489115"/>
            <a:ext cx="5543941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Defense in depth / diversity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B6B5D24-4EDB-0A46-EAC9-065DB8E333F4}"/>
              </a:ext>
            </a:extLst>
          </p:cNvPr>
          <p:cNvSpPr txBox="1">
            <a:spLocks/>
          </p:cNvSpPr>
          <p:nvPr/>
        </p:nvSpPr>
        <p:spPr>
          <a:xfrm>
            <a:off x="879266" y="5355802"/>
            <a:ext cx="5543941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Complete mediation and fail-safe</a:t>
            </a:r>
          </a:p>
        </p:txBody>
      </p:sp>
    </p:spTree>
    <p:extLst>
      <p:ext uri="{BB962C8B-B14F-4D97-AF65-F5344CB8AC3E}">
        <p14:creationId xmlns:p14="http://schemas.microsoft.com/office/powerpoint/2010/main" val="1171452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The Principle of least privilege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Principles of Secure Software Development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ED1B7E-074D-0E03-42A6-7B04C543EC4D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8054059" cy="17640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0" i="0" u="none" strike="noStrike" baseline="0" dirty="0">
                <a:latin typeface="OpenSans-Regular"/>
              </a:rPr>
              <a:t>“Entities should only have access to the data and</a:t>
            </a:r>
          </a:p>
          <a:p>
            <a:pPr algn="l"/>
            <a:r>
              <a:rPr lang="en-US" sz="1800" b="0" i="0" u="none" strike="noStrike" baseline="0" dirty="0">
                <a:latin typeface="OpenSans-Regular"/>
              </a:rPr>
              <a:t>resources needed to provide authorized tasks”</a:t>
            </a:r>
            <a:endParaRPr lang="en-US" sz="2400" cap="small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5CD274-9F4E-F24C-0691-387C4BA1E1BD}"/>
              </a:ext>
            </a:extLst>
          </p:cNvPr>
          <p:cNvSpPr txBox="1"/>
          <p:nvPr/>
        </p:nvSpPr>
        <p:spPr>
          <a:xfrm>
            <a:off x="959226" y="2810438"/>
            <a:ext cx="4858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 what granularity do we consider an entity?</a:t>
            </a:r>
          </a:p>
        </p:txBody>
      </p:sp>
    </p:spTree>
    <p:extLst>
      <p:ext uri="{BB962C8B-B14F-4D97-AF65-F5344CB8AC3E}">
        <p14:creationId xmlns:p14="http://schemas.microsoft.com/office/powerpoint/2010/main" val="1733023680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A97235-BEC4-4F82-87A8-2F5DAD53B5F9}">
  <ds:schemaRefs>
    <ds:schemaRef ds:uri="16c05727-aa75-4e4a-9b5f-8a80a1165891"/>
    <ds:schemaRef ds:uri="http://schemas.microsoft.com/office/2006/documentManagement/types"/>
    <ds:schemaRef ds:uri="http://schemas.microsoft.com/sharepoint/v3"/>
    <ds:schemaRef ds:uri="71af3243-3dd4-4a8d-8c0d-dd76da1f02a5"/>
    <ds:schemaRef ds:uri="http://purl.org/dc/dcmitype/"/>
    <ds:schemaRef ds:uri="http://www.w3.org/XML/1998/namespace"/>
    <ds:schemaRef ds:uri="230e9df3-be65-4c73-a93b-d1236ebd677e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19785</TotalTime>
  <Words>718</Words>
  <Application>Microsoft Office PowerPoint</Application>
  <PresentationFormat>Widescreen</PresentationFormat>
  <Paragraphs>141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Cambria Math</vt:lpstr>
      <vt:lpstr>CMSY10</vt:lpstr>
      <vt:lpstr>OpenSans-Bold</vt:lpstr>
      <vt:lpstr>OpenSans-Italic</vt:lpstr>
      <vt:lpstr>OpenSans-Regular</vt:lpstr>
      <vt:lpstr>Tenorite</vt:lpstr>
      <vt:lpstr>Monoline</vt:lpstr>
      <vt:lpstr>Exercise #33</vt:lpstr>
      <vt:lpstr>Administrivia and  Announcements</vt:lpstr>
      <vt:lpstr>Principles of Secure Engineering</vt:lpstr>
      <vt:lpstr>Where We’re At</vt:lpstr>
      <vt:lpstr>Previously: SMT Solving</vt:lpstr>
      <vt:lpstr>This lecture</vt:lpstr>
      <vt:lpstr>Secure Design</vt:lpstr>
      <vt:lpstr>Security Principles</vt:lpstr>
      <vt:lpstr>The Principle of least privilege</vt:lpstr>
      <vt:lpstr>Privilege Separation</vt:lpstr>
      <vt:lpstr>Privilege Separation</vt:lpstr>
      <vt:lpstr>Establish the Trusted Computing Base</vt:lpstr>
      <vt:lpstr>Simplicity</vt:lpstr>
      <vt:lpstr>Fail-Open vs Fail-CloseD</vt:lpstr>
      <vt:lpstr>Maintainability</vt:lpstr>
      <vt:lpstr>Complete Mediation</vt:lpstr>
      <vt:lpstr>Open Design</vt:lpstr>
      <vt:lpstr>Psychological acceptability</vt:lpstr>
      <vt:lpstr>MFA Fatigue Attacks</vt:lpstr>
      <vt:lpstr>Defense in depth</vt:lpstr>
      <vt:lpstr>Wrap-Up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108</cp:revision>
  <dcterms:created xsi:type="dcterms:W3CDTF">2023-08-21T14:00:41Z</dcterms:created>
  <dcterms:modified xsi:type="dcterms:W3CDTF">2023-11-22T02:01:14Z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